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684" r:id="rId3"/>
    <p:sldMasterId id="2147483715" r:id="rId4"/>
  </p:sldMasterIdLst>
  <p:notesMasterIdLst>
    <p:notesMasterId r:id="rId85"/>
  </p:notesMasterIdLst>
  <p:handoutMasterIdLst>
    <p:handoutMasterId r:id="rId86"/>
  </p:handoutMasterIdLst>
  <p:sldIdLst>
    <p:sldId id="309" r:id="rId5"/>
    <p:sldId id="2213" r:id="rId6"/>
    <p:sldId id="2120" r:id="rId7"/>
    <p:sldId id="2211" r:id="rId8"/>
    <p:sldId id="1973" r:id="rId9"/>
    <p:sldId id="1825" r:id="rId10"/>
    <p:sldId id="2215" r:id="rId11"/>
    <p:sldId id="2217" r:id="rId12"/>
    <p:sldId id="2225" r:id="rId13"/>
    <p:sldId id="2231" r:id="rId14"/>
    <p:sldId id="2232" r:id="rId15"/>
    <p:sldId id="2233" r:id="rId16"/>
    <p:sldId id="2234" r:id="rId17"/>
    <p:sldId id="2281" r:id="rId18"/>
    <p:sldId id="2235" r:id="rId19"/>
    <p:sldId id="2236" r:id="rId20"/>
    <p:sldId id="2238" r:id="rId21"/>
    <p:sldId id="2239" r:id="rId22"/>
    <p:sldId id="2240" r:id="rId23"/>
    <p:sldId id="2102" r:id="rId24"/>
    <p:sldId id="2282" r:id="rId25"/>
    <p:sldId id="2341" r:id="rId26"/>
    <p:sldId id="2288" r:id="rId27"/>
    <p:sldId id="2289" r:id="rId28"/>
    <p:sldId id="2252" r:id="rId29"/>
    <p:sldId id="2285" r:id="rId30"/>
    <p:sldId id="2286" r:id="rId31"/>
    <p:sldId id="2283" r:id="rId32"/>
    <p:sldId id="2284" r:id="rId33"/>
    <p:sldId id="2255" r:id="rId34"/>
    <p:sldId id="2216" r:id="rId35"/>
    <p:sldId id="459" r:id="rId36"/>
    <p:sldId id="2258" r:id="rId37"/>
    <p:sldId id="2145" r:id="rId38"/>
    <p:sldId id="2152" r:id="rId39"/>
    <p:sldId id="2123" r:id="rId40"/>
    <p:sldId id="635" r:id="rId41"/>
    <p:sldId id="2268" r:id="rId42"/>
    <p:sldId id="2277" r:id="rId43"/>
    <p:sldId id="2272" r:id="rId44"/>
    <p:sldId id="2279" r:id="rId45"/>
    <p:sldId id="2280" r:id="rId46"/>
    <p:sldId id="2295" r:id="rId47"/>
    <p:sldId id="2296" r:id="rId48"/>
    <p:sldId id="2278" r:id="rId49"/>
    <p:sldId id="2299" r:id="rId50"/>
    <p:sldId id="2187" r:id="rId51"/>
    <p:sldId id="2084" r:id="rId52"/>
    <p:sldId id="2177" r:id="rId53"/>
    <p:sldId id="2297" r:id="rId54"/>
    <p:sldId id="2342" r:id="rId55"/>
    <p:sldId id="2343" r:id="rId56"/>
    <p:sldId id="491" r:id="rId57"/>
    <p:sldId id="1039" r:id="rId58"/>
    <p:sldId id="728" r:id="rId59"/>
    <p:sldId id="1905" r:id="rId60"/>
    <p:sldId id="1936" r:id="rId61"/>
    <p:sldId id="1994" r:id="rId62"/>
    <p:sldId id="1934" r:id="rId63"/>
    <p:sldId id="1918" r:id="rId64"/>
    <p:sldId id="1919" r:id="rId65"/>
    <p:sldId id="1022" r:id="rId66"/>
    <p:sldId id="2186" r:id="rId67"/>
    <p:sldId id="1995" r:id="rId68"/>
    <p:sldId id="2344" r:id="rId69"/>
    <p:sldId id="1985" r:id="rId70"/>
    <p:sldId id="2363" r:id="rId71"/>
    <p:sldId id="2364" r:id="rId72"/>
    <p:sldId id="2300" r:id="rId73"/>
    <p:sldId id="2054" r:id="rId74"/>
    <p:sldId id="2055" r:id="rId75"/>
    <p:sldId id="2056" r:id="rId76"/>
    <p:sldId id="493" r:id="rId77"/>
    <p:sldId id="2063" r:id="rId78"/>
    <p:sldId id="2365" r:id="rId79"/>
    <p:sldId id="1992" r:id="rId80"/>
    <p:sldId id="2053" r:id="rId81"/>
    <p:sldId id="1926" r:id="rId82"/>
    <p:sldId id="1968" r:id="rId83"/>
    <p:sldId id="1970" r:id="rId8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4D951083-07B6-452A-9BAF-1B108011B021}">
          <p14:sldIdLst>
            <p14:sldId id="309"/>
          </p14:sldIdLst>
        </p14:section>
        <p14:section name="Intro" id="{3B5DD608-BC9D-4311-8FB6-DCBE93742D49}">
          <p14:sldIdLst>
            <p14:sldId id="2213"/>
            <p14:sldId id="2120"/>
            <p14:sldId id="2211"/>
            <p14:sldId id="1973"/>
            <p14:sldId id="1825"/>
            <p14:sldId id="2215"/>
            <p14:sldId id="2217"/>
            <p14:sldId id="2225"/>
          </p14:sldIdLst>
        </p14:section>
        <p14:section name=" Profiles" id="{80CF5EC0-4B18-47C4-87C2-9BD1F0B61528}">
          <p14:sldIdLst>
            <p14:sldId id="2231"/>
            <p14:sldId id="2232"/>
            <p14:sldId id="2233"/>
            <p14:sldId id="2234"/>
            <p14:sldId id="2281"/>
            <p14:sldId id="2235"/>
            <p14:sldId id="2236"/>
            <p14:sldId id="2238"/>
            <p14:sldId id="2239"/>
            <p14:sldId id="2240"/>
            <p14:sldId id="2102"/>
          </p14:sldIdLst>
        </p14:section>
        <p14:section name="resources" id="{3EF071F5-FD79-42D6-AF02-03425B7933AF}">
          <p14:sldIdLst>
            <p14:sldId id="2282"/>
            <p14:sldId id="2341"/>
            <p14:sldId id="2288"/>
            <p14:sldId id="2289"/>
            <p14:sldId id="2252"/>
            <p14:sldId id="2285"/>
            <p14:sldId id="2286"/>
            <p14:sldId id="2283"/>
            <p14:sldId id="2284"/>
          </p14:sldIdLst>
        </p14:section>
        <p14:section name="Outline scope" id="{2FFB1442-1380-4F8F-A98A-32882B422AD9}">
          <p14:sldIdLst>
            <p14:sldId id="2255"/>
            <p14:sldId id="2216"/>
            <p14:sldId id="459"/>
            <p14:sldId id="2258"/>
            <p14:sldId id="2145"/>
            <p14:sldId id="2152"/>
            <p14:sldId id="2123"/>
            <p14:sldId id="635"/>
            <p14:sldId id="2268"/>
            <p14:sldId id="2277"/>
            <p14:sldId id="2272"/>
            <p14:sldId id="2279"/>
            <p14:sldId id="2280"/>
            <p14:sldId id="2295"/>
            <p14:sldId id="2296"/>
            <p14:sldId id="2278"/>
            <p14:sldId id="2299"/>
            <p14:sldId id="2187"/>
            <p14:sldId id="2084"/>
            <p14:sldId id="2177"/>
            <p14:sldId id="2297"/>
            <p14:sldId id="2342"/>
            <p14:sldId id="2343"/>
          </p14:sldIdLst>
        </p14:section>
        <p14:section name="Common Framework" id="{1E2837EC-8D69-4029-BB63-F32A93FCBFCC}">
          <p14:sldIdLst>
            <p14:sldId id="491"/>
            <p14:sldId id="1039"/>
            <p14:sldId id="728"/>
            <p14:sldId id="1905"/>
            <p14:sldId id="1936"/>
            <p14:sldId id="1994"/>
            <p14:sldId id="1934"/>
            <p14:sldId id="1918"/>
            <p14:sldId id="1919"/>
            <p14:sldId id="1022"/>
            <p14:sldId id="2186"/>
            <p14:sldId id="1995"/>
          </p14:sldIdLst>
        </p14:section>
        <p14:section name="VersionFrames" id="{95B5399E-ED70-4E69-B8D6-DA8EDA39CAEC}">
          <p14:sldIdLst/>
        </p14:section>
        <p14:section name="Untitled Section" id="{58BEBDCF-B022-4478-9AF7-9C28749DD50C}">
          <p14:sldIdLst>
            <p14:sldId id="2344"/>
            <p14:sldId id="1985"/>
            <p14:sldId id="2363"/>
            <p14:sldId id="2364"/>
            <p14:sldId id="2300"/>
            <p14:sldId id="2054"/>
            <p14:sldId id="2055"/>
            <p14:sldId id="2056"/>
          </p14:sldIdLst>
        </p14:section>
        <p14:section name="Other types  products" id="{BF0A79B0-BAB1-42F5-910A-FA2D05F87E14}">
          <p14:sldIdLst>
            <p14:sldId id="493"/>
            <p14:sldId id="2063"/>
            <p14:sldId id="2365"/>
            <p14:sldId id="1992"/>
            <p14:sldId id="2053"/>
            <p14:sldId id="1926"/>
            <p14:sldId id="1968"/>
            <p14:sldId id="19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57" userDrawn="1">
          <p15:clr>
            <a:srgbClr val="A4A3A4"/>
          </p15:clr>
        </p15:guide>
        <p15:guide id="2" pos="40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holas Knowles" initials="NK" lastIdx="1" clrIdx="0">
    <p:extLst>
      <p:ext uri="{19B8F6BF-5375-455C-9EA6-DF929625EA0E}">
        <p15:presenceInfo xmlns:p15="http://schemas.microsoft.com/office/powerpoint/2012/main" userId="231dbd29a7705f4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1DD"/>
    <a:srgbClr val="AEFFEF"/>
    <a:srgbClr val="FFCCCC"/>
    <a:srgbClr val="FFCCFF"/>
    <a:srgbClr val="006853"/>
    <a:srgbClr val="DDDDDD"/>
    <a:srgbClr val="B2B2B2"/>
    <a:srgbClr val="CCCCFF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2" autoAdjust="0"/>
    <p:restoredTop sz="73481" autoAdjust="0"/>
  </p:normalViewPr>
  <p:slideViewPr>
    <p:cSldViewPr>
      <p:cViewPr varScale="1">
        <p:scale>
          <a:sx n="66" d="100"/>
          <a:sy n="66" d="100"/>
        </p:scale>
        <p:origin x="1818" y="78"/>
      </p:cViewPr>
      <p:guideLst>
        <p:guide orient="horz" pos="2557"/>
        <p:guide pos="40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828" y="102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viewProps" Target="view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theme" Target="theme/theme1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commentAuthors" Target="commentAuthor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354F5-B6B3-41C9-B567-E97EE62D63E5}" type="datetimeFigureOut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16/09/2020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Uk NeTEx Fares Profile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DD245-08EF-4A5F-93ED-23719A0A573D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21399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F03F9-E31A-47BD-A942-D89C155580FC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Uk NeTEx Fares Profile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57F69-8E31-4063-B8BD-C2DF26109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79137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118A5-EDD1-4861-B896-10027169B31D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Uk NeTEx Fares Profile</a:t>
            </a:r>
          </a:p>
        </p:txBody>
      </p:sp>
    </p:spTree>
    <p:extLst>
      <p:ext uri="{BB962C8B-B14F-4D97-AF65-F5344CB8AC3E}">
        <p14:creationId xmlns:p14="http://schemas.microsoft.com/office/powerpoint/2010/main" val="2683955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118A5-EDD1-4861-B896-10027169B31D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Uk NeTEx Fares Profile</a:t>
            </a:r>
          </a:p>
        </p:txBody>
      </p:sp>
    </p:spTree>
    <p:extLst>
      <p:ext uri="{BB962C8B-B14F-4D97-AF65-F5344CB8AC3E}">
        <p14:creationId xmlns:p14="http://schemas.microsoft.com/office/powerpoint/2010/main" val="3162953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E6C9386E-60EE-491B-A5A6-CDC44791BF06}" type="slidenum">
              <a:rPr lang="fr-FR" altLang="en-US" smtClean="0">
                <a:solidFill>
                  <a:srgbClr val="000000"/>
                </a:solidFill>
              </a:rPr>
              <a:pPr eaLnBrk="1" hangingPunct="1">
                <a:buFont typeface="Times New Roman" pitchFamily="18" charset="0"/>
                <a:buNone/>
              </a:pPr>
              <a:t>23</a:t>
            </a:fld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1143001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en-US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1" y="4343401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en-US" dirty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2873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6"/>
          <p:cNvSpPr txBox="1">
            <a:spLocks noGrp="1" noChangeArrowheads="1"/>
          </p:cNvSpPr>
          <p:nvPr/>
        </p:nvSpPr>
        <p:spPr bwMode="auto">
          <a:xfrm>
            <a:off x="0" y="8685331"/>
            <a:ext cx="297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6" tIns="45639" rIns="91276" bIns="45639" anchor="b"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DE" altLang="en-US" sz="1100" dirty="0"/>
          </a:p>
        </p:txBody>
      </p:sp>
      <p:sp>
        <p:nvSpPr>
          <p:cNvPr id="145411" name="Rectangle 7"/>
          <p:cNvSpPr txBox="1">
            <a:spLocks noGrp="1" noChangeArrowheads="1"/>
          </p:cNvSpPr>
          <p:nvPr/>
        </p:nvSpPr>
        <p:spPr bwMode="auto">
          <a:xfrm>
            <a:off x="3882249" y="8685331"/>
            <a:ext cx="297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6" tIns="45639" rIns="91276" bIns="45639" anchor="b"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6CD4AF22-4058-4EFE-BB63-DBAE59B4B5EC}" type="slidenum">
              <a:rPr lang="de-DE" altLang="en-US" sz="1100"/>
              <a:pPr algn="r">
                <a:spcBef>
                  <a:spcPct val="0"/>
                </a:spcBef>
              </a:pPr>
              <a:t>25</a:t>
            </a:fld>
            <a:endParaRPr lang="de-DE" altLang="en-US" sz="1100"/>
          </a:p>
        </p:txBody>
      </p:sp>
      <p:sp>
        <p:nvSpPr>
          <p:cNvPr id="145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45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WHAT do I GET, is the IPR secure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What does it cost? 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56400" y="8532440"/>
            <a:ext cx="2971800" cy="458787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163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6"/>
          <p:cNvSpPr txBox="1">
            <a:spLocks noGrp="1" noChangeArrowheads="1"/>
          </p:cNvSpPr>
          <p:nvPr/>
        </p:nvSpPr>
        <p:spPr bwMode="auto">
          <a:xfrm>
            <a:off x="0" y="8685331"/>
            <a:ext cx="297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6" tIns="45639" rIns="91276" bIns="45639" anchor="b"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DE" altLang="en-US" sz="1100" dirty="0"/>
          </a:p>
        </p:txBody>
      </p:sp>
      <p:sp>
        <p:nvSpPr>
          <p:cNvPr id="145411" name="Rectangle 7"/>
          <p:cNvSpPr txBox="1">
            <a:spLocks noGrp="1" noChangeArrowheads="1"/>
          </p:cNvSpPr>
          <p:nvPr/>
        </p:nvSpPr>
        <p:spPr bwMode="auto">
          <a:xfrm>
            <a:off x="3882249" y="8685331"/>
            <a:ext cx="297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6" tIns="45639" rIns="91276" bIns="45639" anchor="b"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6CD4AF22-4058-4EFE-BB63-DBAE59B4B5EC}" type="slidenum">
              <a:rPr lang="de-DE" altLang="en-US" sz="1100"/>
              <a:pPr algn="r">
                <a:spcBef>
                  <a:spcPct val="0"/>
                </a:spcBef>
              </a:pPr>
              <a:t>26</a:t>
            </a:fld>
            <a:endParaRPr lang="de-DE" altLang="en-US" sz="1100"/>
          </a:p>
        </p:txBody>
      </p:sp>
      <p:sp>
        <p:nvSpPr>
          <p:cNvPr id="145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45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WHAT do I GET, is the IPR secure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What does it cost? 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56400" y="8532440"/>
            <a:ext cx="2971800" cy="458787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058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118A5-EDD1-4861-B896-10027169B31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Uk NeTEx Fares Profile</a:t>
            </a:r>
          </a:p>
        </p:txBody>
      </p:sp>
    </p:spTree>
    <p:extLst>
      <p:ext uri="{BB962C8B-B14F-4D97-AF65-F5344CB8AC3E}">
        <p14:creationId xmlns:p14="http://schemas.microsoft.com/office/powerpoint/2010/main" val="2927361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859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31101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118A5-EDD1-4861-B896-10027169B31D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Uk</a:t>
            </a:r>
            <a:r>
              <a:rPr lang="en-GB" dirty="0"/>
              <a:t> NeTEx Fares Profile</a:t>
            </a:r>
          </a:p>
        </p:txBody>
      </p:sp>
    </p:spTree>
    <p:extLst>
      <p:ext uri="{BB962C8B-B14F-4D97-AF65-F5344CB8AC3E}">
        <p14:creationId xmlns:p14="http://schemas.microsoft.com/office/powerpoint/2010/main" val="19482072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STICKING WITH OUR EXAMPLE </a:t>
            </a:r>
          </a:p>
          <a:p>
            <a:endParaRPr lang="en-GB" dirty="0"/>
          </a:p>
          <a:p>
            <a:r>
              <a:rPr lang="en-GB" dirty="0"/>
              <a:t>AN ELEGANT  OIECE OF </a:t>
            </a:r>
            <a:r>
              <a:rPr lang="en-GB" dirty="0" err="1"/>
              <a:t>PASSENgeR</a:t>
            </a:r>
            <a:r>
              <a:rPr lang="en-GB" dirty="0"/>
              <a:t> </a:t>
            </a:r>
            <a:r>
              <a:rPr lang="en-GB" dirty="0" err="1"/>
              <a:t>INFORmATION</a:t>
            </a:r>
            <a:r>
              <a:rPr lang="en-GB" dirty="0"/>
              <a:t> FROM METROBUS</a:t>
            </a:r>
            <a:br>
              <a:rPr lang="en-GB" dirty="0"/>
            </a:br>
            <a:endParaRPr lang="en-GB" dirty="0"/>
          </a:p>
          <a:p>
            <a:endParaRPr lang="en-GB" dirty="0"/>
          </a:p>
          <a:p>
            <a:r>
              <a:rPr lang="en-GB" dirty="0"/>
              <a:t> PAIR OF FARE</a:t>
            </a:r>
            <a:r>
              <a:rPr lang="en-GB" baseline="0" dirty="0"/>
              <a:t> TABLES   </a:t>
            </a:r>
          </a:p>
          <a:p>
            <a:endParaRPr lang="en-GB" baseline="0" dirty="0"/>
          </a:p>
          <a:p>
            <a:r>
              <a:rPr lang="en-GB" baseline="0" dirty="0"/>
              <a:t>THAT ILLUSTRATE 80% of the common BUS FARE </a:t>
            </a:r>
            <a:r>
              <a:rPr lang="en-GB" baseline="0" dirty="0" err="1"/>
              <a:t>aASPECTS</a:t>
            </a:r>
            <a:endParaRPr lang="en-GB" baseline="0" dirty="0"/>
          </a:p>
          <a:p>
            <a:endParaRPr lang="en-GB" baseline="0" dirty="0"/>
          </a:p>
          <a:p>
            <a:endParaRPr lang="en-GB" baseline="0" dirty="0"/>
          </a:p>
          <a:p>
            <a:r>
              <a:rPr lang="en-GB" baseline="0" dirty="0"/>
              <a:t>KEY INPUT IS TO LOOK AT EXAMPLE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118A5-EDD1-4861-B896-10027169B31D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Uk</a:t>
            </a:r>
            <a:r>
              <a:rPr lang="en-GB" dirty="0"/>
              <a:t> NeTEx Fares Profile</a:t>
            </a:r>
          </a:p>
        </p:txBody>
      </p:sp>
    </p:spTree>
    <p:extLst>
      <p:ext uri="{BB962C8B-B14F-4D97-AF65-F5344CB8AC3E}">
        <p14:creationId xmlns:p14="http://schemas.microsoft.com/office/powerpoint/2010/main" val="24539171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790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IF</a:t>
            </a:r>
            <a:r>
              <a:rPr lang="en-GB" baseline="0" dirty="0"/>
              <a:t> YOU HAVE SEEN </a:t>
            </a:r>
            <a:r>
              <a:rPr lang="en-GB" dirty="0"/>
              <a:t>SLIDES</a:t>
            </a:r>
            <a:r>
              <a:rPr lang="en-GB" baseline="0" dirty="0"/>
              <a:t> CIRCULATED IN ADVANCE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118A5-EDD1-4861-B896-10027169B31D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Uk NeTEx Fares Profile</a:t>
            </a:r>
          </a:p>
        </p:txBody>
      </p:sp>
    </p:spTree>
    <p:extLst>
      <p:ext uri="{BB962C8B-B14F-4D97-AF65-F5344CB8AC3E}">
        <p14:creationId xmlns:p14="http://schemas.microsoft.com/office/powerpoint/2010/main" val="34013835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9148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118A5-EDD1-4861-B896-10027169B31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Uk NeTEx Fares Profile</a:t>
            </a:r>
          </a:p>
        </p:txBody>
      </p:sp>
    </p:spTree>
    <p:extLst>
      <p:ext uri="{BB962C8B-B14F-4D97-AF65-F5344CB8AC3E}">
        <p14:creationId xmlns:p14="http://schemas.microsoft.com/office/powerpoint/2010/main" val="32870292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Uk NeTEx Fares Profile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57F69-8E31-4063-B8BD-C2DF2610953C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3061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7483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5554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118A5-EDD1-4861-B896-10027169B31D}" type="slidenum">
              <a:rPr lang="en-GB" smtClean="0"/>
              <a:pPr>
                <a:defRPr/>
              </a:pPr>
              <a:t>57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Uk</a:t>
            </a:r>
            <a:r>
              <a:rPr lang="en-GB" dirty="0"/>
              <a:t> NeTEx Fares Profile</a:t>
            </a:r>
          </a:p>
        </p:txBody>
      </p:sp>
    </p:spTree>
    <p:extLst>
      <p:ext uri="{BB962C8B-B14F-4D97-AF65-F5344CB8AC3E}">
        <p14:creationId xmlns:p14="http://schemas.microsoft.com/office/powerpoint/2010/main" val="16470100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Uk NeTEx Fares Profile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57F69-8E31-4063-B8BD-C2DF2610953C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151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559341" y="4572000"/>
            <a:ext cx="6045740" cy="3600450"/>
          </a:xfrm>
        </p:spPr>
        <p:txBody>
          <a:bodyPr/>
          <a:lstStyle/>
          <a:p>
            <a:pPr indent="0" algn="just">
              <a:buNone/>
              <a:defRPr/>
            </a:pPr>
            <a:endParaRPr lang="en-US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DC492-E8A8-4D4E-8792-1C620A8AD7C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2513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Uk NeTEx Fares Profile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57F69-8E31-4063-B8BD-C2DF2610953C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808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118A5-EDD1-4861-B896-10027169B31D}" type="slidenum">
              <a:rPr lang="en-GB" smtClean="0"/>
              <a:pPr>
                <a:defRPr/>
              </a:pPr>
              <a:t>66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NeTEx Fares Profile</a:t>
            </a:r>
          </a:p>
        </p:txBody>
      </p:sp>
    </p:spTree>
    <p:extLst>
      <p:ext uri="{BB962C8B-B14F-4D97-AF65-F5344CB8AC3E}">
        <p14:creationId xmlns:p14="http://schemas.microsoft.com/office/powerpoint/2010/main" val="6057944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9490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76899114-D765-45A1-BDDB-EE0D597F3A88}" type="slidenum">
              <a:rPr lang="fr-FR" altLang="en-US" smtClean="0">
                <a:solidFill>
                  <a:srgbClr val="000000"/>
                </a:solidFill>
              </a:rPr>
              <a:pPr eaLnBrk="1" hangingPunct="1">
                <a:buFont typeface="Times New Roman" pitchFamily="18" charset="0"/>
                <a:buNone/>
              </a:pPr>
              <a:t>8</a:t>
            </a:fld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1143001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en-US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1" y="4343401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altLang="en-US" dirty="0">
                <a:latin typeface="Times New Roman" pitchFamily="18" charset="0"/>
              </a:rPr>
              <a:t>NOT INVENTED OVERNIGHT – WOULD BE ALARMING IN A COMPLEX SUBJECT AREA</a:t>
            </a:r>
          </a:p>
          <a:p>
            <a:endParaRPr lang="fr-FR" altLang="en-US" dirty="0">
              <a:latin typeface="Times New Roman" pitchFamily="18" charset="0"/>
            </a:endParaRPr>
          </a:p>
          <a:p>
            <a:r>
              <a:rPr lang="fr-FR" altLang="en-US" dirty="0">
                <a:latin typeface="Times New Roman" pitchFamily="18" charset="0"/>
              </a:rPr>
              <a:t>WE USED back</a:t>
            </a:r>
            <a:r>
              <a:rPr lang="fr-FR" altLang="en-US" baseline="0" dirty="0">
                <a:latin typeface="Times New Roman" pitchFamily="18" charset="0"/>
              </a:rPr>
              <a:t> in 2001 to  </a:t>
            </a:r>
            <a:r>
              <a:rPr lang="fr-FR" altLang="en-US" baseline="0" dirty="0" err="1">
                <a:latin typeface="Times New Roman" pitchFamily="18" charset="0"/>
              </a:rPr>
              <a:t>bring</a:t>
            </a:r>
            <a:r>
              <a:rPr lang="fr-FR" altLang="en-US" baseline="0" dirty="0">
                <a:latin typeface="Times New Roman" pitchFamily="18" charset="0"/>
              </a:rPr>
              <a:t> NAPTAN &amp; TXC </a:t>
            </a:r>
            <a:r>
              <a:rPr lang="fr-FR" altLang="en-US" baseline="0" dirty="0" err="1">
                <a:latin typeface="Times New Roman" pitchFamily="18" charset="0"/>
              </a:rPr>
              <a:t>togetehr</a:t>
            </a:r>
            <a:r>
              <a:rPr lang="fr-FR" altLang="en-US" baseline="0" dirty="0">
                <a:latin typeface="Times New Roman" pitchFamily="18" charset="0"/>
              </a:rPr>
              <a:t> </a:t>
            </a:r>
          </a:p>
          <a:p>
            <a:endParaRPr lang="fr-FR" altLang="en-US" baseline="0" dirty="0">
              <a:latin typeface="Times New Roman" pitchFamily="18" charset="0"/>
            </a:endParaRPr>
          </a:p>
          <a:p>
            <a:r>
              <a:rPr lang="fr-FR" altLang="en-US" baseline="0" dirty="0" err="1">
                <a:latin typeface="Times New Roman" pitchFamily="18" charset="0"/>
              </a:rPr>
              <a:t>Used</a:t>
            </a:r>
            <a:r>
              <a:rPr lang="fr-FR" altLang="en-US" baseline="0" dirty="0">
                <a:latin typeface="Times New Roman" pitchFamily="18" charset="0"/>
              </a:rPr>
              <a:t> </a:t>
            </a:r>
            <a:r>
              <a:rPr lang="fr-FR" altLang="en-US" baseline="0" dirty="0" err="1">
                <a:latin typeface="Times New Roman" pitchFamily="18" charset="0"/>
              </a:rPr>
              <a:t>forto</a:t>
            </a:r>
            <a:r>
              <a:rPr lang="fr-FR" altLang="en-US" baseline="0" dirty="0">
                <a:latin typeface="Times New Roman" pitchFamily="18" charset="0"/>
              </a:rPr>
              <a:t> </a:t>
            </a:r>
            <a:r>
              <a:rPr lang="fr-FR" altLang="en-US" baseline="0" dirty="0" err="1">
                <a:latin typeface="Times New Roman" pitchFamily="18" charset="0"/>
              </a:rPr>
              <a:t>develop</a:t>
            </a:r>
            <a:r>
              <a:rPr lang="fr-FR" altLang="en-US" baseline="0" dirty="0">
                <a:latin typeface="Times New Roman" pitchFamily="18" charset="0"/>
              </a:rPr>
              <a:t> REAL TOME SERVICES </a:t>
            </a:r>
          </a:p>
          <a:p>
            <a:endParaRPr lang="fr-FR" altLang="en-US" baseline="0" dirty="0">
              <a:latin typeface="Times New Roman" pitchFamily="18" charset="0"/>
            </a:endParaRPr>
          </a:p>
          <a:p>
            <a:endParaRPr lang="fr-FR" altLang="en-US" baseline="0" dirty="0">
              <a:latin typeface="Times New Roman" pitchFamily="18" charset="0"/>
            </a:endParaRPr>
          </a:p>
          <a:p>
            <a:r>
              <a:rPr lang="fr-FR" altLang="en-US" baseline="0" dirty="0">
                <a:latin typeface="Times New Roman" pitchFamily="18" charset="0"/>
              </a:rPr>
              <a:t>THOUGHT TO DIFFUCULT</a:t>
            </a:r>
            <a:endParaRPr lang="fr-FR" altLang="en-US" dirty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Uk NeTEx Fares Profile</a:t>
            </a:r>
          </a:p>
        </p:txBody>
      </p:sp>
    </p:spTree>
    <p:extLst>
      <p:ext uri="{BB962C8B-B14F-4D97-AF65-F5344CB8AC3E}">
        <p14:creationId xmlns:p14="http://schemas.microsoft.com/office/powerpoint/2010/main" val="2964373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76899114-D765-45A1-BDDB-EE0D597F3A88}" type="slidenum">
              <a:rPr lang="fr-FR" altLang="en-US" smtClean="0">
                <a:solidFill>
                  <a:srgbClr val="000000"/>
                </a:solidFill>
              </a:rPr>
              <a:pPr eaLnBrk="1" hangingPunct="1">
                <a:buFont typeface="Times New Roman" pitchFamily="18" charset="0"/>
                <a:buNone/>
              </a:pPr>
              <a:t>9</a:t>
            </a:fld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1143001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en-US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1" y="4343401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en-US" dirty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err="1"/>
              <a:t>Uk</a:t>
            </a:r>
            <a:r>
              <a:rPr lang="en-GB" dirty="0"/>
              <a:t> UK NeTEx Timetable Profile Profile</a:t>
            </a:r>
          </a:p>
        </p:txBody>
      </p:sp>
    </p:spTree>
    <p:extLst>
      <p:ext uri="{BB962C8B-B14F-4D97-AF65-F5344CB8AC3E}">
        <p14:creationId xmlns:p14="http://schemas.microsoft.com/office/powerpoint/2010/main" val="1179275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118A5-EDD1-4861-B896-10027169B31D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Uk NeTEx Fares Profile</a:t>
            </a:r>
          </a:p>
        </p:txBody>
      </p:sp>
    </p:spTree>
    <p:extLst>
      <p:ext uri="{BB962C8B-B14F-4D97-AF65-F5344CB8AC3E}">
        <p14:creationId xmlns:p14="http://schemas.microsoft.com/office/powerpoint/2010/main" val="976591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118A5-EDD1-4861-B896-10027169B31D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Uk NeTEx Fares Profile</a:t>
            </a:r>
          </a:p>
        </p:txBody>
      </p:sp>
    </p:spTree>
    <p:extLst>
      <p:ext uri="{BB962C8B-B14F-4D97-AF65-F5344CB8AC3E}">
        <p14:creationId xmlns:p14="http://schemas.microsoft.com/office/powerpoint/2010/main" val="2826211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118A5-EDD1-4861-B896-10027169B31D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018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WAY</a:t>
            </a:r>
            <a:r>
              <a:rPr lang="en-GB" baseline="0" dirty="0"/>
              <a:t> of getting COMPLEX INTERLOCKING TRANSPORT DATA FROM ONE SYSTEM TO ANOTHER</a:t>
            </a:r>
          </a:p>
          <a:p>
            <a:endParaRPr lang="en-GB" baseline="0" dirty="0"/>
          </a:p>
          <a:p>
            <a:endParaRPr lang="en-GB" baseline="0" dirty="0"/>
          </a:p>
          <a:p>
            <a:r>
              <a:rPr lang="en-GB" baseline="0" dirty="0"/>
              <a:t>COMPLEX,  IT COMES FROM MANY </a:t>
            </a:r>
          </a:p>
          <a:p>
            <a:endParaRPr lang="en-GB" baseline="0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PROFILE, partly  because large and</a:t>
            </a:r>
            <a:r>
              <a:rPr lang="en-GB" baseline="0" dirty="0"/>
              <a:t> your business </a:t>
            </a:r>
            <a:r>
              <a:rPr lang="en-GB" baseline="0" dirty="0" err="1"/>
              <a:t>requriements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118A5-EDD1-4861-B896-10027169B31D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Uk NeTEx Fares Profile</a:t>
            </a:r>
          </a:p>
        </p:txBody>
      </p:sp>
    </p:spTree>
    <p:extLst>
      <p:ext uri="{BB962C8B-B14F-4D97-AF65-F5344CB8AC3E}">
        <p14:creationId xmlns:p14="http://schemas.microsoft.com/office/powerpoint/2010/main" val="2955130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fT Photograph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9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885148"/>
            <a:ext cx="9144000" cy="442564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3636000" rIns="3492000"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GB" dirty="0"/>
              <a:t>This title layout is designed for use with a picture on the title slide. To insert a picture, click on this text, then go Insert &gt; Pictures from the ribbon.                                                             The chevron pattern on this slide is fixed. If you lose it, try sending the image to the back. You can also open a new blank template and copy it back into your presentation.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2171554" y="191553"/>
            <a:ext cx="6772422" cy="96059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9554" y="1171739"/>
            <a:ext cx="8644422" cy="693820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r">
              <a:buNone/>
              <a:defRPr sz="32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12"/>
          </p:nvPr>
        </p:nvSpPr>
        <p:spPr>
          <a:xfrm>
            <a:off x="7071976" y="6402387"/>
            <a:ext cx="18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1400" smtClean="0">
                <a:solidFill>
                  <a:schemeClr val="accent1"/>
                </a:solidFill>
              </a:defRPr>
            </a:lvl1pPr>
          </a:lstStyle>
          <a:p>
            <a:fld id="{22D4AE46-7DAC-4826-906B-7CA3C42FECFD}" type="datetime6">
              <a:rPr lang="en-GB" smtClean="0"/>
              <a:t>September 20</a:t>
            </a:fld>
            <a:endParaRPr lang="en-GB" dirty="0"/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2171555" y="6402388"/>
            <a:ext cx="4900422" cy="3651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SECURITY CLASSIFICATION / DRAFT STATUS</a:t>
            </a:r>
          </a:p>
        </p:txBody>
      </p:sp>
      <p:sp>
        <p:nvSpPr>
          <p:cNvPr id="13" name="Rectangle 12"/>
          <p:cNvSpPr/>
          <p:nvPr userDrawn="1"/>
        </p:nvSpPr>
        <p:spPr>
          <a:xfrm flipV="1">
            <a:off x="0" y="6310799"/>
            <a:ext cx="9144000" cy="72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99554" y="6402386"/>
            <a:ext cx="18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pPr lvl="0" algn="l"/>
            <a:r>
              <a:rPr lang="en-GB" sz="1400" dirty="0">
                <a:solidFill>
                  <a:schemeClr val="accent1"/>
                </a:solidFill>
              </a:rPr>
              <a:t>Moving Britain Ahead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171554" y="6767512"/>
            <a:ext cx="4900421" cy="90487"/>
          </a:xfrm>
          <a:prstGeom prst="rect">
            <a:avLst/>
          </a:prstGeom>
        </p:spPr>
        <p:txBody>
          <a:bodyPr tIns="0" rIns="0" bIns="0" anchor="b"/>
          <a:lstStyle>
            <a:lvl1pPr algn="ct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 (edit this in Insert &gt; Header and Footer, then click 'Apply to All')</a:t>
            </a:r>
          </a:p>
        </p:txBody>
      </p:sp>
      <p:sp>
        <p:nvSpPr>
          <p:cNvPr id="15" name="Slide Number Placeholder 23"/>
          <p:cNvSpPr>
            <a:spLocks noGrp="1"/>
          </p:cNvSpPr>
          <p:nvPr>
            <p:ph type="sldNum" sz="quarter" idx="15"/>
          </p:nvPr>
        </p:nvSpPr>
        <p:spPr>
          <a:xfrm>
            <a:off x="8430301" y="6767512"/>
            <a:ext cx="513675" cy="90488"/>
          </a:xfrm>
          <a:prstGeom prst="rect">
            <a:avLst/>
          </a:prstGeom>
        </p:spPr>
        <p:txBody>
          <a:bodyPr lIns="0" tIns="0" rIns="90000" bIns="0" anchor="b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91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4" grpId="0" build="allAtOnce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311900"/>
            <a:ext cx="9144000" cy="54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>
            <a:spLocks noChangeAspect="1"/>
          </p:cNvSpPr>
          <p:nvPr userDrawn="1"/>
        </p:nvSpPr>
        <p:spPr>
          <a:xfrm>
            <a:off x="5740402" y="6310800"/>
            <a:ext cx="1313950" cy="547200"/>
          </a:xfrm>
          <a:custGeom>
            <a:avLst/>
            <a:gdLst>
              <a:gd name="connsiteX0" fmla="*/ 882397 w 1313950"/>
              <a:gd name="connsiteY0" fmla="*/ 0 h 547200"/>
              <a:gd name="connsiteX1" fmla="*/ 1119350 w 1313950"/>
              <a:gd name="connsiteY1" fmla="*/ 0 h 547200"/>
              <a:gd name="connsiteX2" fmla="*/ 1125716 w 1313950"/>
              <a:gd name="connsiteY2" fmla="*/ 242 h 547200"/>
              <a:gd name="connsiteX3" fmla="*/ 1164787 w 1313950"/>
              <a:gd name="connsiteY3" fmla="*/ 29427 h 547200"/>
              <a:gd name="connsiteX4" fmla="*/ 1307786 w 1313950"/>
              <a:gd name="connsiteY4" fmla="*/ 226089 h 547200"/>
              <a:gd name="connsiteX5" fmla="*/ 1306153 w 1313950"/>
              <a:gd name="connsiteY5" fmla="*/ 270173 h 547200"/>
              <a:gd name="connsiteX6" fmla="*/ 1166106 w 1313950"/>
              <a:gd name="connsiteY6" fmla="*/ 512170 h 547200"/>
              <a:gd name="connsiteX7" fmla="*/ 1125756 w 1313950"/>
              <a:gd name="connsiteY7" fmla="*/ 546907 h 547200"/>
              <a:gd name="connsiteX8" fmla="*/ 1119389 w 1313950"/>
              <a:gd name="connsiteY8" fmla="*/ 547200 h 547200"/>
              <a:gd name="connsiteX9" fmla="*/ 882436 w 1313950"/>
              <a:gd name="connsiteY9" fmla="*/ 547200 h 547200"/>
              <a:gd name="connsiteX10" fmla="*/ 875431 w 1313950"/>
              <a:gd name="connsiteY10" fmla="*/ 546714 h 547200"/>
              <a:gd name="connsiteX11" fmla="*/ 849109 w 1313950"/>
              <a:gd name="connsiteY11" fmla="*/ 487528 h 547200"/>
              <a:gd name="connsiteX12" fmla="*/ 987283 w 1313950"/>
              <a:gd name="connsiteY12" fmla="*/ 248826 h 547200"/>
              <a:gd name="connsiteX13" fmla="*/ 847987 w 1313950"/>
              <a:gd name="connsiteY13" fmla="*/ 57261 h 547200"/>
              <a:gd name="connsiteX14" fmla="*/ 875391 w 1313950"/>
              <a:gd name="connsiteY14" fmla="*/ 402 h 547200"/>
              <a:gd name="connsiteX15" fmla="*/ 882397 w 1313950"/>
              <a:gd name="connsiteY15" fmla="*/ 0 h 547200"/>
              <a:gd name="connsiteX16" fmla="*/ 450303 w 1313950"/>
              <a:gd name="connsiteY16" fmla="*/ 0 h 547200"/>
              <a:gd name="connsiteX17" fmla="*/ 687256 w 1313950"/>
              <a:gd name="connsiteY17" fmla="*/ 0 h 547200"/>
              <a:gd name="connsiteX18" fmla="*/ 693622 w 1313950"/>
              <a:gd name="connsiteY18" fmla="*/ 242 h 547200"/>
              <a:gd name="connsiteX19" fmla="*/ 732693 w 1313950"/>
              <a:gd name="connsiteY19" fmla="*/ 29427 h 547200"/>
              <a:gd name="connsiteX20" fmla="*/ 875692 w 1313950"/>
              <a:gd name="connsiteY20" fmla="*/ 226089 h 547200"/>
              <a:gd name="connsiteX21" fmla="*/ 874059 w 1313950"/>
              <a:gd name="connsiteY21" fmla="*/ 270173 h 547200"/>
              <a:gd name="connsiteX22" fmla="*/ 734012 w 1313950"/>
              <a:gd name="connsiteY22" fmla="*/ 512170 h 547200"/>
              <a:gd name="connsiteX23" fmla="*/ 693662 w 1313950"/>
              <a:gd name="connsiteY23" fmla="*/ 546907 h 547200"/>
              <a:gd name="connsiteX24" fmla="*/ 687295 w 1313950"/>
              <a:gd name="connsiteY24" fmla="*/ 547200 h 547200"/>
              <a:gd name="connsiteX25" fmla="*/ 450342 w 1313950"/>
              <a:gd name="connsiteY25" fmla="*/ 547200 h 547200"/>
              <a:gd name="connsiteX26" fmla="*/ 443337 w 1313950"/>
              <a:gd name="connsiteY26" fmla="*/ 546714 h 547200"/>
              <a:gd name="connsiteX27" fmla="*/ 417015 w 1313950"/>
              <a:gd name="connsiteY27" fmla="*/ 487528 h 547200"/>
              <a:gd name="connsiteX28" fmla="*/ 555189 w 1313950"/>
              <a:gd name="connsiteY28" fmla="*/ 248826 h 547200"/>
              <a:gd name="connsiteX29" fmla="*/ 415893 w 1313950"/>
              <a:gd name="connsiteY29" fmla="*/ 57261 h 547200"/>
              <a:gd name="connsiteX30" fmla="*/ 443297 w 1313950"/>
              <a:gd name="connsiteY30" fmla="*/ 402 h 547200"/>
              <a:gd name="connsiteX31" fmla="*/ 450303 w 1313950"/>
              <a:gd name="connsiteY31" fmla="*/ 0 h 547200"/>
              <a:gd name="connsiteX32" fmla="*/ 39876 w 1313950"/>
              <a:gd name="connsiteY32" fmla="*/ 0 h 547200"/>
              <a:gd name="connsiteX33" fmla="*/ 276829 w 1313950"/>
              <a:gd name="connsiteY33" fmla="*/ 0 h 547200"/>
              <a:gd name="connsiteX34" fmla="*/ 283195 w 1313950"/>
              <a:gd name="connsiteY34" fmla="*/ 242 h 547200"/>
              <a:gd name="connsiteX35" fmla="*/ 322266 w 1313950"/>
              <a:gd name="connsiteY35" fmla="*/ 29427 h 547200"/>
              <a:gd name="connsiteX36" fmla="*/ 465265 w 1313950"/>
              <a:gd name="connsiteY36" fmla="*/ 226089 h 547200"/>
              <a:gd name="connsiteX37" fmla="*/ 463632 w 1313950"/>
              <a:gd name="connsiteY37" fmla="*/ 270173 h 547200"/>
              <a:gd name="connsiteX38" fmla="*/ 323585 w 1313950"/>
              <a:gd name="connsiteY38" fmla="*/ 512170 h 547200"/>
              <a:gd name="connsiteX39" fmla="*/ 283235 w 1313950"/>
              <a:gd name="connsiteY39" fmla="*/ 546907 h 547200"/>
              <a:gd name="connsiteX40" fmla="*/ 276868 w 1313950"/>
              <a:gd name="connsiteY40" fmla="*/ 547200 h 547200"/>
              <a:gd name="connsiteX41" fmla="*/ 39916 w 1313950"/>
              <a:gd name="connsiteY41" fmla="*/ 547200 h 547200"/>
              <a:gd name="connsiteX42" fmla="*/ 32910 w 1313950"/>
              <a:gd name="connsiteY42" fmla="*/ 546714 h 547200"/>
              <a:gd name="connsiteX43" fmla="*/ 6588 w 1313950"/>
              <a:gd name="connsiteY43" fmla="*/ 487528 h 547200"/>
              <a:gd name="connsiteX44" fmla="*/ 144762 w 1313950"/>
              <a:gd name="connsiteY44" fmla="*/ 248826 h 547200"/>
              <a:gd name="connsiteX45" fmla="*/ 5466 w 1313950"/>
              <a:gd name="connsiteY45" fmla="*/ 57261 h 547200"/>
              <a:gd name="connsiteX46" fmla="*/ 32870 w 1313950"/>
              <a:gd name="connsiteY46" fmla="*/ 402 h 547200"/>
              <a:gd name="connsiteX47" fmla="*/ 39876 w 1313950"/>
              <a:gd name="connsiteY47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313950" h="547200">
                <a:moveTo>
                  <a:pt x="882397" y="0"/>
                </a:moveTo>
                <a:lnTo>
                  <a:pt x="1119350" y="0"/>
                </a:lnTo>
                <a:lnTo>
                  <a:pt x="1125716" y="242"/>
                </a:lnTo>
                <a:cubicBezTo>
                  <a:pt x="1148407" y="1805"/>
                  <a:pt x="1154840" y="15106"/>
                  <a:pt x="1164787" y="29427"/>
                </a:cubicBezTo>
                <a:lnTo>
                  <a:pt x="1307786" y="226089"/>
                </a:lnTo>
                <a:cubicBezTo>
                  <a:pt x="1316588" y="239277"/>
                  <a:pt x="1315893" y="252602"/>
                  <a:pt x="1306153" y="270173"/>
                </a:cubicBezTo>
                <a:lnTo>
                  <a:pt x="1166106" y="512170"/>
                </a:lnTo>
                <a:cubicBezTo>
                  <a:pt x="1156159" y="529505"/>
                  <a:pt x="1148447" y="545016"/>
                  <a:pt x="1125756" y="546907"/>
                </a:cubicBezTo>
                <a:lnTo>
                  <a:pt x="1119389" y="547200"/>
                </a:lnTo>
                <a:lnTo>
                  <a:pt x="882436" y="547200"/>
                </a:lnTo>
                <a:cubicBezTo>
                  <a:pt x="881134" y="547098"/>
                  <a:pt x="878282" y="547174"/>
                  <a:pt x="875431" y="546714"/>
                </a:cubicBezTo>
                <a:cubicBezTo>
                  <a:pt x="852157" y="544326"/>
                  <a:pt x="832188" y="517948"/>
                  <a:pt x="849109" y="487528"/>
                </a:cubicBezTo>
                <a:lnTo>
                  <a:pt x="987283" y="248826"/>
                </a:lnTo>
                <a:lnTo>
                  <a:pt x="847987" y="57261"/>
                </a:lnTo>
                <a:cubicBezTo>
                  <a:pt x="832640" y="31562"/>
                  <a:pt x="852117" y="2375"/>
                  <a:pt x="875391" y="402"/>
                </a:cubicBezTo>
                <a:cubicBezTo>
                  <a:pt x="878243" y="22"/>
                  <a:pt x="881094" y="85"/>
                  <a:pt x="882397" y="0"/>
                </a:cubicBezTo>
                <a:close/>
                <a:moveTo>
                  <a:pt x="450303" y="0"/>
                </a:moveTo>
                <a:lnTo>
                  <a:pt x="687256" y="0"/>
                </a:lnTo>
                <a:lnTo>
                  <a:pt x="693622" y="242"/>
                </a:lnTo>
                <a:cubicBezTo>
                  <a:pt x="716313" y="1805"/>
                  <a:pt x="722746" y="15106"/>
                  <a:pt x="732693" y="29427"/>
                </a:cubicBezTo>
                <a:lnTo>
                  <a:pt x="875692" y="226089"/>
                </a:lnTo>
                <a:cubicBezTo>
                  <a:pt x="884494" y="239277"/>
                  <a:pt x="883799" y="252602"/>
                  <a:pt x="874059" y="270173"/>
                </a:cubicBezTo>
                <a:lnTo>
                  <a:pt x="734012" y="512170"/>
                </a:lnTo>
                <a:cubicBezTo>
                  <a:pt x="724065" y="529505"/>
                  <a:pt x="716353" y="545016"/>
                  <a:pt x="693662" y="546907"/>
                </a:cubicBezTo>
                <a:lnTo>
                  <a:pt x="687295" y="547200"/>
                </a:lnTo>
                <a:lnTo>
                  <a:pt x="450342" y="547200"/>
                </a:lnTo>
                <a:cubicBezTo>
                  <a:pt x="449040" y="547098"/>
                  <a:pt x="446188" y="547174"/>
                  <a:pt x="443337" y="546714"/>
                </a:cubicBezTo>
                <a:cubicBezTo>
                  <a:pt x="420063" y="544326"/>
                  <a:pt x="400094" y="517948"/>
                  <a:pt x="417015" y="487528"/>
                </a:cubicBezTo>
                <a:lnTo>
                  <a:pt x="555189" y="248826"/>
                </a:lnTo>
                <a:lnTo>
                  <a:pt x="415893" y="57261"/>
                </a:lnTo>
                <a:cubicBezTo>
                  <a:pt x="400546" y="31562"/>
                  <a:pt x="420023" y="2375"/>
                  <a:pt x="443297" y="402"/>
                </a:cubicBezTo>
                <a:cubicBezTo>
                  <a:pt x="446149" y="22"/>
                  <a:pt x="449000" y="85"/>
                  <a:pt x="450303" y="0"/>
                </a:cubicBezTo>
                <a:close/>
                <a:moveTo>
                  <a:pt x="39876" y="0"/>
                </a:moveTo>
                <a:lnTo>
                  <a:pt x="276829" y="0"/>
                </a:lnTo>
                <a:lnTo>
                  <a:pt x="283195" y="242"/>
                </a:lnTo>
                <a:cubicBezTo>
                  <a:pt x="305886" y="1805"/>
                  <a:pt x="312319" y="15106"/>
                  <a:pt x="322266" y="29427"/>
                </a:cubicBezTo>
                <a:lnTo>
                  <a:pt x="465265" y="226089"/>
                </a:lnTo>
                <a:cubicBezTo>
                  <a:pt x="474067" y="239277"/>
                  <a:pt x="473372" y="252602"/>
                  <a:pt x="463632" y="270173"/>
                </a:cubicBezTo>
                <a:lnTo>
                  <a:pt x="323585" y="512170"/>
                </a:lnTo>
                <a:cubicBezTo>
                  <a:pt x="313638" y="529505"/>
                  <a:pt x="305926" y="545016"/>
                  <a:pt x="283235" y="546907"/>
                </a:cubicBezTo>
                <a:lnTo>
                  <a:pt x="276868" y="547200"/>
                </a:lnTo>
                <a:lnTo>
                  <a:pt x="39916" y="547200"/>
                </a:lnTo>
                <a:cubicBezTo>
                  <a:pt x="38614" y="547098"/>
                  <a:pt x="35762" y="547174"/>
                  <a:pt x="32910" y="546714"/>
                </a:cubicBezTo>
                <a:cubicBezTo>
                  <a:pt x="9636" y="544326"/>
                  <a:pt x="-10333" y="517948"/>
                  <a:pt x="6588" y="487528"/>
                </a:cubicBezTo>
                <a:lnTo>
                  <a:pt x="144762" y="248826"/>
                </a:lnTo>
                <a:lnTo>
                  <a:pt x="5466" y="57261"/>
                </a:lnTo>
                <a:cubicBezTo>
                  <a:pt x="-9881" y="31562"/>
                  <a:pt x="9597" y="2375"/>
                  <a:pt x="32870" y="402"/>
                </a:cubicBezTo>
                <a:cubicBezTo>
                  <a:pt x="35722" y="22"/>
                  <a:pt x="38574" y="85"/>
                  <a:pt x="398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223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9532" y="1333999"/>
            <a:ext cx="8644445" cy="704348"/>
          </a:xfrm>
          <a:prstGeom prst="rect">
            <a:avLst/>
          </a:prstGeom>
        </p:spPr>
        <p:txBody>
          <a:bodyPr lIns="90000" rIns="90000" anchor="t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299554" y="6402387"/>
            <a:ext cx="513675" cy="365125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6310799"/>
            <a:ext cx="9144000" cy="72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7111502" y="6402387"/>
            <a:ext cx="18324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pPr lvl="0" algn="r"/>
            <a:r>
              <a:rPr lang="en-GB" sz="1200" dirty="0">
                <a:solidFill>
                  <a:schemeClr val="bg1"/>
                </a:solidFill>
              </a:rPr>
              <a:t>Moving Britain Ahead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111502" y="6767512"/>
            <a:ext cx="1832474" cy="90488"/>
          </a:xfrm>
          <a:prstGeom prst="rect">
            <a:avLst/>
          </a:prstGeom>
        </p:spPr>
        <p:txBody>
          <a:bodyPr lIns="0" tIns="0" rIns="90000" bIns="0" anchor="b"/>
          <a:lstStyle>
            <a:lvl1pPr algn="r">
              <a:defRPr sz="500">
                <a:solidFill>
                  <a:schemeClr val="accent1"/>
                </a:solidFill>
              </a:defRPr>
            </a:lvl1pPr>
          </a:lstStyle>
          <a:p>
            <a:fld id="{C10A478C-0D4D-4FFC-B551-9844D1CC4C52}" type="datetime6">
              <a:rPr lang="en-GB" smtClean="0"/>
              <a:t>September 20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3229" y="6403965"/>
            <a:ext cx="4870023" cy="363548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 </a:t>
            </a:r>
            <a:r>
              <a:rPr lang="en-GB" sz="900" dirty="0"/>
              <a:t>(edit this in Insert &gt; Header and Footer, then click 'Apply to All')</a:t>
            </a:r>
          </a:p>
        </p:txBody>
      </p:sp>
    </p:spTree>
    <p:extLst>
      <p:ext uri="{BB962C8B-B14F-4D97-AF65-F5344CB8AC3E}">
        <p14:creationId xmlns:p14="http://schemas.microsoft.com/office/powerpoint/2010/main" val="122613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4840694" y="1695731"/>
            <a:ext cx="3674656" cy="430825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egnaposto testo 3"/>
          <p:cNvSpPr>
            <a:spLocks noGrp="1"/>
          </p:cNvSpPr>
          <p:nvPr>
            <p:ph type="body" sz="quarter" idx="10" hasCustomPrompt="1"/>
          </p:nvPr>
        </p:nvSpPr>
        <p:spPr>
          <a:xfrm>
            <a:off x="407704" y="1690693"/>
            <a:ext cx="4432990" cy="43132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00"/>
            </a:lvl1pPr>
            <a:lvl2pPr marL="575957" indent="-191986">
              <a:buFont typeface="Arial" panose="020B0604020202020204" pitchFamily="34" charset="0"/>
              <a:buChar char="−"/>
              <a:defRPr sz="1300"/>
            </a:lvl2pPr>
            <a:lvl3pPr marL="959928" indent="-191986">
              <a:buFont typeface="Wingdings" panose="05000000000000000000" pitchFamily="2" charset="2"/>
              <a:buChar char="§"/>
              <a:defRPr sz="1300"/>
            </a:lvl3pPr>
            <a:lvl4pPr marL="1343899" indent="-191986">
              <a:buFont typeface="Courier New" panose="02070309020205020404" pitchFamily="49" charset="0"/>
              <a:buChar char="o"/>
              <a:defRPr sz="1300"/>
            </a:lvl4pPr>
            <a:lvl5pPr marL="1727870" indent="-191986">
              <a:buFont typeface="Courier New" panose="02070309020205020404" pitchFamily="49" charset="0"/>
              <a:buChar char="o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olo 4"/>
          <p:cNvSpPr>
            <a:spLocks noGrp="1"/>
          </p:cNvSpPr>
          <p:nvPr>
            <p:ph type="title" hasCustomPrompt="1"/>
          </p:nvPr>
        </p:nvSpPr>
        <p:spPr>
          <a:xfrm>
            <a:off x="407704" y="365130"/>
            <a:ext cx="8107646" cy="39826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 b="1" cap="all" baseline="0">
                <a:solidFill>
                  <a:srgbClr val="5BACFE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040884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8959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20713"/>
            <a:ext cx="7499350" cy="5048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1600200"/>
            <a:ext cx="7499350" cy="43497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85800" y="6229350"/>
            <a:ext cx="5943600" cy="476250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endParaRPr lang="da-DK" altLang="en-US"/>
          </a:p>
          <a:p>
            <a:pPr algn="l"/>
            <a:r>
              <a:rPr lang="da-DK" altLang="en-US" sz="1000"/>
              <a:t>©</a:t>
            </a:r>
            <a:r>
              <a:rPr lang="en-GB" altLang="en-US" sz="1000"/>
              <a:t> </a:t>
            </a:r>
            <a:r>
              <a:rPr lang="da-DK" altLang="en-US" sz="1000"/>
              <a:t>2005, Carl Bro Group- slide </a:t>
            </a:r>
            <a:fld id="{792E8FD1-503C-474E-825A-CC129FD1F025}" type="slidenum">
              <a:rPr lang="da-DK" altLang="en-US" sz="1000"/>
              <a:pPr algn="l"/>
              <a:t>‹#›</a:t>
            </a:fld>
            <a:r>
              <a:rPr lang="da-DK" altLang="en-US" sz="1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0964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80229"/>
            <a:ext cx="9144000" cy="54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 7"/>
          <p:cNvSpPr>
            <a:spLocks noChangeAspect="1"/>
          </p:cNvSpPr>
          <p:nvPr userDrawn="1"/>
        </p:nvSpPr>
        <p:spPr>
          <a:xfrm>
            <a:off x="5740402" y="6310800"/>
            <a:ext cx="1313950" cy="547200"/>
          </a:xfrm>
          <a:custGeom>
            <a:avLst/>
            <a:gdLst>
              <a:gd name="connsiteX0" fmla="*/ 882397 w 1313950"/>
              <a:gd name="connsiteY0" fmla="*/ 0 h 547200"/>
              <a:gd name="connsiteX1" fmla="*/ 1119350 w 1313950"/>
              <a:gd name="connsiteY1" fmla="*/ 0 h 547200"/>
              <a:gd name="connsiteX2" fmla="*/ 1125716 w 1313950"/>
              <a:gd name="connsiteY2" fmla="*/ 242 h 547200"/>
              <a:gd name="connsiteX3" fmla="*/ 1164787 w 1313950"/>
              <a:gd name="connsiteY3" fmla="*/ 29427 h 547200"/>
              <a:gd name="connsiteX4" fmla="*/ 1307786 w 1313950"/>
              <a:gd name="connsiteY4" fmla="*/ 226089 h 547200"/>
              <a:gd name="connsiteX5" fmla="*/ 1306153 w 1313950"/>
              <a:gd name="connsiteY5" fmla="*/ 270173 h 547200"/>
              <a:gd name="connsiteX6" fmla="*/ 1166106 w 1313950"/>
              <a:gd name="connsiteY6" fmla="*/ 512170 h 547200"/>
              <a:gd name="connsiteX7" fmla="*/ 1125756 w 1313950"/>
              <a:gd name="connsiteY7" fmla="*/ 546907 h 547200"/>
              <a:gd name="connsiteX8" fmla="*/ 1119389 w 1313950"/>
              <a:gd name="connsiteY8" fmla="*/ 547200 h 547200"/>
              <a:gd name="connsiteX9" fmla="*/ 882436 w 1313950"/>
              <a:gd name="connsiteY9" fmla="*/ 547200 h 547200"/>
              <a:gd name="connsiteX10" fmla="*/ 875431 w 1313950"/>
              <a:gd name="connsiteY10" fmla="*/ 546714 h 547200"/>
              <a:gd name="connsiteX11" fmla="*/ 849109 w 1313950"/>
              <a:gd name="connsiteY11" fmla="*/ 487528 h 547200"/>
              <a:gd name="connsiteX12" fmla="*/ 987283 w 1313950"/>
              <a:gd name="connsiteY12" fmla="*/ 248826 h 547200"/>
              <a:gd name="connsiteX13" fmla="*/ 847987 w 1313950"/>
              <a:gd name="connsiteY13" fmla="*/ 57261 h 547200"/>
              <a:gd name="connsiteX14" fmla="*/ 875391 w 1313950"/>
              <a:gd name="connsiteY14" fmla="*/ 402 h 547200"/>
              <a:gd name="connsiteX15" fmla="*/ 882397 w 1313950"/>
              <a:gd name="connsiteY15" fmla="*/ 0 h 547200"/>
              <a:gd name="connsiteX16" fmla="*/ 450303 w 1313950"/>
              <a:gd name="connsiteY16" fmla="*/ 0 h 547200"/>
              <a:gd name="connsiteX17" fmla="*/ 687256 w 1313950"/>
              <a:gd name="connsiteY17" fmla="*/ 0 h 547200"/>
              <a:gd name="connsiteX18" fmla="*/ 693622 w 1313950"/>
              <a:gd name="connsiteY18" fmla="*/ 242 h 547200"/>
              <a:gd name="connsiteX19" fmla="*/ 732693 w 1313950"/>
              <a:gd name="connsiteY19" fmla="*/ 29427 h 547200"/>
              <a:gd name="connsiteX20" fmla="*/ 875692 w 1313950"/>
              <a:gd name="connsiteY20" fmla="*/ 226089 h 547200"/>
              <a:gd name="connsiteX21" fmla="*/ 874059 w 1313950"/>
              <a:gd name="connsiteY21" fmla="*/ 270173 h 547200"/>
              <a:gd name="connsiteX22" fmla="*/ 734012 w 1313950"/>
              <a:gd name="connsiteY22" fmla="*/ 512170 h 547200"/>
              <a:gd name="connsiteX23" fmla="*/ 693662 w 1313950"/>
              <a:gd name="connsiteY23" fmla="*/ 546907 h 547200"/>
              <a:gd name="connsiteX24" fmla="*/ 687295 w 1313950"/>
              <a:gd name="connsiteY24" fmla="*/ 547200 h 547200"/>
              <a:gd name="connsiteX25" fmla="*/ 450342 w 1313950"/>
              <a:gd name="connsiteY25" fmla="*/ 547200 h 547200"/>
              <a:gd name="connsiteX26" fmla="*/ 443337 w 1313950"/>
              <a:gd name="connsiteY26" fmla="*/ 546714 h 547200"/>
              <a:gd name="connsiteX27" fmla="*/ 417015 w 1313950"/>
              <a:gd name="connsiteY27" fmla="*/ 487528 h 547200"/>
              <a:gd name="connsiteX28" fmla="*/ 555189 w 1313950"/>
              <a:gd name="connsiteY28" fmla="*/ 248826 h 547200"/>
              <a:gd name="connsiteX29" fmla="*/ 415893 w 1313950"/>
              <a:gd name="connsiteY29" fmla="*/ 57261 h 547200"/>
              <a:gd name="connsiteX30" fmla="*/ 443297 w 1313950"/>
              <a:gd name="connsiteY30" fmla="*/ 402 h 547200"/>
              <a:gd name="connsiteX31" fmla="*/ 450303 w 1313950"/>
              <a:gd name="connsiteY31" fmla="*/ 0 h 547200"/>
              <a:gd name="connsiteX32" fmla="*/ 39876 w 1313950"/>
              <a:gd name="connsiteY32" fmla="*/ 0 h 547200"/>
              <a:gd name="connsiteX33" fmla="*/ 276829 w 1313950"/>
              <a:gd name="connsiteY33" fmla="*/ 0 h 547200"/>
              <a:gd name="connsiteX34" fmla="*/ 283195 w 1313950"/>
              <a:gd name="connsiteY34" fmla="*/ 242 h 547200"/>
              <a:gd name="connsiteX35" fmla="*/ 322266 w 1313950"/>
              <a:gd name="connsiteY35" fmla="*/ 29427 h 547200"/>
              <a:gd name="connsiteX36" fmla="*/ 465265 w 1313950"/>
              <a:gd name="connsiteY36" fmla="*/ 226089 h 547200"/>
              <a:gd name="connsiteX37" fmla="*/ 463632 w 1313950"/>
              <a:gd name="connsiteY37" fmla="*/ 270173 h 547200"/>
              <a:gd name="connsiteX38" fmla="*/ 323585 w 1313950"/>
              <a:gd name="connsiteY38" fmla="*/ 512170 h 547200"/>
              <a:gd name="connsiteX39" fmla="*/ 283235 w 1313950"/>
              <a:gd name="connsiteY39" fmla="*/ 546907 h 547200"/>
              <a:gd name="connsiteX40" fmla="*/ 276868 w 1313950"/>
              <a:gd name="connsiteY40" fmla="*/ 547200 h 547200"/>
              <a:gd name="connsiteX41" fmla="*/ 39916 w 1313950"/>
              <a:gd name="connsiteY41" fmla="*/ 547200 h 547200"/>
              <a:gd name="connsiteX42" fmla="*/ 32910 w 1313950"/>
              <a:gd name="connsiteY42" fmla="*/ 546714 h 547200"/>
              <a:gd name="connsiteX43" fmla="*/ 6588 w 1313950"/>
              <a:gd name="connsiteY43" fmla="*/ 487528 h 547200"/>
              <a:gd name="connsiteX44" fmla="*/ 144762 w 1313950"/>
              <a:gd name="connsiteY44" fmla="*/ 248826 h 547200"/>
              <a:gd name="connsiteX45" fmla="*/ 5466 w 1313950"/>
              <a:gd name="connsiteY45" fmla="*/ 57261 h 547200"/>
              <a:gd name="connsiteX46" fmla="*/ 32870 w 1313950"/>
              <a:gd name="connsiteY46" fmla="*/ 402 h 547200"/>
              <a:gd name="connsiteX47" fmla="*/ 39876 w 1313950"/>
              <a:gd name="connsiteY47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313950" h="547200">
                <a:moveTo>
                  <a:pt x="882397" y="0"/>
                </a:moveTo>
                <a:lnTo>
                  <a:pt x="1119350" y="0"/>
                </a:lnTo>
                <a:lnTo>
                  <a:pt x="1125716" y="242"/>
                </a:lnTo>
                <a:cubicBezTo>
                  <a:pt x="1148407" y="1805"/>
                  <a:pt x="1154840" y="15106"/>
                  <a:pt x="1164787" y="29427"/>
                </a:cubicBezTo>
                <a:lnTo>
                  <a:pt x="1307786" y="226089"/>
                </a:lnTo>
                <a:cubicBezTo>
                  <a:pt x="1316588" y="239277"/>
                  <a:pt x="1315893" y="252602"/>
                  <a:pt x="1306153" y="270173"/>
                </a:cubicBezTo>
                <a:lnTo>
                  <a:pt x="1166106" y="512170"/>
                </a:lnTo>
                <a:cubicBezTo>
                  <a:pt x="1156159" y="529505"/>
                  <a:pt x="1148447" y="545016"/>
                  <a:pt x="1125756" y="546907"/>
                </a:cubicBezTo>
                <a:lnTo>
                  <a:pt x="1119389" y="547200"/>
                </a:lnTo>
                <a:lnTo>
                  <a:pt x="882436" y="547200"/>
                </a:lnTo>
                <a:cubicBezTo>
                  <a:pt x="881134" y="547098"/>
                  <a:pt x="878282" y="547174"/>
                  <a:pt x="875431" y="546714"/>
                </a:cubicBezTo>
                <a:cubicBezTo>
                  <a:pt x="852157" y="544326"/>
                  <a:pt x="832188" y="517948"/>
                  <a:pt x="849109" y="487528"/>
                </a:cubicBezTo>
                <a:lnTo>
                  <a:pt x="987283" y="248826"/>
                </a:lnTo>
                <a:lnTo>
                  <a:pt x="847987" y="57261"/>
                </a:lnTo>
                <a:cubicBezTo>
                  <a:pt x="832640" y="31562"/>
                  <a:pt x="852117" y="2375"/>
                  <a:pt x="875391" y="402"/>
                </a:cubicBezTo>
                <a:cubicBezTo>
                  <a:pt x="878243" y="22"/>
                  <a:pt x="881094" y="85"/>
                  <a:pt x="882397" y="0"/>
                </a:cubicBezTo>
                <a:close/>
                <a:moveTo>
                  <a:pt x="450303" y="0"/>
                </a:moveTo>
                <a:lnTo>
                  <a:pt x="687256" y="0"/>
                </a:lnTo>
                <a:lnTo>
                  <a:pt x="693622" y="242"/>
                </a:lnTo>
                <a:cubicBezTo>
                  <a:pt x="716313" y="1805"/>
                  <a:pt x="722746" y="15106"/>
                  <a:pt x="732693" y="29427"/>
                </a:cubicBezTo>
                <a:lnTo>
                  <a:pt x="875692" y="226089"/>
                </a:lnTo>
                <a:cubicBezTo>
                  <a:pt x="884494" y="239277"/>
                  <a:pt x="883799" y="252602"/>
                  <a:pt x="874059" y="270173"/>
                </a:cubicBezTo>
                <a:lnTo>
                  <a:pt x="734012" y="512170"/>
                </a:lnTo>
                <a:cubicBezTo>
                  <a:pt x="724065" y="529505"/>
                  <a:pt x="716353" y="545016"/>
                  <a:pt x="693662" y="546907"/>
                </a:cubicBezTo>
                <a:lnTo>
                  <a:pt x="687295" y="547200"/>
                </a:lnTo>
                <a:lnTo>
                  <a:pt x="450342" y="547200"/>
                </a:lnTo>
                <a:cubicBezTo>
                  <a:pt x="449040" y="547098"/>
                  <a:pt x="446188" y="547174"/>
                  <a:pt x="443337" y="546714"/>
                </a:cubicBezTo>
                <a:cubicBezTo>
                  <a:pt x="420063" y="544326"/>
                  <a:pt x="400094" y="517948"/>
                  <a:pt x="417015" y="487528"/>
                </a:cubicBezTo>
                <a:lnTo>
                  <a:pt x="555189" y="248826"/>
                </a:lnTo>
                <a:lnTo>
                  <a:pt x="415893" y="57261"/>
                </a:lnTo>
                <a:cubicBezTo>
                  <a:pt x="400546" y="31562"/>
                  <a:pt x="420023" y="2375"/>
                  <a:pt x="443297" y="402"/>
                </a:cubicBezTo>
                <a:cubicBezTo>
                  <a:pt x="446149" y="22"/>
                  <a:pt x="449000" y="85"/>
                  <a:pt x="450303" y="0"/>
                </a:cubicBezTo>
                <a:close/>
                <a:moveTo>
                  <a:pt x="39876" y="0"/>
                </a:moveTo>
                <a:lnTo>
                  <a:pt x="276829" y="0"/>
                </a:lnTo>
                <a:lnTo>
                  <a:pt x="283195" y="242"/>
                </a:lnTo>
                <a:cubicBezTo>
                  <a:pt x="305886" y="1805"/>
                  <a:pt x="312319" y="15106"/>
                  <a:pt x="322266" y="29427"/>
                </a:cubicBezTo>
                <a:lnTo>
                  <a:pt x="465265" y="226089"/>
                </a:lnTo>
                <a:cubicBezTo>
                  <a:pt x="474067" y="239277"/>
                  <a:pt x="473372" y="252602"/>
                  <a:pt x="463632" y="270173"/>
                </a:cubicBezTo>
                <a:lnTo>
                  <a:pt x="323585" y="512170"/>
                </a:lnTo>
                <a:cubicBezTo>
                  <a:pt x="313638" y="529505"/>
                  <a:pt x="305926" y="545016"/>
                  <a:pt x="283235" y="546907"/>
                </a:cubicBezTo>
                <a:lnTo>
                  <a:pt x="276868" y="547200"/>
                </a:lnTo>
                <a:lnTo>
                  <a:pt x="39916" y="547200"/>
                </a:lnTo>
                <a:cubicBezTo>
                  <a:pt x="38614" y="547098"/>
                  <a:pt x="35762" y="547174"/>
                  <a:pt x="32910" y="546714"/>
                </a:cubicBezTo>
                <a:cubicBezTo>
                  <a:pt x="9636" y="544326"/>
                  <a:pt x="-10333" y="517948"/>
                  <a:pt x="6588" y="487528"/>
                </a:cubicBezTo>
                <a:lnTo>
                  <a:pt x="144762" y="248826"/>
                </a:lnTo>
                <a:lnTo>
                  <a:pt x="5466" y="57261"/>
                </a:lnTo>
                <a:cubicBezTo>
                  <a:pt x="-9881" y="31562"/>
                  <a:pt x="9597" y="2375"/>
                  <a:pt x="32870" y="402"/>
                </a:cubicBezTo>
                <a:cubicBezTo>
                  <a:pt x="35722" y="22"/>
                  <a:pt x="38574" y="85"/>
                  <a:pt x="398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223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37461" y="544547"/>
            <a:ext cx="5902486" cy="704348"/>
          </a:xfrm>
          <a:prstGeom prst="rect">
            <a:avLst/>
          </a:prstGeom>
        </p:spPr>
        <p:txBody>
          <a:bodyPr lIns="90000" rIns="90000" anchor="t"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299554" y="6402387"/>
            <a:ext cx="513675" cy="365125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0" y="6310799"/>
            <a:ext cx="9144000" cy="72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99554" y="2106116"/>
            <a:ext cx="8644422" cy="409147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chemeClr val="accent1"/>
              </a:buClr>
              <a:buSzPct val="100000"/>
              <a:buFont typeface="Webdings" panose="05030102010509060703" pitchFamily="18" charset="2"/>
              <a:buChar char="4"/>
              <a:defRPr sz="1600" baseline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16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111502" y="6767512"/>
            <a:ext cx="1832474" cy="90488"/>
          </a:xfrm>
          <a:prstGeom prst="rect">
            <a:avLst/>
          </a:prstGeom>
        </p:spPr>
        <p:txBody>
          <a:bodyPr lIns="0" tIns="0" rIns="90000" bIns="0" anchor="b"/>
          <a:lstStyle>
            <a:lvl1pPr algn="r">
              <a:defRPr sz="500">
                <a:solidFill>
                  <a:schemeClr val="accent1"/>
                </a:solidFill>
              </a:defRPr>
            </a:lvl1pPr>
          </a:lstStyle>
          <a:p>
            <a:fld id="{31EF7B77-D201-44C2-A60F-E86F145E1446}" type="datetime6">
              <a:rPr lang="en-GB" smtClean="0"/>
              <a:t>September 20</a:t>
            </a:fld>
            <a:endParaRPr lang="en-GB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3229" y="6403965"/>
            <a:ext cx="4870023" cy="363548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>
                <a:solidFill>
                  <a:prstClr val="white"/>
                </a:solidFill>
              </a:rPr>
              <a:t>NeTEx UK Fare Profile - Introduction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B09AB4-7EAD-4DDB-BCAF-E19252F5EAF3}"/>
              </a:ext>
            </a:extLst>
          </p:cNvPr>
          <p:cNvSpPr txBox="1"/>
          <p:nvPr userDrawn="1"/>
        </p:nvSpPr>
        <p:spPr>
          <a:xfrm>
            <a:off x="7111502" y="6402387"/>
            <a:ext cx="18324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pPr lvl="0" algn="r"/>
            <a:r>
              <a:rPr lang="en-GB" sz="1200" dirty="0">
                <a:solidFill>
                  <a:schemeClr val="bg1"/>
                </a:solidFill>
              </a:rPr>
              <a:t>Moving Britain Ahead</a:t>
            </a:r>
          </a:p>
        </p:txBody>
      </p:sp>
    </p:spTree>
    <p:extLst>
      <p:ext uri="{BB962C8B-B14F-4D97-AF65-F5344CB8AC3E}">
        <p14:creationId xmlns:p14="http://schemas.microsoft.com/office/powerpoint/2010/main" val="340276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F8DC7-DF4C-44C4-BEC0-AEB5669B5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D91E76-416A-42C2-B4ED-BB5FBFE13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B63C8-95EF-4D97-A089-821BE238B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B143-F72B-48A4-8CA5-0D6E1087EE4D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73A4B-1862-493D-A7EF-FC1B02B93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27486-34B1-4FF7-AC41-89CDD15C6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B1BF-7A3C-46DF-B401-24DC1222C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324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 Title and 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99436"/>
            <a:ext cx="9144000" cy="54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>
            <a:spLocks noChangeAspect="1"/>
          </p:cNvSpPr>
          <p:nvPr userDrawn="1"/>
        </p:nvSpPr>
        <p:spPr>
          <a:xfrm>
            <a:off x="5740402" y="6310800"/>
            <a:ext cx="1313950" cy="547200"/>
          </a:xfrm>
          <a:custGeom>
            <a:avLst/>
            <a:gdLst>
              <a:gd name="connsiteX0" fmla="*/ 882397 w 1313950"/>
              <a:gd name="connsiteY0" fmla="*/ 0 h 547200"/>
              <a:gd name="connsiteX1" fmla="*/ 1119350 w 1313950"/>
              <a:gd name="connsiteY1" fmla="*/ 0 h 547200"/>
              <a:gd name="connsiteX2" fmla="*/ 1125716 w 1313950"/>
              <a:gd name="connsiteY2" fmla="*/ 242 h 547200"/>
              <a:gd name="connsiteX3" fmla="*/ 1164787 w 1313950"/>
              <a:gd name="connsiteY3" fmla="*/ 29427 h 547200"/>
              <a:gd name="connsiteX4" fmla="*/ 1307786 w 1313950"/>
              <a:gd name="connsiteY4" fmla="*/ 226089 h 547200"/>
              <a:gd name="connsiteX5" fmla="*/ 1306153 w 1313950"/>
              <a:gd name="connsiteY5" fmla="*/ 270173 h 547200"/>
              <a:gd name="connsiteX6" fmla="*/ 1166106 w 1313950"/>
              <a:gd name="connsiteY6" fmla="*/ 512170 h 547200"/>
              <a:gd name="connsiteX7" fmla="*/ 1125756 w 1313950"/>
              <a:gd name="connsiteY7" fmla="*/ 546907 h 547200"/>
              <a:gd name="connsiteX8" fmla="*/ 1119389 w 1313950"/>
              <a:gd name="connsiteY8" fmla="*/ 547200 h 547200"/>
              <a:gd name="connsiteX9" fmla="*/ 882436 w 1313950"/>
              <a:gd name="connsiteY9" fmla="*/ 547200 h 547200"/>
              <a:gd name="connsiteX10" fmla="*/ 875431 w 1313950"/>
              <a:gd name="connsiteY10" fmla="*/ 546714 h 547200"/>
              <a:gd name="connsiteX11" fmla="*/ 849109 w 1313950"/>
              <a:gd name="connsiteY11" fmla="*/ 487528 h 547200"/>
              <a:gd name="connsiteX12" fmla="*/ 987283 w 1313950"/>
              <a:gd name="connsiteY12" fmla="*/ 248826 h 547200"/>
              <a:gd name="connsiteX13" fmla="*/ 847987 w 1313950"/>
              <a:gd name="connsiteY13" fmla="*/ 57261 h 547200"/>
              <a:gd name="connsiteX14" fmla="*/ 875391 w 1313950"/>
              <a:gd name="connsiteY14" fmla="*/ 402 h 547200"/>
              <a:gd name="connsiteX15" fmla="*/ 882397 w 1313950"/>
              <a:gd name="connsiteY15" fmla="*/ 0 h 547200"/>
              <a:gd name="connsiteX16" fmla="*/ 450303 w 1313950"/>
              <a:gd name="connsiteY16" fmla="*/ 0 h 547200"/>
              <a:gd name="connsiteX17" fmla="*/ 687256 w 1313950"/>
              <a:gd name="connsiteY17" fmla="*/ 0 h 547200"/>
              <a:gd name="connsiteX18" fmla="*/ 693622 w 1313950"/>
              <a:gd name="connsiteY18" fmla="*/ 242 h 547200"/>
              <a:gd name="connsiteX19" fmla="*/ 732693 w 1313950"/>
              <a:gd name="connsiteY19" fmla="*/ 29427 h 547200"/>
              <a:gd name="connsiteX20" fmla="*/ 875692 w 1313950"/>
              <a:gd name="connsiteY20" fmla="*/ 226089 h 547200"/>
              <a:gd name="connsiteX21" fmla="*/ 874059 w 1313950"/>
              <a:gd name="connsiteY21" fmla="*/ 270173 h 547200"/>
              <a:gd name="connsiteX22" fmla="*/ 734012 w 1313950"/>
              <a:gd name="connsiteY22" fmla="*/ 512170 h 547200"/>
              <a:gd name="connsiteX23" fmla="*/ 693662 w 1313950"/>
              <a:gd name="connsiteY23" fmla="*/ 546907 h 547200"/>
              <a:gd name="connsiteX24" fmla="*/ 687295 w 1313950"/>
              <a:gd name="connsiteY24" fmla="*/ 547200 h 547200"/>
              <a:gd name="connsiteX25" fmla="*/ 450342 w 1313950"/>
              <a:gd name="connsiteY25" fmla="*/ 547200 h 547200"/>
              <a:gd name="connsiteX26" fmla="*/ 443337 w 1313950"/>
              <a:gd name="connsiteY26" fmla="*/ 546714 h 547200"/>
              <a:gd name="connsiteX27" fmla="*/ 417015 w 1313950"/>
              <a:gd name="connsiteY27" fmla="*/ 487528 h 547200"/>
              <a:gd name="connsiteX28" fmla="*/ 555189 w 1313950"/>
              <a:gd name="connsiteY28" fmla="*/ 248826 h 547200"/>
              <a:gd name="connsiteX29" fmla="*/ 415893 w 1313950"/>
              <a:gd name="connsiteY29" fmla="*/ 57261 h 547200"/>
              <a:gd name="connsiteX30" fmla="*/ 443297 w 1313950"/>
              <a:gd name="connsiteY30" fmla="*/ 402 h 547200"/>
              <a:gd name="connsiteX31" fmla="*/ 450303 w 1313950"/>
              <a:gd name="connsiteY31" fmla="*/ 0 h 547200"/>
              <a:gd name="connsiteX32" fmla="*/ 39876 w 1313950"/>
              <a:gd name="connsiteY32" fmla="*/ 0 h 547200"/>
              <a:gd name="connsiteX33" fmla="*/ 276829 w 1313950"/>
              <a:gd name="connsiteY33" fmla="*/ 0 h 547200"/>
              <a:gd name="connsiteX34" fmla="*/ 283195 w 1313950"/>
              <a:gd name="connsiteY34" fmla="*/ 242 h 547200"/>
              <a:gd name="connsiteX35" fmla="*/ 322266 w 1313950"/>
              <a:gd name="connsiteY35" fmla="*/ 29427 h 547200"/>
              <a:gd name="connsiteX36" fmla="*/ 465265 w 1313950"/>
              <a:gd name="connsiteY36" fmla="*/ 226089 h 547200"/>
              <a:gd name="connsiteX37" fmla="*/ 463632 w 1313950"/>
              <a:gd name="connsiteY37" fmla="*/ 270173 h 547200"/>
              <a:gd name="connsiteX38" fmla="*/ 323585 w 1313950"/>
              <a:gd name="connsiteY38" fmla="*/ 512170 h 547200"/>
              <a:gd name="connsiteX39" fmla="*/ 283235 w 1313950"/>
              <a:gd name="connsiteY39" fmla="*/ 546907 h 547200"/>
              <a:gd name="connsiteX40" fmla="*/ 276868 w 1313950"/>
              <a:gd name="connsiteY40" fmla="*/ 547200 h 547200"/>
              <a:gd name="connsiteX41" fmla="*/ 39916 w 1313950"/>
              <a:gd name="connsiteY41" fmla="*/ 547200 h 547200"/>
              <a:gd name="connsiteX42" fmla="*/ 32910 w 1313950"/>
              <a:gd name="connsiteY42" fmla="*/ 546714 h 547200"/>
              <a:gd name="connsiteX43" fmla="*/ 6588 w 1313950"/>
              <a:gd name="connsiteY43" fmla="*/ 487528 h 547200"/>
              <a:gd name="connsiteX44" fmla="*/ 144762 w 1313950"/>
              <a:gd name="connsiteY44" fmla="*/ 248826 h 547200"/>
              <a:gd name="connsiteX45" fmla="*/ 5466 w 1313950"/>
              <a:gd name="connsiteY45" fmla="*/ 57261 h 547200"/>
              <a:gd name="connsiteX46" fmla="*/ 32870 w 1313950"/>
              <a:gd name="connsiteY46" fmla="*/ 402 h 547200"/>
              <a:gd name="connsiteX47" fmla="*/ 39876 w 1313950"/>
              <a:gd name="connsiteY47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313950" h="547200">
                <a:moveTo>
                  <a:pt x="882397" y="0"/>
                </a:moveTo>
                <a:lnTo>
                  <a:pt x="1119350" y="0"/>
                </a:lnTo>
                <a:lnTo>
                  <a:pt x="1125716" y="242"/>
                </a:lnTo>
                <a:cubicBezTo>
                  <a:pt x="1148407" y="1805"/>
                  <a:pt x="1154840" y="15106"/>
                  <a:pt x="1164787" y="29427"/>
                </a:cubicBezTo>
                <a:lnTo>
                  <a:pt x="1307786" y="226089"/>
                </a:lnTo>
                <a:cubicBezTo>
                  <a:pt x="1316588" y="239277"/>
                  <a:pt x="1315893" y="252602"/>
                  <a:pt x="1306153" y="270173"/>
                </a:cubicBezTo>
                <a:lnTo>
                  <a:pt x="1166106" y="512170"/>
                </a:lnTo>
                <a:cubicBezTo>
                  <a:pt x="1156159" y="529505"/>
                  <a:pt x="1148447" y="545016"/>
                  <a:pt x="1125756" y="546907"/>
                </a:cubicBezTo>
                <a:lnTo>
                  <a:pt x="1119389" y="547200"/>
                </a:lnTo>
                <a:lnTo>
                  <a:pt x="882436" y="547200"/>
                </a:lnTo>
                <a:cubicBezTo>
                  <a:pt x="881134" y="547098"/>
                  <a:pt x="878282" y="547174"/>
                  <a:pt x="875431" y="546714"/>
                </a:cubicBezTo>
                <a:cubicBezTo>
                  <a:pt x="852157" y="544326"/>
                  <a:pt x="832188" y="517948"/>
                  <a:pt x="849109" y="487528"/>
                </a:cubicBezTo>
                <a:lnTo>
                  <a:pt x="987283" y="248826"/>
                </a:lnTo>
                <a:lnTo>
                  <a:pt x="847987" y="57261"/>
                </a:lnTo>
                <a:cubicBezTo>
                  <a:pt x="832640" y="31562"/>
                  <a:pt x="852117" y="2375"/>
                  <a:pt x="875391" y="402"/>
                </a:cubicBezTo>
                <a:cubicBezTo>
                  <a:pt x="878243" y="22"/>
                  <a:pt x="881094" y="85"/>
                  <a:pt x="882397" y="0"/>
                </a:cubicBezTo>
                <a:close/>
                <a:moveTo>
                  <a:pt x="450303" y="0"/>
                </a:moveTo>
                <a:lnTo>
                  <a:pt x="687256" y="0"/>
                </a:lnTo>
                <a:lnTo>
                  <a:pt x="693622" y="242"/>
                </a:lnTo>
                <a:cubicBezTo>
                  <a:pt x="716313" y="1805"/>
                  <a:pt x="722746" y="15106"/>
                  <a:pt x="732693" y="29427"/>
                </a:cubicBezTo>
                <a:lnTo>
                  <a:pt x="875692" y="226089"/>
                </a:lnTo>
                <a:cubicBezTo>
                  <a:pt x="884494" y="239277"/>
                  <a:pt x="883799" y="252602"/>
                  <a:pt x="874059" y="270173"/>
                </a:cubicBezTo>
                <a:lnTo>
                  <a:pt x="734012" y="512170"/>
                </a:lnTo>
                <a:cubicBezTo>
                  <a:pt x="724065" y="529505"/>
                  <a:pt x="716353" y="545016"/>
                  <a:pt x="693662" y="546907"/>
                </a:cubicBezTo>
                <a:lnTo>
                  <a:pt x="687295" y="547200"/>
                </a:lnTo>
                <a:lnTo>
                  <a:pt x="450342" y="547200"/>
                </a:lnTo>
                <a:cubicBezTo>
                  <a:pt x="449040" y="547098"/>
                  <a:pt x="446188" y="547174"/>
                  <a:pt x="443337" y="546714"/>
                </a:cubicBezTo>
                <a:cubicBezTo>
                  <a:pt x="420063" y="544326"/>
                  <a:pt x="400094" y="517948"/>
                  <a:pt x="417015" y="487528"/>
                </a:cubicBezTo>
                <a:lnTo>
                  <a:pt x="555189" y="248826"/>
                </a:lnTo>
                <a:lnTo>
                  <a:pt x="415893" y="57261"/>
                </a:lnTo>
                <a:cubicBezTo>
                  <a:pt x="400546" y="31562"/>
                  <a:pt x="420023" y="2375"/>
                  <a:pt x="443297" y="402"/>
                </a:cubicBezTo>
                <a:cubicBezTo>
                  <a:pt x="446149" y="22"/>
                  <a:pt x="449000" y="85"/>
                  <a:pt x="450303" y="0"/>
                </a:cubicBezTo>
                <a:close/>
                <a:moveTo>
                  <a:pt x="39876" y="0"/>
                </a:moveTo>
                <a:lnTo>
                  <a:pt x="276829" y="0"/>
                </a:lnTo>
                <a:lnTo>
                  <a:pt x="283195" y="242"/>
                </a:lnTo>
                <a:cubicBezTo>
                  <a:pt x="305886" y="1805"/>
                  <a:pt x="312319" y="15106"/>
                  <a:pt x="322266" y="29427"/>
                </a:cubicBezTo>
                <a:lnTo>
                  <a:pt x="465265" y="226089"/>
                </a:lnTo>
                <a:cubicBezTo>
                  <a:pt x="474067" y="239277"/>
                  <a:pt x="473372" y="252602"/>
                  <a:pt x="463632" y="270173"/>
                </a:cubicBezTo>
                <a:lnTo>
                  <a:pt x="323585" y="512170"/>
                </a:lnTo>
                <a:cubicBezTo>
                  <a:pt x="313638" y="529505"/>
                  <a:pt x="305926" y="545016"/>
                  <a:pt x="283235" y="546907"/>
                </a:cubicBezTo>
                <a:lnTo>
                  <a:pt x="276868" y="547200"/>
                </a:lnTo>
                <a:lnTo>
                  <a:pt x="39916" y="547200"/>
                </a:lnTo>
                <a:cubicBezTo>
                  <a:pt x="38614" y="547098"/>
                  <a:pt x="35762" y="547174"/>
                  <a:pt x="32910" y="546714"/>
                </a:cubicBezTo>
                <a:cubicBezTo>
                  <a:pt x="9636" y="544326"/>
                  <a:pt x="-10333" y="517948"/>
                  <a:pt x="6588" y="487528"/>
                </a:cubicBezTo>
                <a:lnTo>
                  <a:pt x="144762" y="248826"/>
                </a:lnTo>
                <a:lnTo>
                  <a:pt x="5466" y="57261"/>
                </a:lnTo>
                <a:cubicBezTo>
                  <a:pt x="-9881" y="31562"/>
                  <a:pt x="9597" y="2375"/>
                  <a:pt x="32870" y="402"/>
                </a:cubicBezTo>
                <a:cubicBezTo>
                  <a:pt x="35722" y="22"/>
                  <a:pt x="38574" y="85"/>
                  <a:pt x="398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223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36685" y="285514"/>
            <a:ext cx="7207291" cy="704348"/>
          </a:xfrm>
          <a:prstGeom prst="rect">
            <a:avLst/>
          </a:prstGeom>
        </p:spPr>
        <p:txBody>
          <a:bodyPr lIns="90000" rIns="90000" anchor="t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299554" y="6402387"/>
            <a:ext cx="513675" cy="365125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0" y="6310799"/>
            <a:ext cx="9144000" cy="72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111502" y="6402387"/>
            <a:ext cx="18324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pPr lvl="0" algn="r"/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99554" y="1358770"/>
            <a:ext cx="4140000" cy="486154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chemeClr val="accent1"/>
              </a:buClr>
              <a:buSzPct val="100000"/>
              <a:buFont typeface="Webdings" panose="05030102010509060703" pitchFamily="18" charset="2"/>
              <a:buChar char="4"/>
              <a:defRPr sz="1600" baseline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q"/>
              <a:defRPr sz="14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3"/>
          </p:nvPr>
        </p:nvSpPr>
        <p:spPr>
          <a:xfrm>
            <a:off x="4815909" y="1354987"/>
            <a:ext cx="4140000" cy="48653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chemeClr val="accent1"/>
              </a:buClr>
              <a:buSzPct val="100000"/>
              <a:buFont typeface="Webdings" panose="05030102010509060703" pitchFamily="18" charset="2"/>
              <a:buChar char="4"/>
              <a:defRPr sz="1600" baseline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q"/>
              <a:defRPr sz="14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7142458" y="6402387"/>
            <a:ext cx="1825330" cy="166939"/>
          </a:xfrm>
          <a:prstGeom prst="rect">
            <a:avLst/>
          </a:prstGeom>
        </p:spPr>
        <p:txBody>
          <a:bodyPr lIns="0" tIns="0" rIns="90000" bIns="0" anchor="b"/>
          <a:lstStyle>
            <a:lvl1pPr algn="r">
              <a:defRPr sz="500">
                <a:solidFill>
                  <a:schemeClr val="accent1"/>
                </a:solidFill>
              </a:defRPr>
            </a:lvl1pPr>
          </a:lstStyle>
          <a:p>
            <a:fld id="{6BC96BBA-1B01-45C0-BB8C-2B480A099E9A}" type="datetime6">
              <a:rPr lang="en-GB" smtClean="0"/>
              <a:t>September 20</a:t>
            </a:fld>
            <a:endParaRPr lang="en-GB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3229" y="6403965"/>
            <a:ext cx="4870023" cy="363548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NeTEx UK Fare Profile - Introduction</a:t>
            </a:r>
            <a:endParaRPr lang="en-GB" sz="9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D7AE0A-596E-4332-A424-A2698DCB29E7}"/>
              </a:ext>
            </a:extLst>
          </p:cNvPr>
          <p:cNvSpPr txBox="1"/>
          <p:nvPr userDrawn="1"/>
        </p:nvSpPr>
        <p:spPr>
          <a:xfrm>
            <a:off x="7199608" y="6408619"/>
            <a:ext cx="18324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pPr lvl="0" algn="r"/>
            <a:r>
              <a:rPr lang="en-GB" sz="1200" dirty="0">
                <a:solidFill>
                  <a:schemeClr val="bg1"/>
                </a:solidFill>
              </a:rPr>
              <a:t>Moving Britain Ahead</a:t>
            </a:r>
          </a:p>
        </p:txBody>
      </p:sp>
    </p:spTree>
    <p:extLst>
      <p:ext uri="{BB962C8B-B14F-4D97-AF65-F5344CB8AC3E}">
        <p14:creationId xmlns:p14="http://schemas.microsoft.com/office/powerpoint/2010/main" val="367692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541938" y="6451737"/>
            <a:ext cx="4305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58671" y="373843"/>
            <a:ext cx="7214400" cy="6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1634" y="1260140"/>
            <a:ext cx="8801400" cy="49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/>
          <a:lstStyle>
            <a:lvl1pPr marL="457189" marR="0" lvl="0" indent="-29209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2920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mo"/>
              <a:buChar char="4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28574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2793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2793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8" name="Shape 68"/>
          <p:cNvSpPr/>
          <p:nvPr/>
        </p:nvSpPr>
        <p:spPr>
          <a:xfrm>
            <a:off x="7520897" y="6415705"/>
            <a:ext cx="938700" cy="414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0587" y="0"/>
                </a:moveTo>
                <a:lnTo>
                  <a:pt x="102227" y="0"/>
                </a:lnTo>
                <a:lnTo>
                  <a:pt x="102809" y="53"/>
                </a:lnTo>
                <a:cubicBezTo>
                  <a:pt x="104881" y="395"/>
                  <a:pt x="105468" y="3312"/>
                  <a:pt x="106377" y="6453"/>
                </a:cubicBezTo>
                <a:lnTo>
                  <a:pt x="119437" y="49580"/>
                </a:lnTo>
                <a:cubicBezTo>
                  <a:pt x="120240" y="52473"/>
                  <a:pt x="120177" y="55395"/>
                  <a:pt x="119287" y="59248"/>
                </a:cubicBezTo>
                <a:lnTo>
                  <a:pt x="106497" y="112317"/>
                </a:lnTo>
                <a:cubicBezTo>
                  <a:pt x="105589" y="116119"/>
                  <a:pt x="104884" y="119520"/>
                  <a:pt x="102812" y="119935"/>
                </a:cubicBezTo>
                <a:lnTo>
                  <a:pt x="102231" y="120000"/>
                </a:lnTo>
                <a:lnTo>
                  <a:pt x="80590" y="120000"/>
                </a:lnTo>
                <a:cubicBezTo>
                  <a:pt x="80471" y="119977"/>
                  <a:pt x="80211" y="119994"/>
                  <a:pt x="79951" y="119893"/>
                </a:cubicBezTo>
                <a:cubicBezTo>
                  <a:pt x="77825" y="119369"/>
                  <a:pt x="76001" y="113585"/>
                  <a:pt x="77547" y="106913"/>
                </a:cubicBezTo>
                <a:lnTo>
                  <a:pt x="90166" y="54567"/>
                </a:lnTo>
                <a:lnTo>
                  <a:pt x="77444" y="12557"/>
                </a:lnTo>
                <a:cubicBezTo>
                  <a:pt x="76043" y="6921"/>
                  <a:pt x="77821" y="520"/>
                  <a:pt x="79947" y="88"/>
                </a:cubicBezTo>
                <a:cubicBezTo>
                  <a:pt x="80207" y="4"/>
                  <a:pt x="80468" y="18"/>
                  <a:pt x="80587" y="0"/>
                </a:cubicBezTo>
                <a:close/>
                <a:moveTo>
                  <a:pt x="41125" y="0"/>
                </a:moveTo>
                <a:lnTo>
                  <a:pt x="62765" y="0"/>
                </a:lnTo>
                <a:lnTo>
                  <a:pt x="63346" y="53"/>
                </a:lnTo>
                <a:cubicBezTo>
                  <a:pt x="65419" y="395"/>
                  <a:pt x="66006" y="3312"/>
                  <a:pt x="66915" y="6453"/>
                </a:cubicBezTo>
                <a:lnTo>
                  <a:pt x="79974" y="49580"/>
                </a:lnTo>
                <a:cubicBezTo>
                  <a:pt x="80778" y="52473"/>
                  <a:pt x="80715" y="55395"/>
                  <a:pt x="79825" y="59248"/>
                </a:cubicBezTo>
                <a:lnTo>
                  <a:pt x="67035" y="112317"/>
                </a:lnTo>
                <a:cubicBezTo>
                  <a:pt x="66127" y="116119"/>
                  <a:pt x="65422" y="119520"/>
                  <a:pt x="63350" y="119935"/>
                </a:cubicBezTo>
                <a:lnTo>
                  <a:pt x="62769" y="120000"/>
                </a:lnTo>
                <a:lnTo>
                  <a:pt x="41128" y="120000"/>
                </a:lnTo>
                <a:cubicBezTo>
                  <a:pt x="41009" y="119977"/>
                  <a:pt x="40749" y="119994"/>
                  <a:pt x="40488" y="119893"/>
                </a:cubicBezTo>
                <a:cubicBezTo>
                  <a:pt x="38363" y="119369"/>
                  <a:pt x="36539" y="113585"/>
                  <a:pt x="38084" y="106913"/>
                </a:cubicBezTo>
                <a:lnTo>
                  <a:pt x="50704" y="54567"/>
                </a:lnTo>
                <a:lnTo>
                  <a:pt x="37982" y="12557"/>
                </a:lnTo>
                <a:cubicBezTo>
                  <a:pt x="36580" y="6921"/>
                  <a:pt x="38359" y="520"/>
                  <a:pt x="40485" y="88"/>
                </a:cubicBezTo>
                <a:cubicBezTo>
                  <a:pt x="40745" y="4"/>
                  <a:pt x="41006" y="18"/>
                  <a:pt x="41125" y="0"/>
                </a:cubicBezTo>
                <a:close/>
                <a:moveTo>
                  <a:pt x="3641" y="0"/>
                </a:moveTo>
                <a:lnTo>
                  <a:pt x="25282" y="0"/>
                </a:lnTo>
                <a:lnTo>
                  <a:pt x="25863" y="53"/>
                </a:lnTo>
                <a:cubicBezTo>
                  <a:pt x="27935" y="395"/>
                  <a:pt x="28523" y="3312"/>
                  <a:pt x="29431" y="6453"/>
                </a:cubicBezTo>
                <a:lnTo>
                  <a:pt x="42491" y="49580"/>
                </a:lnTo>
                <a:cubicBezTo>
                  <a:pt x="43295" y="52473"/>
                  <a:pt x="43231" y="55395"/>
                  <a:pt x="42342" y="59248"/>
                </a:cubicBezTo>
                <a:lnTo>
                  <a:pt x="29552" y="112317"/>
                </a:lnTo>
                <a:cubicBezTo>
                  <a:pt x="28643" y="116119"/>
                  <a:pt x="27939" y="119520"/>
                  <a:pt x="25867" y="119935"/>
                </a:cubicBezTo>
                <a:lnTo>
                  <a:pt x="25285" y="120000"/>
                </a:lnTo>
                <a:lnTo>
                  <a:pt x="3645" y="120000"/>
                </a:lnTo>
                <a:cubicBezTo>
                  <a:pt x="3526" y="119977"/>
                  <a:pt x="3265" y="119994"/>
                  <a:pt x="3005" y="119893"/>
                </a:cubicBezTo>
                <a:cubicBezTo>
                  <a:pt x="880" y="119369"/>
                  <a:pt x="-943" y="113585"/>
                  <a:pt x="601" y="106913"/>
                </a:cubicBezTo>
                <a:lnTo>
                  <a:pt x="13220" y="54567"/>
                </a:lnTo>
                <a:lnTo>
                  <a:pt x="499" y="12557"/>
                </a:lnTo>
                <a:cubicBezTo>
                  <a:pt x="-902" y="6921"/>
                  <a:pt x="876" y="520"/>
                  <a:pt x="3001" y="88"/>
                </a:cubicBezTo>
                <a:cubicBezTo>
                  <a:pt x="3262" y="4"/>
                  <a:pt x="3522" y="18"/>
                  <a:pt x="3641" y="0"/>
                </a:cubicBezTo>
                <a:close/>
              </a:path>
            </a:pathLst>
          </a:cu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72850" tIns="36425" rIns="72850" bIns="36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" name="Shape 69"/>
          <p:cNvCxnSpPr/>
          <p:nvPr/>
        </p:nvCxnSpPr>
        <p:spPr>
          <a:xfrm>
            <a:off x="0" y="6368649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70" name="Shape 70"/>
          <p:cNvCxnSpPr/>
          <p:nvPr/>
        </p:nvCxnSpPr>
        <p:spPr>
          <a:xfrm>
            <a:off x="0" y="1136627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2246775" y="6451739"/>
            <a:ext cx="46506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UK NeTEx Workshop, November 2018 - UK Stops, Routes &amp; Timetables Profile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541939" y="6456388"/>
            <a:ext cx="4311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36425" rIns="72850" bIns="36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834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8584-477D-4292-9BD0-FA0871FF0647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5338-49FA-4DD6-A0C8-351F8C12597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6264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44450" y="6290805"/>
            <a:ext cx="9144000" cy="54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reeform 2"/>
          <p:cNvSpPr>
            <a:spLocks noChangeAspect="1"/>
          </p:cNvSpPr>
          <p:nvPr userDrawn="1"/>
        </p:nvSpPr>
        <p:spPr>
          <a:xfrm>
            <a:off x="5740402" y="6310800"/>
            <a:ext cx="1313950" cy="547200"/>
          </a:xfrm>
          <a:custGeom>
            <a:avLst/>
            <a:gdLst>
              <a:gd name="connsiteX0" fmla="*/ 882397 w 1313950"/>
              <a:gd name="connsiteY0" fmla="*/ 0 h 547200"/>
              <a:gd name="connsiteX1" fmla="*/ 1119350 w 1313950"/>
              <a:gd name="connsiteY1" fmla="*/ 0 h 547200"/>
              <a:gd name="connsiteX2" fmla="*/ 1125716 w 1313950"/>
              <a:gd name="connsiteY2" fmla="*/ 242 h 547200"/>
              <a:gd name="connsiteX3" fmla="*/ 1164787 w 1313950"/>
              <a:gd name="connsiteY3" fmla="*/ 29427 h 547200"/>
              <a:gd name="connsiteX4" fmla="*/ 1307786 w 1313950"/>
              <a:gd name="connsiteY4" fmla="*/ 226089 h 547200"/>
              <a:gd name="connsiteX5" fmla="*/ 1306153 w 1313950"/>
              <a:gd name="connsiteY5" fmla="*/ 270173 h 547200"/>
              <a:gd name="connsiteX6" fmla="*/ 1166106 w 1313950"/>
              <a:gd name="connsiteY6" fmla="*/ 512170 h 547200"/>
              <a:gd name="connsiteX7" fmla="*/ 1125756 w 1313950"/>
              <a:gd name="connsiteY7" fmla="*/ 546907 h 547200"/>
              <a:gd name="connsiteX8" fmla="*/ 1119389 w 1313950"/>
              <a:gd name="connsiteY8" fmla="*/ 547200 h 547200"/>
              <a:gd name="connsiteX9" fmla="*/ 882436 w 1313950"/>
              <a:gd name="connsiteY9" fmla="*/ 547200 h 547200"/>
              <a:gd name="connsiteX10" fmla="*/ 875431 w 1313950"/>
              <a:gd name="connsiteY10" fmla="*/ 546714 h 547200"/>
              <a:gd name="connsiteX11" fmla="*/ 849109 w 1313950"/>
              <a:gd name="connsiteY11" fmla="*/ 487528 h 547200"/>
              <a:gd name="connsiteX12" fmla="*/ 987283 w 1313950"/>
              <a:gd name="connsiteY12" fmla="*/ 248826 h 547200"/>
              <a:gd name="connsiteX13" fmla="*/ 847987 w 1313950"/>
              <a:gd name="connsiteY13" fmla="*/ 57261 h 547200"/>
              <a:gd name="connsiteX14" fmla="*/ 875391 w 1313950"/>
              <a:gd name="connsiteY14" fmla="*/ 402 h 547200"/>
              <a:gd name="connsiteX15" fmla="*/ 882397 w 1313950"/>
              <a:gd name="connsiteY15" fmla="*/ 0 h 547200"/>
              <a:gd name="connsiteX16" fmla="*/ 450303 w 1313950"/>
              <a:gd name="connsiteY16" fmla="*/ 0 h 547200"/>
              <a:gd name="connsiteX17" fmla="*/ 687256 w 1313950"/>
              <a:gd name="connsiteY17" fmla="*/ 0 h 547200"/>
              <a:gd name="connsiteX18" fmla="*/ 693622 w 1313950"/>
              <a:gd name="connsiteY18" fmla="*/ 242 h 547200"/>
              <a:gd name="connsiteX19" fmla="*/ 732693 w 1313950"/>
              <a:gd name="connsiteY19" fmla="*/ 29427 h 547200"/>
              <a:gd name="connsiteX20" fmla="*/ 875692 w 1313950"/>
              <a:gd name="connsiteY20" fmla="*/ 226089 h 547200"/>
              <a:gd name="connsiteX21" fmla="*/ 874059 w 1313950"/>
              <a:gd name="connsiteY21" fmla="*/ 270173 h 547200"/>
              <a:gd name="connsiteX22" fmla="*/ 734012 w 1313950"/>
              <a:gd name="connsiteY22" fmla="*/ 512170 h 547200"/>
              <a:gd name="connsiteX23" fmla="*/ 693662 w 1313950"/>
              <a:gd name="connsiteY23" fmla="*/ 546907 h 547200"/>
              <a:gd name="connsiteX24" fmla="*/ 687295 w 1313950"/>
              <a:gd name="connsiteY24" fmla="*/ 547200 h 547200"/>
              <a:gd name="connsiteX25" fmla="*/ 450342 w 1313950"/>
              <a:gd name="connsiteY25" fmla="*/ 547200 h 547200"/>
              <a:gd name="connsiteX26" fmla="*/ 443337 w 1313950"/>
              <a:gd name="connsiteY26" fmla="*/ 546714 h 547200"/>
              <a:gd name="connsiteX27" fmla="*/ 417015 w 1313950"/>
              <a:gd name="connsiteY27" fmla="*/ 487528 h 547200"/>
              <a:gd name="connsiteX28" fmla="*/ 555189 w 1313950"/>
              <a:gd name="connsiteY28" fmla="*/ 248826 h 547200"/>
              <a:gd name="connsiteX29" fmla="*/ 415893 w 1313950"/>
              <a:gd name="connsiteY29" fmla="*/ 57261 h 547200"/>
              <a:gd name="connsiteX30" fmla="*/ 443297 w 1313950"/>
              <a:gd name="connsiteY30" fmla="*/ 402 h 547200"/>
              <a:gd name="connsiteX31" fmla="*/ 450303 w 1313950"/>
              <a:gd name="connsiteY31" fmla="*/ 0 h 547200"/>
              <a:gd name="connsiteX32" fmla="*/ 39876 w 1313950"/>
              <a:gd name="connsiteY32" fmla="*/ 0 h 547200"/>
              <a:gd name="connsiteX33" fmla="*/ 276829 w 1313950"/>
              <a:gd name="connsiteY33" fmla="*/ 0 h 547200"/>
              <a:gd name="connsiteX34" fmla="*/ 283195 w 1313950"/>
              <a:gd name="connsiteY34" fmla="*/ 242 h 547200"/>
              <a:gd name="connsiteX35" fmla="*/ 322266 w 1313950"/>
              <a:gd name="connsiteY35" fmla="*/ 29427 h 547200"/>
              <a:gd name="connsiteX36" fmla="*/ 465265 w 1313950"/>
              <a:gd name="connsiteY36" fmla="*/ 226089 h 547200"/>
              <a:gd name="connsiteX37" fmla="*/ 463632 w 1313950"/>
              <a:gd name="connsiteY37" fmla="*/ 270173 h 547200"/>
              <a:gd name="connsiteX38" fmla="*/ 323585 w 1313950"/>
              <a:gd name="connsiteY38" fmla="*/ 512170 h 547200"/>
              <a:gd name="connsiteX39" fmla="*/ 283235 w 1313950"/>
              <a:gd name="connsiteY39" fmla="*/ 546907 h 547200"/>
              <a:gd name="connsiteX40" fmla="*/ 276868 w 1313950"/>
              <a:gd name="connsiteY40" fmla="*/ 547200 h 547200"/>
              <a:gd name="connsiteX41" fmla="*/ 39916 w 1313950"/>
              <a:gd name="connsiteY41" fmla="*/ 547200 h 547200"/>
              <a:gd name="connsiteX42" fmla="*/ 32910 w 1313950"/>
              <a:gd name="connsiteY42" fmla="*/ 546714 h 547200"/>
              <a:gd name="connsiteX43" fmla="*/ 6588 w 1313950"/>
              <a:gd name="connsiteY43" fmla="*/ 487528 h 547200"/>
              <a:gd name="connsiteX44" fmla="*/ 144762 w 1313950"/>
              <a:gd name="connsiteY44" fmla="*/ 248826 h 547200"/>
              <a:gd name="connsiteX45" fmla="*/ 5466 w 1313950"/>
              <a:gd name="connsiteY45" fmla="*/ 57261 h 547200"/>
              <a:gd name="connsiteX46" fmla="*/ 32870 w 1313950"/>
              <a:gd name="connsiteY46" fmla="*/ 402 h 547200"/>
              <a:gd name="connsiteX47" fmla="*/ 39876 w 1313950"/>
              <a:gd name="connsiteY47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313950" h="547200">
                <a:moveTo>
                  <a:pt x="882397" y="0"/>
                </a:moveTo>
                <a:lnTo>
                  <a:pt x="1119350" y="0"/>
                </a:lnTo>
                <a:lnTo>
                  <a:pt x="1125716" y="242"/>
                </a:lnTo>
                <a:cubicBezTo>
                  <a:pt x="1148407" y="1805"/>
                  <a:pt x="1154840" y="15106"/>
                  <a:pt x="1164787" y="29427"/>
                </a:cubicBezTo>
                <a:lnTo>
                  <a:pt x="1307786" y="226089"/>
                </a:lnTo>
                <a:cubicBezTo>
                  <a:pt x="1316588" y="239277"/>
                  <a:pt x="1315893" y="252602"/>
                  <a:pt x="1306153" y="270173"/>
                </a:cubicBezTo>
                <a:lnTo>
                  <a:pt x="1166106" y="512170"/>
                </a:lnTo>
                <a:cubicBezTo>
                  <a:pt x="1156159" y="529505"/>
                  <a:pt x="1148447" y="545016"/>
                  <a:pt x="1125756" y="546907"/>
                </a:cubicBezTo>
                <a:lnTo>
                  <a:pt x="1119389" y="547200"/>
                </a:lnTo>
                <a:lnTo>
                  <a:pt x="882436" y="547200"/>
                </a:lnTo>
                <a:cubicBezTo>
                  <a:pt x="881134" y="547098"/>
                  <a:pt x="878282" y="547174"/>
                  <a:pt x="875431" y="546714"/>
                </a:cubicBezTo>
                <a:cubicBezTo>
                  <a:pt x="852157" y="544326"/>
                  <a:pt x="832188" y="517948"/>
                  <a:pt x="849109" y="487528"/>
                </a:cubicBezTo>
                <a:lnTo>
                  <a:pt x="987283" y="248826"/>
                </a:lnTo>
                <a:lnTo>
                  <a:pt x="847987" y="57261"/>
                </a:lnTo>
                <a:cubicBezTo>
                  <a:pt x="832640" y="31562"/>
                  <a:pt x="852117" y="2375"/>
                  <a:pt x="875391" y="402"/>
                </a:cubicBezTo>
                <a:cubicBezTo>
                  <a:pt x="878243" y="22"/>
                  <a:pt x="881094" y="85"/>
                  <a:pt x="882397" y="0"/>
                </a:cubicBezTo>
                <a:close/>
                <a:moveTo>
                  <a:pt x="450303" y="0"/>
                </a:moveTo>
                <a:lnTo>
                  <a:pt x="687256" y="0"/>
                </a:lnTo>
                <a:lnTo>
                  <a:pt x="693622" y="242"/>
                </a:lnTo>
                <a:cubicBezTo>
                  <a:pt x="716313" y="1805"/>
                  <a:pt x="722746" y="15106"/>
                  <a:pt x="732693" y="29427"/>
                </a:cubicBezTo>
                <a:lnTo>
                  <a:pt x="875692" y="226089"/>
                </a:lnTo>
                <a:cubicBezTo>
                  <a:pt x="884494" y="239277"/>
                  <a:pt x="883799" y="252602"/>
                  <a:pt x="874059" y="270173"/>
                </a:cubicBezTo>
                <a:lnTo>
                  <a:pt x="734012" y="512170"/>
                </a:lnTo>
                <a:cubicBezTo>
                  <a:pt x="724065" y="529505"/>
                  <a:pt x="716353" y="545016"/>
                  <a:pt x="693662" y="546907"/>
                </a:cubicBezTo>
                <a:lnTo>
                  <a:pt x="687295" y="547200"/>
                </a:lnTo>
                <a:lnTo>
                  <a:pt x="450342" y="547200"/>
                </a:lnTo>
                <a:cubicBezTo>
                  <a:pt x="449040" y="547098"/>
                  <a:pt x="446188" y="547174"/>
                  <a:pt x="443337" y="546714"/>
                </a:cubicBezTo>
                <a:cubicBezTo>
                  <a:pt x="420063" y="544326"/>
                  <a:pt x="400094" y="517948"/>
                  <a:pt x="417015" y="487528"/>
                </a:cubicBezTo>
                <a:lnTo>
                  <a:pt x="555189" y="248826"/>
                </a:lnTo>
                <a:lnTo>
                  <a:pt x="415893" y="57261"/>
                </a:lnTo>
                <a:cubicBezTo>
                  <a:pt x="400546" y="31562"/>
                  <a:pt x="420023" y="2375"/>
                  <a:pt x="443297" y="402"/>
                </a:cubicBezTo>
                <a:cubicBezTo>
                  <a:pt x="446149" y="22"/>
                  <a:pt x="449000" y="85"/>
                  <a:pt x="450303" y="0"/>
                </a:cubicBezTo>
                <a:close/>
                <a:moveTo>
                  <a:pt x="39876" y="0"/>
                </a:moveTo>
                <a:lnTo>
                  <a:pt x="276829" y="0"/>
                </a:lnTo>
                <a:lnTo>
                  <a:pt x="283195" y="242"/>
                </a:lnTo>
                <a:cubicBezTo>
                  <a:pt x="305886" y="1805"/>
                  <a:pt x="312319" y="15106"/>
                  <a:pt x="322266" y="29427"/>
                </a:cubicBezTo>
                <a:lnTo>
                  <a:pt x="465265" y="226089"/>
                </a:lnTo>
                <a:cubicBezTo>
                  <a:pt x="474067" y="239277"/>
                  <a:pt x="473372" y="252602"/>
                  <a:pt x="463632" y="270173"/>
                </a:cubicBezTo>
                <a:lnTo>
                  <a:pt x="323585" y="512170"/>
                </a:lnTo>
                <a:cubicBezTo>
                  <a:pt x="313638" y="529505"/>
                  <a:pt x="305926" y="545016"/>
                  <a:pt x="283235" y="546907"/>
                </a:cubicBezTo>
                <a:lnTo>
                  <a:pt x="276868" y="547200"/>
                </a:lnTo>
                <a:lnTo>
                  <a:pt x="39916" y="547200"/>
                </a:lnTo>
                <a:cubicBezTo>
                  <a:pt x="38614" y="547098"/>
                  <a:pt x="35762" y="547174"/>
                  <a:pt x="32910" y="546714"/>
                </a:cubicBezTo>
                <a:cubicBezTo>
                  <a:pt x="9636" y="544326"/>
                  <a:pt x="-10333" y="517948"/>
                  <a:pt x="6588" y="487528"/>
                </a:cubicBezTo>
                <a:lnTo>
                  <a:pt x="144762" y="248826"/>
                </a:lnTo>
                <a:lnTo>
                  <a:pt x="5466" y="57261"/>
                </a:lnTo>
                <a:cubicBezTo>
                  <a:pt x="-9881" y="31562"/>
                  <a:pt x="9597" y="2375"/>
                  <a:pt x="32870" y="402"/>
                </a:cubicBezTo>
                <a:cubicBezTo>
                  <a:pt x="35722" y="22"/>
                  <a:pt x="38574" y="85"/>
                  <a:pt x="398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223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9532" y="1333999"/>
            <a:ext cx="8644445" cy="704348"/>
          </a:xfrm>
          <a:prstGeom prst="rect">
            <a:avLst/>
          </a:prstGeom>
        </p:spPr>
        <p:txBody>
          <a:bodyPr lIns="90000" rIns="90000" anchor="t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299554" y="6402387"/>
            <a:ext cx="513675" cy="365125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6310799"/>
            <a:ext cx="9144000" cy="72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111502" y="6767512"/>
            <a:ext cx="1832474" cy="90488"/>
          </a:xfrm>
          <a:prstGeom prst="rect">
            <a:avLst/>
          </a:prstGeom>
        </p:spPr>
        <p:txBody>
          <a:bodyPr lIns="0" tIns="0" rIns="90000" bIns="0" anchor="b"/>
          <a:lstStyle>
            <a:lvl1pPr algn="r">
              <a:defRPr sz="500">
                <a:solidFill>
                  <a:schemeClr val="accent1"/>
                </a:solidFill>
              </a:defRPr>
            </a:lvl1pPr>
          </a:lstStyle>
          <a:p>
            <a:fld id="{2CC61DDF-3FF4-486F-A34E-226A766753A1}" type="datetime6">
              <a:rPr lang="en-GB" smtClean="0"/>
              <a:t>September 20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3229" y="6403965"/>
            <a:ext cx="4870023" cy="363548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NeTEx UK Fare </a:t>
            </a:r>
            <a:r>
              <a:rPr lang="it-IT" dirty="0" err="1"/>
              <a:t>Profile</a:t>
            </a:r>
            <a:r>
              <a:rPr lang="it-IT" dirty="0"/>
              <a:t> - Complex </a:t>
            </a:r>
            <a:r>
              <a:rPr lang="it-IT" dirty="0" err="1"/>
              <a:t>Fares</a:t>
            </a:r>
            <a:endParaRPr lang="en-GB" sz="9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F5A261-A852-43A1-9A3C-A31AF9476BDB}"/>
              </a:ext>
            </a:extLst>
          </p:cNvPr>
          <p:cNvSpPr txBox="1"/>
          <p:nvPr userDrawn="1"/>
        </p:nvSpPr>
        <p:spPr>
          <a:xfrm>
            <a:off x="7111502" y="6402387"/>
            <a:ext cx="18324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pPr lvl="0" algn="r"/>
            <a:r>
              <a:rPr lang="en-GB" sz="1200" dirty="0">
                <a:solidFill>
                  <a:schemeClr val="bg1"/>
                </a:solidFill>
              </a:rPr>
              <a:t>Moving Britain Ahead</a:t>
            </a:r>
          </a:p>
        </p:txBody>
      </p:sp>
    </p:spTree>
    <p:extLst>
      <p:ext uri="{BB962C8B-B14F-4D97-AF65-F5344CB8AC3E}">
        <p14:creationId xmlns:p14="http://schemas.microsoft.com/office/powerpoint/2010/main" val="72410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fT Inverse Photograph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9"/>
          <p:cNvSpPr>
            <a:spLocks noGrp="1"/>
          </p:cNvSpPr>
          <p:nvPr>
            <p:ph type="dt" sz="half" idx="12"/>
          </p:nvPr>
        </p:nvSpPr>
        <p:spPr>
          <a:xfrm>
            <a:off x="7071976" y="6402387"/>
            <a:ext cx="18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1400" smtClean="0">
                <a:solidFill>
                  <a:schemeClr val="accent1"/>
                </a:solidFill>
              </a:defRPr>
            </a:lvl1pPr>
          </a:lstStyle>
          <a:p>
            <a:fld id="{800D10BB-6611-492C-A757-D8809D9754E5}" type="datetime6">
              <a:rPr lang="en-GB" smtClean="0"/>
              <a:t>September 20</a:t>
            </a:fld>
            <a:endParaRPr lang="en-GB" dirty="0"/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2171555" y="6402388"/>
            <a:ext cx="4900422" cy="3651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SECURITY CLASSIFICATION / DRAFT STATUS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9554" y="6402386"/>
            <a:ext cx="18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pPr lvl="0" algn="l"/>
            <a:r>
              <a:rPr lang="en-GB" sz="1400" dirty="0">
                <a:solidFill>
                  <a:schemeClr val="accent1"/>
                </a:solidFill>
              </a:rPr>
              <a:t>Moving Britain Ahead</a:t>
            </a:r>
          </a:p>
        </p:txBody>
      </p:sp>
      <p:sp>
        <p:nvSpPr>
          <p:cNvPr id="10" name="Picture Placeholder 19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885148"/>
            <a:ext cx="9144000" cy="442564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lIns="1080000" rIns="6264000"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GB" dirty="0"/>
              <a:t>This title layout is designed for use with a picture on the title slide. To insert a picture, click on this text, then go Insert &gt; Pictures from the ribbon.                                                             The chevron pattern on this slide is fixed. If you lose it, try sending the image to the back. You can also open a new blank template and copy it back into your presentation.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171554" y="6767512"/>
            <a:ext cx="4900421" cy="90487"/>
          </a:xfrm>
          <a:prstGeom prst="rect">
            <a:avLst/>
          </a:prstGeom>
        </p:spPr>
        <p:txBody>
          <a:bodyPr tIns="0" rIns="0" bIns="0" anchor="b"/>
          <a:lstStyle>
            <a:lvl1pPr algn="ct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 (edit this in Insert &gt; Header and Footer, then click 'Apply to All')</a:t>
            </a:r>
          </a:p>
        </p:txBody>
      </p:sp>
      <p:sp>
        <p:nvSpPr>
          <p:cNvPr id="15" name="Slide Number Placeholder 23"/>
          <p:cNvSpPr>
            <a:spLocks noGrp="1"/>
          </p:cNvSpPr>
          <p:nvPr>
            <p:ph type="sldNum" sz="quarter" idx="15"/>
          </p:nvPr>
        </p:nvSpPr>
        <p:spPr>
          <a:xfrm>
            <a:off x="8430301" y="6767512"/>
            <a:ext cx="513675" cy="90488"/>
          </a:xfrm>
          <a:prstGeom prst="rect">
            <a:avLst/>
          </a:prstGeom>
        </p:spPr>
        <p:txBody>
          <a:bodyPr lIns="0" tIns="0" rIns="90000" bIns="0" anchor="b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Title 6"/>
          <p:cNvSpPr>
            <a:spLocks noGrp="1"/>
          </p:cNvSpPr>
          <p:nvPr>
            <p:ph type="title" hasCustomPrompt="1"/>
          </p:nvPr>
        </p:nvSpPr>
        <p:spPr>
          <a:xfrm>
            <a:off x="2171554" y="191553"/>
            <a:ext cx="6772422" cy="96059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9554" y="1171739"/>
            <a:ext cx="8644422" cy="693820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r">
              <a:buNone/>
              <a:defRPr sz="32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24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allAtOnce"/>
      <p:bldP spid="10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017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44450" y="6290805"/>
            <a:ext cx="9144000" cy="54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>
            <a:spLocks noChangeAspect="1"/>
          </p:cNvSpPr>
          <p:nvPr userDrawn="1"/>
        </p:nvSpPr>
        <p:spPr>
          <a:xfrm>
            <a:off x="5740402" y="6310800"/>
            <a:ext cx="1313950" cy="547200"/>
          </a:xfrm>
          <a:custGeom>
            <a:avLst/>
            <a:gdLst>
              <a:gd name="connsiteX0" fmla="*/ 882397 w 1313950"/>
              <a:gd name="connsiteY0" fmla="*/ 0 h 547200"/>
              <a:gd name="connsiteX1" fmla="*/ 1119350 w 1313950"/>
              <a:gd name="connsiteY1" fmla="*/ 0 h 547200"/>
              <a:gd name="connsiteX2" fmla="*/ 1125716 w 1313950"/>
              <a:gd name="connsiteY2" fmla="*/ 242 h 547200"/>
              <a:gd name="connsiteX3" fmla="*/ 1164787 w 1313950"/>
              <a:gd name="connsiteY3" fmla="*/ 29427 h 547200"/>
              <a:gd name="connsiteX4" fmla="*/ 1307786 w 1313950"/>
              <a:gd name="connsiteY4" fmla="*/ 226089 h 547200"/>
              <a:gd name="connsiteX5" fmla="*/ 1306153 w 1313950"/>
              <a:gd name="connsiteY5" fmla="*/ 270173 h 547200"/>
              <a:gd name="connsiteX6" fmla="*/ 1166106 w 1313950"/>
              <a:gd name="connsiteY6" fmla="*/ 512170 h 547200"/>
              <a:gd name="connsiteX7" fmla="*/ 1125756 w 1313950"/>
              <a:gd name="connsiteY7" fmla="*/ 546907 h 547200"/>
              <a:gd name="connsiteX8" fmla="*/ 1119389 w 1313950"/>
              <a:gd name="connsiteY8" fmla="*/ 547200 h 547200"/>
              <a:gd name="connsiteX9" fmla="*/ 882436 w 1313950"/>
              <a:gd name="connsiteY9" fmla="*/ 547200 h 547200"/>
              <a:gd name="connsiteX10" fmla="*/ 875431 w 1313950"/>
              <a:gd name="connsiteY10" fmla="*/ 546714 h 547200"/>
              <a:gd name="connsiteX11" fmla="*/ 849109 w 1313950"/>
              <a:gd name="connsiteY11" fmla="*/ 487528 h 547200"/>
              <a:gd name="connsiteX12" fmla="*/ 987283 w 1313950"/>
              <a:gd name="connsiteY12" fmla="*/ 248826 h 547200"/>
              <a:gd name="connsiteX13" fmla="*/ 847987 w 1313950"/>
              <a:gd name="connsiteY13" fmla="*/ 57261 h 547200"/>
              <a:gd name="connsiteX14" fmla="*/ 875391 w 1313950"/>
              <a:gd name="connsiteY14" fmla="*/ 402 h 547200"/>
              <a:gd name="connsiteX15" fmla="*/ 882397 w 1313950"/>
              <a:gd name="connsiteY15" fmla="*/ 0 h 547200"/>
              <a:gd name="connsiteX16" fmla="*/ 450303 w 1313950"/>
              <a:gd name="connsiteY16" fmla="*/ 0 h 547200"/>
              <a:gd name="connsiteX17" fmla="*/ 687256 w 1313950"/>
              <a:gd name="connsiteY17" fmla="*/ 0 h 547200"/>
              <a:gd name="connsiteX18" fmla="*/ 693622 w 1313950"/>
              <a:gd name="connsiteY18" fmla="*/ 242 h 547200"/>
              <a:gd name="connsiteX19" fmla="*/ 732693 w 1313950"/>
              <a:gd name="connsiteY19" fmla="*/ 29427 h 547200"/>
              <a:gd name="connsiteX20" fmla="*/ 875692 w 1313950"/>
              <a:gd name="connsiteY20" fmla="*/ 226089 h 547200"/>
              <a:gd name="connsiteX21" fmla="*/ 874059 w 1313950"/>
              <a:gd name="connsiteY21" fmla="*/ 270173 h 547200"/>
              <a:gd name="connsiteX22" fmla="*/ 734012 w 1313950"/>
              <a:gd name="connsiteY22" fmla="*/ 512170 h 547200"/>
              <a:gd name="connsiteX23" fmla="*/ 693662 w 1313950"/>
              <a:gd name="connsiteY23" fmla="*/ 546907 h 547200"/>
              <a:gd name="connsiteX24" fmla="*/ 687295 w 1313950"/>
              <a:gd name="connsiteY24" fmla="*/ 547200 h 547200"/>
              <a:gd name="connsiteX25" fmla="*/ 450342 w 1313950"/>
              <a:gd name="connsiteY25" fmla="*/ 547200 h 547200"/>
              <a:gd name="connsiteX26" fmla="*/ 443337 w 1313950"/>
              <a:gd name="connsiteY26" fmla="*/ 546714 h 547200"/>
              <a:gd name="connsiteX27" fmla="*/ 417015 w 1313950"/>
              <a:gd name="connsiteY27" fmla="*/ 487528 h 547200"/>
              <a:gd name="connsiteX28" fmla="*/ 555189 w 1313950"/>
              <a:gd name="connsiteY28" fmla="*/ 248826 h 547200"/>
              <a:gd name="connsiteX29" fmla="*/ 415893 w 1313950"/>
              <a:gd name="connsiteY29" fmla="*/ 57261 h 547200"/>
              <a:gd name="connsiteX30" fmla="*/ 443297 w 1313950"/>
              <a:gd name="connsiteY30" fmla="*/ 402 h 547200"/>
              <a:gd name="connsiteX31" fmla="*/ 450303 w 1313950"/>
              <a:gd name="connsiteY31" fmla="*/ 0 h 547200"/>
              <a:gd name="connsiteX32" fmla="*/ 39876 w 1313950"/>
              <a:gd name="connsiteY32" fmla="*/ 0 h 547200"/>
              <a:gd name="connsiteX33" fmla="*/ 276829 w 1313950"/>
              <a:gd name="connsiteY33" fmla="*/ 0 h 547200"/>
              <a:gd name="connsiteX34" fmla="*/ 283195 w 1313950"/>
              <a:gd name="connsiteY34" fmla="*/ 242 h 547200"/>
              <a:gd name="connsiteX35" fmla="*/ 322266 w 1313950"/>
              <a:gd name="connsiteY35" fmla="*/ 29427 h 547200"/>
              <a:gd name="connsiteX36" fmla="*/ 465265 w 1313950"/>
              <a:gd name="connsiteY36" fmla="*/ 226089 h 547200"/>
              <a:gd name="connsiteX37" fmla="*/ 463632 w 1313950"/>
              <a:gd name="connsiteY37" fmla="*/ 270173 h 547200"/>
              <a:gd name="connsiteX38" fmla="*/ 323585 w 1313950"/>
              <a:gd name="connsiteY38" fmla="*/ 512170 h 547200"/>
              <a:gd name="connsiteX39" fmla="*/ 283235 w 1313950"/>
              <a:gd name="connsiteY39" fmla="*/ 546907 h 547200"/>
              <a:gd name="connsiteX40" fmla="*/ 276868 w 1313950"/>
              <a:gd name="connsiteY40" fmla="*/ 547200 h 547200"/>
              <a:gd name="connsiteX41" fmla="*/ 39916 w 1313950"/>
              <a:gd name="connsiteY41" fmla="*/ 547200 h 547200"/>
              <a:gd name="connsiteX42" fmla="*/ 32910 w 1313950"/>
              <a:gd name="connsiteY42" fmla="*/ 546714 h 547200"/>
              <a:gd name="connsiteX43" fmla="*/ 6588 w 1313950"/>
              <a:gd name="connsiteY43" fmla="*/ 487528 h 547200"/>
              <a:gd name="connsiteX44" fmla="*/ 144762 w 1313950"/>
              <a:gd name="connsiteY44" fmla="*/ 248826 h 547200"/>
              <a:gd name="connsiteX45" fmla="*/ 5466 w 1313950"/>
              <a:gd name="connsiteY45" fmla="*/ 57261 h 547200"/>
              <a:gd name="connsiteX46" fmla="*/ 32870 w 1313950"/>
              <a:gd name="connsiteY46" fmla="*/ 402 h 547200"/>
              <a:gd name="connsiteX47" fmla="*/ 39876 w 1313950"/>
              <a:gd name="connsiteY47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313950" h="547200">
                <a:moveTo>
                  <a:pt x="882397" y="0"/>
                </a:moveTo>
                <a:lnTo>
                  <a:pt x="1119350" y="0"/>
                </a:lnTo>
                <a:lnTo>
                  <a:pt x="1125716" y="242"/>
                </a:lnTo>
                <a:cubicBezTo>
                  <a:pt x="1148407" y="1805"/>
                  <a:pt x="1154840" y="15106"/>
                  <a:pt x="1164787" y="29427"/>
                </a:cubicBezTo>
                <a:lnTo>
                  <a:pt x="1307786" y="226089"/>
                </a:lnTo>
                <a:cubicBezTo>
                  <a:pt x="1316588" y="239277"/>
                  <a:pt x="1315893" y="252602"/>
                  <a:pt x="1306153" y="270173"/>
                </a:cubicBezTo>
                <a:lnTo>
                  <a:pt x="1166106" y="512170"/>
                </a:lnTo>
                <a:cubicBezTo>
                  <a:pt x="1156159" y="529505"/>
                  <a:pt x="1148447" y="545016"/>
                  <a:pt x="1125756" y="546907"/>
                </a:cubicBezTo>
                <a:lnTo>
                  <a:pt x="1119389" y="547200"/>
                </a:lnTo>
                <a:lnTo>
                  <a:pt x="882436" y="547200"/>
                </a:lnTo>
                <a:cubicBezTo>
                  <a:pt x="881134" y="547098"/>
                  <a:pt x="878282" y="547174"/>
                  <a:pt x="875431" y="546714"/>
                </a:cubicBezTo>
                <a:cubicBezTo>
                  <a:pt x="852157" y="544326"/>
                  <a:pt x="832188" y="517948"/>
                  <a:pt x="849109" y="487528"/>
                </a:cubicBezTo>
                <a:lnTo>
                  <a:pt x="987283" y="248826"/>
                </a:lnTo>
                <a:lnTo>
                  <a:pt x="847987" y="57261"/>
                </a:lnTo>
                <a:cubicBezTo>
                  <a:pt x="832640" y="31562"/>
                  <a:pt x="852117" y="2375"/>
                  <a:pt x="875391" y="402"/>
                </a:cubicBezTo>
                <a:cubicBezTo>
                  <a:pt x="878243" y="22"/>
                  <a:pt x="881094" y="85"/>
                  <a:pt x="882397" y="0"/>
                </a:cubicBezTo>
                <a:close/>
                <a:moveTo>
                  <a:pt x="450303" y="0"/>
                </a:moveTo>
                <a:lnTo>
                  <a:pt x="687256" y="0"/>
                </a:lnTo>
                <a:lnTo>
                  <a:pt x="693622" y="242"/>
                </a:lnTo>
                <a:cubicBezTo>
                  <a:pt x="716313" y="1805"/>
                  <a:pt x="722746" y="15106"/>
                  <a:pt x="732693" y="29427"/>
                </a:cubicBezTo>
                <a:lnTo>
                  <a:pt x="875692" y="226089"/>
                </a:lnTo>
                <a:cubicBezTo>
                  <a:pt x="884494" y="239277"/>
                  <a:pt x="883799" y="252602"/>
                  <a:pt x="874059" y="270173"/>
                </a:cubicBezTo>
                <a:lnTo>
                  <a:pt x="734012" y="512170"/>
                </a:lnTo>
                <a:cubicBezTo>
                  <a:pt x="724065" y="529505"/>
                  <a:pt x="716353" y="545016"/>
                  <a:pt x="693662" y="546907"/>
                </a:cubicBezTo>
                <a:lnTo>
                  <a:pt x="687295" y="547200"/>
                </a:lnTo>
                <a:lnTo>
                  <a:pt x="450342" y="547200"/>
                </a:lnTo>
                <a:cubicBezTo>
                  <a:pt x="449040" y="547098"/>
                  <a:pt x="446188" y="547174"/>
                  <a:pt x="443337" y="546714"/>
                </a:cubicBezTo>
                <a:cubicBezTo>
                  <a:pt x="420063" y="544326"/>
                  <a:pt x="400094" y="517948"/>
                  <a:pt x="417015" y="487528"/>
                </a:cubicBezTo>
                <a:lnTo>
                  <a:pt x="555189" y="248826"/>
                </a:lnTo>
                <a:lnTo>
                  <a:pt x="415893" y="57261"/>
                </a:lnTo>
                <a:cubicBezTo>
                  <a:pt x="400546" y="31562"/>
                  <a:pt x="420023" y="2375"/>
                  <a:pt x="443297" y="402"/>
                </a:cubicBezTo>
                <a:cubicBezTo>
                  <a:pt x="446149" y="22"/>
                  <a:pt x="449000" y="85"/>
                  <a:pt x="450303" y="0"/>
                </a:cubicBezTo>
                <a:close/>
                <a:moveTo>
                  <a:pt x="39876" y="0"/>
                </a:moveTo>
                <a:lnTo>
                  <a:pt x="276829" y="0"/>
                </a:lnTo>
                <a:lnTo>
                  <a:pt x="283195" y="242"/>
                </a:lnTo>
                <a:cubicBezTo>
                  <a:pt x="305886" y="1805"/>
                  <a:pt x="312319" y="15106"/>
                  <a:pt x="322266" y="29427"/>
                </a:cubicBezTo>
                <a:lnTo>
                  <a:pt x="465265" y="226089"/>
                </a:lnTo>
                <a:cubicBezTo>
                  <a:pt x="474067" y="239277"/>
                  <a:pt x="473372" y="252602"/>
                  <a:pt x="463632" y="270173"/>
                </a:cubicBezTo>
                <a:lnTo>
                  <a:pt x="323585" y="512170"/>
                </a:lnTo>
                <a:cubicBezTo>
                  <a:pt x="313638" y="529505"/>
                  <a:pt x="305926" y="545016"/>
                  <a:pt x="283235" y="546907"/>
                </a:cubicBezTo>
                <a:lnTo>
                  <a:pt x="276868" y="547200"/>
                </a:lnTo>
                <a:lnTo>
                  <a:pt x="39916" y="547200"/>
                </a:lnTo>
                <a:cubicBezTo>
                  <a:pt x="38614" y="547098"/>
                  <a:pt x="35762" y="547174"/>
                  <a:pt x="32910" y="546714"/>
                </a:cubicBezTo>
                <a:cubicBezTo>
                  <a:pt x="9636" y="544326"/>
                  <a:pt x="-10333" y="517948"/>
                  <a:pt x="6588" y="487528"/>
                </a:cubicBezTo>
                <a:lnTo>
                  <a:pt x="144762" y="248826"/>
                </a:lnTo>
                <a:lnTo>
                  <a:pt x="5466" y="57261"/>
                </a:lnTo>
                <a:cubicBezTo>
                  <a:pt x="-9881" y="31562"/>
                  <a:pt x="9597" y="2375"/>
                  <a:pt x="32870" y="402"/>
                </a:cubicBezTo>
                <a:cubicBezTo>
                  <a:pt x="35722" y="22"/>
                  <a:pt x="38574" y="85"/>
                  <a:pt x="398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223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9532" y="1333999"/>
            <a:ext cx="8644445" cy="704348"/>
          </a:xfrm>
          <a:prstGeom prst="rect">
            <a:avLst/>
          </a:prstGeom>
        </p:spPr>
        <p:txBody>
          <a:bodyPr lIns="90000" rIns="90000" anchor="t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299554" y="6402387"/>
            <a:ext cx="513675" cy="365125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6310799"/>
            <a:ext cx="9144000" cy="72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111502" y="6767512"/>
            <a:ext cx="1832474" cy="90488"/>
          </a:xfrm>
          <a:prstGeom prst="rect">
            <a:avLst/>
          </a:prstGeom>
        </p:spPr>
        <p:txBody>
          <a:bodyPr lIns="0" tIns="0" rIns="90000" bIns="0" anchor="b"/>
          <a:lstStyle>
            <a:lvl1pPr algn="r">
              <a:defRPr sz="500">
                <a:solidFill>
                  <a:schemeClr val="accent1"/>
                </a:solidFill>
              </a:defRPr>
            </a:lvl1pPr>
          </a:lstStyle>
          <a:p>
            <a:fld id="{2CC61DDF-3FF4-486F-A34E-226A766753A1}" type="datetime6">
              <a:rPr lang="en-GB" smtClean="0"/>
              <a:t>September 20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3229" y="6403965"/>
            <a:ext cx="4870023" cy="363548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NeTEx UK Fare Profile - Introduction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27721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DDCA-59BB-40BF-967D-2B94288AC958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F448-8BEE-47A7-A69F-36B741792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7725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DDCA-59BB-40BF-967D-2B94288AC958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F448-8BEE-47A7-A69F-36B741792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9803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DDCA-59BB-40BF-967D-2B94288AC958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F448-8BEE-47A7-A69F-36B741792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9891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DDCA-59BB-40BF-967D-2B94288AC958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F448-8BEE-47A7-A69F-36B741792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2262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DDCA-59BB-40BF-967D-2B94288AC958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F448-8BEE-47A7-A69F-36B741792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258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DDCA-59BB-40BF-967D-2B94288AC958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F448-8BEE-47A7-A69F-36B741792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434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DDCA-59BB-40BF-967D-2B94288AC958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F448-8BEE-47A7-A69F-36B741792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5465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DDCA-59BB-40BF-967D-2B94288AC958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F448-8BEE-47A7-A69F-36B741792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22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fT Inverse Photographic Title 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9"/>
          <p:cNvSpPr>
            <a:spLocks noGrp="1"/>
          </p:cNvSpPr>
          <p:nvPr>
            <p:ph type="pic" sz="quarter" idx="16"/>
          </p:nvPr>
        </p:nvSpPr>
        <p:spPr>
          <a:xfrm>
            <a:off x="4608000" y="1885148"/>
            <a:ext cx="4536000" cy="442564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lIns="2160000" rIns="1368000"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12"/>
          </p:nvPr>
        </p:nvSpPr>
        <p:spPr>
          <a:xfrm>
            <a:off x="7071976" y="6402387"/>
            <a:ext cx="18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1400" smtClean="0">
                <a:solidFill>
                  <a:schemeClr val="accent1"/>
                </a:solidFill>
              </a:defRPr>
            </a:lvl1pPr>
          </a:lstStyle>
          <a:p>
            <a:fld id="{800D10BB-6611-492C-A757-D8809D9754E5}" type="datetime6">
              <a:rPr lang="en-GB" smtClean="0"/>
              <a:t>September 20</a:t>
            </a:fld>
            <a:endParaRPr lang="en-GB" dirty="0"/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2171555" y="6402388"/>
            <a:ext cx="4900422" cy="3651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SECURITY CLASSIFICATION / DRAFT STATUS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9554" y="6402386"/>
            <a:ext cx="18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pPr lvl="0" algn="l"/>
            <a:r>
              <a:rPr lang="en-GB" sz="1400" dirty="0">
                <a:solidFill>
                  <a:schemeClr val="accent1"/>
                </a:solidFill>
              </a:rPr>
              <a:t>Moving Britain Ahead</a:t>
            </a:r>
          </a:p>
        </p:txBody>
      </p:sp>
      <p:sp>
        <p:nvSpPr>
          <p:cNvPr id="10" name="Picture Placeholder 19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885148"/>
            <a:ext cx="4536000" cy="442564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lIns="1080000" rIns="1260000"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GB" dirty="0"/>
              <a:t>This title layout is designed for use with two pictures on the title slide. To insert a picture, click on the icon in the centre of each chevron, then go Insert &gt; Pictures from the ribbon.                                                             The chevron pattern on this slide is fixed. If you lose it, try sending the image to the back. You can also open a new blank template and copy it back into your presentation.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171554" y="6767512"/>
            <a:ext cx="4900421" cy="90487"/>
          </a:xfrm>
          <a:prstGeom prst="rect">
            <a:avLst/>
          </a:prstGeom>
        </p:spPr>
        <p:txBody>
          <a:bodyPr tIns="0" rIns="0" bIns="0" anchor="b"/>
          <a:lstStyle>
            <a:lvl1pPr algn="ct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 (edit this in Insert &gt; Header and Footer, then click 'Apply to All')</a:t>
            </a:r>
          </a:p>
        </p:txBody>
      </p:sp>
      <p:sp>
        <p:nvSpPr>
          <p:cNvPr id="15" name="Slide Number Placeholder 23"/>
          <p:cNvSpPr>
            <a:spLocks noGrp="1"/>
          </p:cNvSpPr>
          <p:nvPr>
            <p:ph type="sldNum" sz="quarter" idx="15"/>
          </p:nvPr>
        </p:nvSpPr>
        <p:spPr>
          <a:xfrm>
            <a:off x="8430301" y="6767512"/>
            <a:ext cx="513675" cy="90488"/>
          </a:xfrm>
          <a:prstGeom prst="rect">
            <a:avLst/>
          </a:prstGeom>
        </p:spPr>
        <p:txBody>
          <a:bodyPr lIns="0" tIns="0" rIns="90000" bIns="0" anchor="b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Title 6"/>
          <p:cNvSpPr>
            <a:spLocks noGrp="1"/>
          </p:cNvSpPr>
          <p:nvPr>
            <p:ph type="title" hasCustomPrompt="1"/>
          </p:nvPr>
        </p:nvSpPr>
        <p:spPr>
          <a:xfrm>
            <a:off x="2171554" y="191553"/>
            <a:ext cx="6772422" cy="96059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9554" y="1171739"/>
            <a:ext cx="8644422" cy="693820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r">
              <a:buNone/>
              <a:defRPr sz="32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66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allAtOnce"/>
      <p:bldP spid="10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DDCA-59BB-40BF-967D-2B94288AC958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F448-8BEE-47A7-A69F-36B741792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0508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DDCA-59BB-40BF-967D-2B94288AC958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F448-8BEE-47A7-A69F-36B741792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888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DDCA-59BB-40BF-967D-2B94288AC958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F448-8BEE-47A7-A69F-36B741792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8694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29CF-3BDC-441E-B85B-D8C7945FC75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03E5A-C095-4BBF-9856-DEEDD1483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550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29CF-3BDC-441E-B85B-D8C7945FC75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03E5A-C095-4BBF-9856-DEEDD1483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8260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29CF-3BDC-441E-B85B-D8C7945FC75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03E5A-C095-4BBF-9856-DEEDD1483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2620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29CF-3BDC-441E-B85B-D8C7945FC75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03E5A-C095-4BBF-9856-DEEDD1483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7042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29CF-3BDC-441E-B85B-D8C7945FC75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03E5A-C095-4BBF-9856-DEEDD1483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366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29CF-3BDC-441E-B85B-D8C7945FC75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03E5A-C095-4BBF-9856-DEEDD1483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0207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29CF-3BDC-441E-B85B-D8C7945FC75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03E5A-C095-4BBF-9856-DEEDD1483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09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fT Non Photograph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9"/>
          <p:cNvSpPr>
            <a:spLocks noGrp="1"/>
          </p:cNvSpPr>
          <p:nvPr>
            <p:ph type="dt" sz="half" idx="12"/>
          </p:nvPr>
        </p:nvSpPr>
        <p:spPr>
          <a:xfrm>
            <a:off x="7071976" y="6402387"/>
            <a:ext cx="18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1400" smtClean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June 15 2018</a:t>
            </a:r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2171555" y="6402388"/>
            <a:ext cx="4900422" cy="3651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SECURITY CLASSIFICATION / DRAFT STATUS</a:t>
            </a:r>
          </a:p>
        </p:txBody>
      </p:sp>
      <p:sp>
        <p:nvSpPr>
          <p:cNvPr id="13" name="Rectangle 12"/>
          <p:cNvSpPr/>
          <p:nvPr userDrawn="1"/>
        </p:nvSpPr>
        <p:spPr>
          <a:xfrm flipV="1">
            <a:off x="0" y="6310799"/>
            <a:ext cx="9144000" cy="72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99554" y="6402386"/>
            <a:ext cx="18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pPr lvl="0" algn="l"/>
            <a:r>
              <a:rPr lang="en-GB" sz="1400" dirty="0">
                <a:solidFill>
                  <a:schemeClr val="accent1"/>
                </a:solidFill>
              </a:rPr>
              <a:t>Moving Britain Ahead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-2" y="1886399"/>
            <a:ext cx="9144001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 userDrawn="1"/>
        </p:nvSpPr>
        <p:spPr>
          <a:xfrm>
            <a:off x="-1" y="1886399"/>
            <a:ext cx="9144000" cy="4424400"/>
          </a:xfrm>
          <a:custGeom>
            <a:avLst/>
            <a:gdLst>
              <a:gd name="connsiteX0" fmla="*/ 9022052 w 9144000"/>
              <a:gd name="connsiteY0" fmla="*/ 4316848 h 4424400"/>
              <a:gd name="connsiteX1" fmla="*/ 9023400 w 9144000"/>
              <a:gd name="connsiteY1" fmla="*/ 4316848 h 4424400"/>
              <a:gd name="connsiteX2" fmla="*/ 9057757 w 9144000"/>
              <a:gd name="connsiteY2" fmla="*/ 4316848 h 4424400"/>
              <a:gd name="connsiteX3" fmla="*/ 9144000 w 9144000"/>
              <a:gd name="connsiteY3" fmla="*/ 4316848 h 4424400"/>
              <a:gd name="connsiteX4" fmla="*/ 9144000 w 9144000"/>
              <a:gd name="connsiteY4" fmla="*/ 4424400 h 4424400"/>
              <a:gd name="connsiteX5" fmla="*/ 9031387 w 9144000"/>
              <a:gd name="connsiteY5" fmla="*/ 4424400 h 4424400"/>
              <a:gd name="connsiteX6" fmla="*/ 8990889 w 9144000"/>
              <a:gd name="connsiteY6" fmla="*/ 4368706 h 4424400"/>
              <a:gd name="connsiteX7" fmla="*/ 9015707 w 9144000"/>
              <a:gd name="connsiteY7" fmla="*/ 4317212 h 4424400"/>
              <a:gd name="connsiteX8" fmla="*/ 9022052 w 9144000"/>
              <a:gd name="connsiteY8" fmla="*/ 4316848 h 4424400"/>
              <a:gd name="connsiteX9" fmla="*/ 8066948 w 9144000"/>
              <a:gd name="connsiteY9" fmla="*/ 4316848 h 4424400"/>
              <a:gd name="connsiteX10" fmla="*/ 8068296 w 9144000"/>
              <a:gd name="connsiteY10" fmla="*/ 4316848 h 4424400"/>
              <a:gd name="connsiteX11" fmla="*/ 8102653 w 9144000"/>
              <a:gd name="connsiteY11" fmla="*/ 4316848 h 4424400"/>
              <a:gd name="connsiteX12" fmla="*/ 8247184 w 9144000"/>
              <a:gd name="connsiteY12" fmla="*/ 4316848 h 4424400"/>
              <a:gd name="connsiteX13" fmla="*/ 8281541 w 9144000"/>
              <a:gd name="connsiteY13" fmla="*/ 4316848 h 4424400"/>
              <a:gd name="connsiteX14" fmla="*/ 8282889 w 9144000"/>
              <a:gd name="connsiteY14" fmla="*/ 4316848 h 4424400"/>
              <a:gd name="connsiteX15" fmla="*/ 8288654 w 9144000"/>
              <a:gd name="connsiteY15" fmla="*/ 4317068 h 4424400"/>
              <a:gd name="connsiteX16" fmla="*/ 8324038 w 9144000"/>
              <a:gd name="connsiteY16" fmla="*/ 4343498 h 4424400"/>
              <a:gd name="connsiteX17" fmla="*/ 8382865 w 9144000"/>
              <a:gd name="connsiteY17" fmla="*/ 4424400 h 4424400"/>
              <a:gd name="connsiteX18" fmla="*/ 8076283 w 9144000"/>
              <a:gd name="connsiteY18" fmla="*/ 4424400 h 4424400"/>
              <a:gd name="connsiteX19" fmla="*/ 8035785 w 9144000"/>
              <a:gd name="connsiteY19" fmla="*/ 4368706 h 4424400"/>
              <a:gd name="connsiteX20" fmla="*/ 8060603 w 9144000"/>
              <a:gd name="connsiteY20" fmla="*/ 4317212 h 4424400"/>
              <a:gd name="connsiteX21" fmla="*/ 8066948 w 9144000"/>
              <a:gd name="connsiteY21" fmla="*/ 4316848 h 4424400"/>
              <a:gd name="connsiteX22" fmla="*/ 7111844 w 9144000"/>
              <a:gd name="connsiteY22" fmla="*/ 4316848 h 4424400"/>
              <a:gd name="connsiteX23" fmla="*/ 7113192 w 9144000"/>
              <a:gd name="connsiteY23" fmla="*/ 4316848 h 4424400"/>
              <a:gd name="connsiteX24" fmla="*/ 7147549 w 9144000"/>
              <a:gd name="connsiteY24" fmla="*/ 4316848 h 4424400"/>
              <a:gd name="connsiteX25" fmla="*/ 7292080 w 9144000"/>
              <a:gd name="connsiteY25" fmla="*/ 4316848 h 4424400"/>
              <a:gd name="connsiteX26" fmla="*/ 7326437 w 9144000"/>
              <a:gd name="connsiteY26" fmla="*/ 4316848 h 4424400"/>
              <a:gd name="connsiteX27" fmla="*/ 7327785 w 9144000"/>
              <a:gd name="connsiteY27" fmla="*/ 4316848 h 4424400"/>
              <a:gd name="connsiteX28" fmla="*/ 7333550 w 9144000"/>
              <a:gd name="connsiteY28" fmla="*/ 4317068 h 4424400"/>
              <a:gd name="connsiteX29" fmla="*/ 7368934 w 9144000"/>
              <a:gd name="connsiteY29" fmla="*/ 4343498 h 4424400"/>
              <a:gd name="connsiteX30" fmla="*/ 7427761 w 9144000"/>
              <a:gd name="connsiteY30" fmla="*/ 4424400 h 4424400"/>
              <a:gd name="connsiteX31" fmla="*/ 7121179 w 9144000"/>
              <a:gd name="connsiteY31" fmla="*/ 4424400 h 4424400"/>
              <a:gd name="connsiteX32" fmla="*/ 7080681 w 9144000"/>
              <a:gd name="connsiteY32" fmla="*/ 4368706 h 4424400"/>
              <a:gd name="connsiteX33" fmla="*/ 7105499 w 9144000"/>
              <a:gd name="connsiteY33" fmla="*/ 4317212 h 4424400"/>
              <a:gd name="connsiteX34" fmla="*/ 7111844 w 9144000"/>
              <a:gd name="connsiteY34" fmla="*/ 4316848 h 4424400"/>
              <a:gd name="connsiteX35" fmla="*/ 6156740 w 9144000"/>
              <a:gd name="connsiteY35" fmla="*/ 4316848 h 4424400"/>
              <a:gd name="connsiteX36" fmla="*/ 6158088 w 9144000"/>
              <a:gd name="connsiteY36" fmla="*/ 4316848 h 4424400"/>
              <a:gd name="connsiteX37" fmla="*/ 6192445 w 9144000"/>
              <a:gd name="connsiteY37" fmla="*/ 4316848 h 4424400"/>
              <a:gd name="connsiteX38" fmla="*/ 6336976 w 9144000"/>
              <a:gd name="connsiteY38" fmla="*/ 4316848 h 4424400"/>
              <a:gd name="connsiteX39" fmla="*/ 6371333 w 9144000"/>
              <a:gd name="connsiteY39" fmla="*/ 4316848 h 4424400"/>
              <a:gd name="connsiteX40" fmla="*/ 6372681 w 9144000"/>
              <a:gd name="connsiteY40" fmla="*/ 4316848 h 4424400"/>
              <a:gd name="connsiteX41" fmla="*/ 6378446 w 9144000"/>
              <a:gd name="connsiteY41" fmla="*/ 4317068 h 4424400"/>
              <a:gd name="connsiteX42" fmla="*/ 6413830 w 9144000"/>
              <a:gd name="connsiteY42" fmla="*/ 4343498 h 4424400"/>
              <a:gd name="connsiteX43" fmla="*/ 6472657 w 9144000"/>
              <a:gd name="connsiteY43" fmla="*/ 4424400 h 4424400"/>
              <a:gd name="connsiteX44" fmla="*/ 6166075 w 9144000"/>
              <a:gd name="connsiteY44" fmla="*/ 4424400 h 4424400"/>
              <a:gd name="connsiteX45" fmla="*/ 6125577 w 9144000"/>
              <a:gd name="connsiteY45" fmla="*/ 4368706 h 4424400"/>
              <a:gd name="connsiteX46" fmla="*/ 6150395 w 9144000"/>
              <a:gd name="connsiteY46" fmla="*/ 4317212 h 4424400"/>
              <a:gd name="connsiteX47" fmla="*/ 6156740 w 9144000"/>
              <a:gd name="connsiteY47" fmla="*/ 4316848 h 4424400"/>
              <a:gd name="connsiteX48" fmla="*/ 5201639 w 9144000"/>
              <a:gd name="connsiteY48" fmla="*/ 4316848 h 4424400"/>
              <a:gd name="connsiteX49" fmla="*/ 5202987 w 9144000"/>
              <a:gd name="connsiteY49" fmla="*/ 4316848 h 4424400"/>
              <a:gd name="connsiteX50" fmla="*/ 5237344 w 9144000"/>
              <a:gd name="connsiteY50" fmla="*/ 4316848 h 4424400"/>
              <a:gd name="connsiteX51" fmla="*/ 5381874 w 9144000"/>
              <a:gd name="connsiteY51" fmla="*/ 4316848 h 4424400"/>
              <a:gd name="connsiteX52" fmla="*/ 5416232 w 9144000"/>
              <a:gd name="connsiteY52" fmla="*/ 4316848 h 4424400"/>
              <a:gd name="connsiteX53" fmla="*/ 5417579 w 9144000"/>
              <a:gd name="connsiteY53" fmla="*/ 4316848 h 4424400"/>
              <a:gd name="connsiteX54" fmla="*/ 5423345 w 9144000"/>
              <a:gd name="connsiteY54" fmla="*/ 4317068 h 4424400"/>
              <a:gd name="connsiteX55" fmla="*/ 5458728 w 9144000"/>
              <a:gd name="connsiteY55" fmla="*/ 4343498 h 4424400"/>
              <a:gd name="connsiteX56" fmla="*/ 5517555 w 9144000"/>
              <a:gd name="connsiteY56" fmla="*/ 4424400 h 4424400"/>
              <a:gd name="connsiteX57" fmla="*/ 5210974 w 9144000"/>
              <a:gd name="connsiteY57" fmla="*/ 4424400 h 4424400"/>
              <a:gd name="connsiteX58" fmla="*/ 5170476 w 9144000"/>
              <a:gd name="connsiteY58" fmla="*/ 4368706 h 4424400"/>
              <a:gd name="connsiteX59" fmla="*/ 5195293 w 9144000"/>
              <a:gd name="connsiteY59" fmla="*/ 4317212 h 4424400"/>
              <a:gd name="connsiteX60" fmla="*/ 5201639 w 9144000"/>
              <a:gd name="connsiteY60" fmla="*/ 4316848 h 4424400"/>
              <a:gd name="connsiteX61" fmla="*/ 4246535 w 9144000"/>
              <a:gd name="connsiteY61" fmla="*/ 4316848 h 4424400"/>
              <a:gd name="connsiteX62" fmla="*/ 4247882 w 9144000"/>
              <a:gd name="connsiteY62" fmla="*/ 4316848 h 4424400"/>
              <a:gd name="connsiteX63" fmla="*/ 4282239 w 9144000"/>
              <a:gd name="connsiteY63" fmla="*/ 4316848 h 4424400"/>
              <a:gd name="connsiteX64" fmla="*/ 4426770 w 9144000"/>
              <a:gd name="connsiteY64" fmla="*/ 4316848 h 4424400"/>
              <a:gd name="connsiteX65" fmla="*/ 4461128 w 9144000"/>
              <a:gd name="connsiteY65" fmla="*/ 4316848 h 4424400"/>
              <a:gd name="connsiteX66" fmla="*/ 4462477 w 9144000"/>
              <a:gd name="connsiteY66" fmla="*/ 4316848 h 4424400"/>
              <a:gd name="connsiteX67" fmla="*/ 4468241 w 9144000"/>
              <a:gd name="connsiteY67" fmla="*/ 4317068 h 4424400"/>
              <a:gd name="connsiteX68" fmla="*/ 4503624 w 9144000"/>
              <a:gd name="connsiteY68" fmla="*/ 4343498 h 4424400"/>
              <a:gd name="connsiteX69" fmla="*/ 4562451 w 9144000"/>
              <a:gd name="connsiteY69" fmla="*/ 4424400 h 4424400"/>
              <a:gd name="connsiteX70" fmla="*/ 4255869 w 9144000"/>
              <a:gd name="connsiteY70" fmla="*/ 4424400 h 4424400"/>
              <a:gd name="connsiteX71" fmla="*/ 4215370 w 9144000"/>
              <a:gd name="connsiteY71" fmla="*/ 4368706 h 4424400"/>
              <a:gd name="connsiteX72" fmla="*/ 4240189 w 9144000"/>
              <a:gd name="connsiteY72" fmla="*/ 4317212 h 4424400"/>
              <a:gd name="connsiteX73" fmla="*/ 4246535 w 9144000"/>
              <a:gd name="connsiteY73" fmla="*/ 4316848 h 4424400"/>
              <a:gd name="connsiteX74" fmla="*/ 3291449 w 9144000"/>
              <a:gd name="connsiteY74" fmla="*/ 4316848 h 4424400"/>
              <a:gd name="connsiteX75" fmla="*/ 3292798 w 9144000"/>
              <a:gd name="connsiteY75" fmla="*/ 4316848 h 4424400"/>
              <a:gd name="connsiteX76" fmla="*/ 3327154 w 9144000"/>
              <a:gd name="connsiteY76" fmla="*/ 4316848 h 4424400"/>
              <a:gd name="connsiteX77" fmla="*/ 3471684 w 9144000"/>
              <a:gd name="connsiteY77" fmla="*/ 4316848 h 4424400"/>
              <a:gd name="connsiteX78" fmla="*/ 3506041 w 9144000"/>
              <a:gd name="connsiteY78" fmla="*/ 4316848 h 4424400"/>
              <a:gd name="connsiteX79" fmla="*/ 3507390 w 9144000"/>
              <a:gd name="connsiteY79" fmla="*/ 4316848 h 4424400"/>
              <a:gd name="connsiteX80" fmla="*/ 3513155 w 9144000"/>
              <a:gd name="connsiteY80" fmla="*/ 4317068 h 4424400"/>
              <a:gd name="connsiteX81" fmla="*/ 3548540 w 9144000"/>
              <a:gd name="connsiteY81" fmla="*/ 4343498 h 4424400"/>
              <a:gd name="connsiteX82" fmla="*/ 3607366 w 9144000"/>
              <a:gd name="connsiteY82" fmla="*/ 4424400 h 4424400"/>
              <a:gd name="connsiteX83" fmla="*/ 3300786 w 9144000"/>
              <a:gd name="connsiteY83" fmla="*/ 4424400 h 4424400"/>
              <a:gd name="connsiteX84" fmla="*/ 3260288 w 9144000"/>
              <a:gd name="connsiteY84" fmla="*/ 4368706 h 4424400"/>
              <a:gd name="connsiteX85" fmla="*/ 3285106 w 9144000"/>
              <a:gd name="connsiteY85" fmla="*/ 4317212 h 4424400"/>
              <a:gd name="connsiteX86" fmla="*/ 3291449 w 9144000"/>
              <a:gd name="connsiteY86" fmla="*/ 4316848 h 4424400"/>
              <a:gd name="connsiteX87" fmla="*/ 2336347 w 9144000"/>
              <a:gd name="connsiteY87" fmla="*/ 4316848 h 4424400"/>
              <a:gd name="connsiteX88" fmla="*/ 2337695 w 9144000"/>
              <a:gd name="connsiteY88" fmla="*/ 4316848 h 4424400"/>
              <a:gd name="connsiteX89" fmla="*/ 2372052 w 9144000"/>
              <a:gd name="connsiteY89" fmla="*/ 4316848 h 4424400"/>
              <a:gd name="connsiteX90" fmla="*/ 2516583 w 9144000"/>
              <a:gd name="connsiteY90" fmla="*/ 4316848 h 4424400"/>
              <a:gd name="connsiteX91" fmla="*/ 2550941 w 9144000"/>
              <a:gd name="connsiteY91" fmla="*/ 4316848 h 4424400"/>
              <a:gd name="connsiteX92" fmla="*/ 2552289 w 9144000"/>
              <a:gd name="connsiteY92" fmla="*/ 4316848 h 4424400"/>
              <a:gd name="connsiteX93" fmla="*/ 2558055 w 9144000"/>
              <a:gd name="connsiteY93" fmla="*/ 4317068 h 4424400"/>
              <a:gd name="connsiteX94" fmla="*/ 2593438 w 9144000"/>
              <a:gd name="connsiteY94" fmla="*/ 4343498 h 4424400"/>
              <a:gd name="connsiteX95" fmla="*/ 2652265 w 9144000"/>
              <a:gd name="connsiteY95" fmla="*/ 4424400 h 4424400"/>
              <a:gd name="connsiteX96" fmla="*/ 2345683 w 9144000"/>
              <a:gd name="connsiteY96" fmla="*/ 4424400 h 4424400"/>
              <a:gd name="connsiteX97" fmla="*/ 2305184 w 9144000"/>
              <a:gd name="connsiteY97" fmla="*/ 4368706 h 4424400"/>
              <a:gd name="connsiteX98" fmla="*/ 2330002 w 9144000"/>
              <a:gd name="connsiteY98" fmla="*/ 4317212 h 4424400"/>
              <a:gd name="connsiteX99" fmla="*/ 2336347 w 9144000"/>
              <a:gd name="connsiteY99" fmla="*/ 4316848 h 4424400"/>
              <a:gd name="connsiteX100" fmla="*/ 1381247 w 9144000"/>
              <a:gd name="connsiteY100" fmla="*/ 4316848 h 4424400"/>
              <a:gd name="connsiteX101" fmla="*/ 1382594 w 9144000"/>
              <a:gd name="connsiteY101" fmla="*/ 4316848 h 4424400"/>
              <a:gd name="connsiteX102" fmla="*/ 1416953 w 9144000"/>
              <a:gd name="connsiteY102" fmla="*/ 4316848 h 4424400"/>
              <a:gd name="connsiteX103" fmla="*/ 1561482 w 9144000"/>
              <a:gd name="connsiteY103" fmla="*/ 4316848 h 4424400"/>
              <a:gd name="connsiteX104" fmla="*/ 1595839 w 9144000"/>
              <a:gd name="connsiteY104" fmla="*/ 4316848 h 4424400"/>
              <a:gd name="connsiteX105" fmla="*/ 1597187 w 9144000"/>
              <a:gd name="connsiteY105" fmla="*/ 4316848 h 4424400"/>
              <a:gd name="connsiteX106" fmla="*/ 1602952 w 9144000"/>
              <a:gd name="connsiteY106" fmla="*/ 4317068 h 4424400"/>
              <a:gd name="connsiteX107" fmla="*/ 1638336 w 9144000"/>
              <a:gd name="connsiteY107" fmla="*/ 4343498 h 4424400"/>
              <a:gd name="connsiteX108" fmla="*/ 1697163 w 9144000"/>
              <a:gd name="connsiteY108" fmla="*/ 4424400 h 4424400"/>
              <a:gd name="connsiteX109" fmla="*/ 1390583 w 9144000"/>
              <a:gd name="connsiteY109" fmla="*/ 4424400 h 4424400"/>
              <a:gd name="connsiteX110" fmla="*/ 1350085 w 9144000"/>
              <a:gd name="connsiteY110" fmla="*/ 4368706 h 4424400"/>
              <a:gd name="connsiteX111" fmla="*/ 1374902 w 9144000"/>
              <a:gd name="connsiteY111" fmla="*/ 4317212 h 4424400"/>
              <a:gd name="connsiteX112" fmla="*/ 1381247 w 9144000"/>
              <a:gd name="connsiteY112" fmla="*/ 4316848 h 4424400"/>
              <a:gd name="connsiteX113" fmla="*/ 426143 w 9144000"/>
              <a:gd name="connsiteY113" fmla="*/ 4316848 h 4424400"/>
              <a:gd name="connsiteX114" fmla="*/ 427491 w 9144000"/>
              <a:gd name="connsiteY114" fmla="*/ 4316848 h 4424400"/>
              <a:gd name="connsiteX115" fmla="*/ 461848 w 9144000"/>
              <a:gd name="connsiteY115" fmla="*/ 4316848 h 4424400"/>
              <a:gd name="connsiteX116" fmla="*/ 606378 w 9144000"/>
              <a:gd name="connsiteY116" fmla="*/ 4316848 h 4424400"/>
              <a:gd name="connsiteX117" fmla="*/ 640736 w 9144000"/>
              <a:gd name="connsiteY117" fmla="*/ 4316848 h 4424400"/>
              <a:gd name="connsiteX118" fmla="*/ 642083 w 9144000"/>
              <a:gd name="connsiteY118" fmla="*/ 4316848 h 4424400"/>
              <a:gd name="connsiteX119" fmla="*/ 647848 w 9144000"/>
              <a:gd name="connsiteY119" fmla="*/ 4317068 h 4424400"/>
              <a:gd name="connsiteX120" fmla="*/ 683232 w 9144000"/>
              <a:gd name="connsiteY120" fmla="*/ 4343498 h 4424400"/>
              <a:gd name="connsiteX121" fmla="*/ 742059 w 9144000"/>
              <a:gd name="connsiteY121" fmla="*/ 4424400 h 4424400"/>
              <a:gd name="connsiteX122" fmla="*/ 435478 w 9144000"/>
              <a:gd name="connsiteY122" fmla="*/ 4424400 h 4424400"/>
              <a:gd name="connsiteX123" fmla="*/ 394980 w 9144000"/>
              <a:gd name="connsiteY123" fmla="*/ 4368706 h 4424400"/>
              <a:gd name="connsiteX124" fmla="*/ 419798 w 9144000"/>
              <a:gd name="connsiteY124" fmla="*/ 4317212 h 4424400"/>
              <a:gd name="connsiteX125" fmla="*/ 426143 w 9144000"/>
              <a:gd name="connsiteY125" fmla="*/ 4316848 h 4424400"/>
              <a:gd name="connsiteX126" fmla="*/ 8544500 w 9144000"/>
              <a:gd name="connsiteY126" fmla="*/ 3945632 h 4424400"/>
              <a:gd name="connsiteX127" fmla="*/ 8545848 w 9144000"/>
              <a:gd name="connsiteY127" fmla="*/ 3945632 h 4424400"/>
              <a:gd name="connsiteX128" fmla="*/ 8580205 w 9144000"/>
              <a:gd name="connsiteY128" fmla="*/ 3945632 h 4424400"/>
              <a:gd name="connsiteX129" fmla="*/ 8724736 w 9144000"/>
              <a:gd name="connsiteY129" fmla="*/ 3945632 h 4424400"/>
              <a:gd name="connsiteX130" fmla="*/ 8759093 w 9144000"/>
              <a:gd name="connsiteY130" fmla="*/ 3945632 h 4424400"/>
              <a:gd name="connsiteX131" fmla="*/ 8760440 w 9144000"/>
              <a:gd name="connsiteY131" fmla="*/ 3945632 h 4424400"/>
              <a:gd name="connsiteX132" fmla="*/ 8766206 w 9144000"/>
              <a:gd name="connsiteY132" fmla="*/ 3945852 h 4424400"/>
              <a:gd name="connsiteX133" fmla="*/ 8801590 w 9144000"/>
              <a:gd name="connsiteY133" fmla="*/ 3972282 h 4424400"/>
              <a:gd name="connsiteX134" fmla="*/ 8931095 w 9144000"/>
              <a:gd name="connsiteY134" fmla="*/ 4150386 h 4424400"/>
              <a:gd name="connsiteX135" fmla="*/ 8929616 w 9144000"/>
              <a:gd name="connsiteY135" fmla="*/ 4190310 h 4424400"/>
              <a:gd name="connsiteX136" fmla="*/ 8802784 w 9144000"/>
              <a:gd name="connsiteY136" fmla="*/ 4409470 h 4424400"/>
              <a:gd name="connsiteX137" fmla="*/ 8792859 w 9144000"/>
              <a:gd name="connsiteY137" fmla="*/ 4424400 h 4424400"/>
              <a:gd name="connsiteX138" fmla="*/ 8513464 w 9144000"/>
              <a:gd name="connsiteY138" fmla="*/ 4424400 h 4424400"/>
              <a:gd name="connsiteX139" fmla="*/ 8512622 w 9144000"/>
              <a:gd name="connsiteY139" fmla="*/ 4423475 h 4424400"/>
              <a:gd name="connsiteX140" fmla="*/ 8514353 w 9144000"/>
              <a:gd name="connsiteY140" fmla="*/ 4387154 h 4424400"/>
              <a:gd name="connsiteX141" fmla="*/ 8639488 w 9144000"/>
              <a:gd name="connsiteY141" fmla="*/ 4170977 h 4424400"/>
              <a:gd name="connsiteX142" fmla="*/ 8513337 w 9144000"/>
              <a:gd name="connsiteY142" fmla="*/ 3997490 h 4424400"/>
              <a:gd name="connsiteX143" fmla="*/ 8538155 w 9144000"/>
              <a:gd name="connsiteY143" fmla="*/ 3945996 h 4424400"/>
              <a:gd name="connsiteX144" fmla="*/ 8544500 w 9144000"/>
              <a:gd name="connsiteY144" fmla="*/ 3945632 h 4424400"/>
              <a:gd name="connsiteX145" fmla="*/ 7589396 w 9144000"/>
              <a:gd name="connsiteY145" fmla="*/ 3945632 h 4424400"/>
              <a:gd name="connsiteX146" fmla="*/ 7590744 w 9144000"/>
              <a:gd name="connsiteY146" fmla="*/ 3945632 h 4424400"/>
              <a:gd name="connsiteX147" fmla="*/ 7625101 w 9144000"/>
              <a:gd name="connsiteY147" fmla="*/ 3945632 h 4424400"/>
              <a:gd name="connsiteX148" fmla="*/ 7769632 w 9144000"/>
              <a:gd name="connsiteY148" fmla="*/ 3945632 h 4424400"/>
              <a:gd name="connsiteX149" fmla="*/ 7803989 w 9144000"/>
              <a:gd name="connsiteY149" fmla="*/ 3945632 h 4424400"/>
              <a:gd name="connsiteX150" fmla="*/ 7805337 w 9144000"/>
              <a:gd name="connsiteY150" fmla="*/ 3945632 h 4424400"/>
              <a:gd name="connsiteX151" fmla="*/ 7811102 w 9144000"/>
              <a:gd name="connsiteY151" fmla="*/ 3945852 h 4424400"/>
              <a:gd name="connsiteX152" fmla="*/ 7846486 w 9144000"/>
              <a:gd name="connsiteY152" fmla="*/ 3972282 h 4424400"/>
              <a:gd name="connsiteX153" fmla="*/ 7975991 w 9144000"/>
              <a:gd name="connsiteY153" fmla="*/ 4150386 h 4424400"/>
              <a:gd name="connsiteX154" fmla="*/ 7974512 w 9144000"/>
              <a:gd name="connsiteY154" fmla="*/ 4190310 h 4424400"/>
              <a:gd name="connsiteX155" fmla="*/ 7847680 w 9144000"/>
              <a:gd name="connsiteY155" fmla="*/ 4409470 h 4424400"/>
              <a:gd name="connsiteX156" fmla="*/ 7837756 w 9144000"/>
              <a:gd name="connsiteY156" fmla="*/ 4424400 h 4424400"/>
              <a:gd name="connsiteX157" fmla="*/ 7558360 w 9144000"/>
              <a:gd name="connsiteY157" fmla="*/ 4424400 h 4424400"/>
              <a:gd name="connsiteX158" fmla="*/ 7557518 w 9144000"/>
              <a:gd name="connsiteY158" fmla="*/ 4423475 h 4424400"/>
              <a:gd name="connsiteX159" fmla="*/ 7559250 w 9144000"/>
              <a:gd name="connsiteY159" fmla="*/ 4387154 h 4424400"/>
              <a:gd name="connsiteX160" fmla="*/ 7684384 w 9144000"/>
              <a:gd name="connsiteY160" fmla="*/ 4170977 h 4424400"/>
              <a:gd name="connsiteX161" fmla="*/ 7558233 w 9144000"/>
              <a:gd name="connsiteY161" fmla="*/ 3997490 h 4424400"/>
              <a:gd name="connsiteX162" fmla="*/ 7583051 w 9144000"/>
              <a:gd name="connsiteY162" fmla="*/ 3945996 h 4424400"/>
              <a:gd name="connsiteX163" fmla="*/ 7589396 w 9144000"/>
              <a:gd name="connsiteY163" fmla="*/ 3945632 h 4424400"/>
              <a:gd name="connsiteX164" fmla="*/ 6634292 w 9144000"/>
              <a:gd name="connsiteY164" fmla="*/ 3945632 h 4424400"/>
              <a:gd name="connsiteX165" fmla="*/ 6635640 w 9144000"/>
              <a:gd name="connsiteY165" fmla="*/ 3945632 h 4424400"/>
              <a:gd name="connsiteX166" fmla="*/ 6669997 w 9144000"/>
              <a:gd name="connsiteY166" fmla="*/ 3945632 h 4424400"/>
              <a:gd name="connsiteX167" fmla="*/ 6814528 w 9144000"/>
              <a:gd name="connsiteY167" fmla="*/ 3945632 h 4424400"/>
              <a:gd name="connsiteX168" fmla="*/ 6848885 w 9144000"/>
              <a:gd name="connsiteY168" fmla="*/ 3945632 h 4424400"/>
              <a:gd name="connsiteX169" fmla="*/ 6850233 w 9144000"/>
              <a:gd name="connsiteY169" fmla="*/ 3945632 h 4424400"/>
              <a:gd name="connsiteX170" fmla="*/ 6855998 w 9144000"/>
              <a:gd name="connsiteY170" fmla="*/ 3945852 h 4424400"/>
              <a:gd name="connsiteX171" fmla="*/ 6891382 w 9144000"/>
              <a:gd name="connsiteY171" fmla="*/ 3972282 h 4424400"/>
              <a:gd name="connsiteX172" fmla="*/ 7020887 w 9144000"/>
              <a:gd name="connsiteY172" fmla="*/ 4150386 h 4424400"/>
              <a:gd name="connsiteX173" fmla="*/ 7019408 w 9144000"/>
              <a:gd name="connsiteY173" fmla="*/ 4190310 h 4424400"/>
              <a:gd name="connsiteX174" fmla="*/ 6892576 w 9144000"/>
              <a:gd name="connsiteY174" fmla="*/ 4409470 h 4424400"/>
              <a:gd name="connsiteX175" fmla="*/ 6882652 w 9144000"/>
              <a:gd name="connsiteY175" fmla="*/ 4424400 h 4424400"/>
              <a:gd name="connsiteX176" fmla="*/ 6603256 w 9144000"/>
              <a:gd name="connsiteY176" fmla="*/ 4424400 h 4424400"/>
              <a:gd name="connsiteX177" fmla="*/ 6602414 w 9144000"/>
              <a:gd name="connsiteY177" fmla="*/ 4423475 h 4424400"/>
              <a:gd name="connsiteX178" fmla="*/ 6604146 w 9144000"/>
              <a:gd name="connsiteY178" fmla="*/ 4387154 h 4424400"/>
              <a:gd name="connsiteX179" fmla="*/ 6729280 w 9144000"/>
              <a:gd name="connsiteY179" fmla="*/ 4170977 h 4424400"/>
              <a:gd name="connsiteX180" fmla="*/ 6603129 w 9144000"/>
              <a:gd name="connsiteY180" fmla="*/ 3997490 h 4424400"/>
              <a:gd name="connsiteX181" fmla="*/ 6627947 w 9144000"/>
              <a:gd name="connsiteY181" fmla="*/ 3945996 h 4424400"/>
              <a:gd name="connsiteX182" fmla="*/ 6634292 w 9144000"/>
              <a:gd name="connsiteY182" fmla="*/ 3945632 h 4424400"/>
              <a:gd name="connsiteX183" fmla="*/ 5679190 w 9144000"/>
              <a:gd name="connsiteY183" fmla="*/ 3945632 h 4424400"/>
              <a:gd name="connsiteX184" fmla="*/ 5680538 w 9144000"/>
              <a:gd name="connsiteY184" fmla="*/ 3945632 h 4424400"/>
              <a:gd name="connsiteX185" fmla="*/ 5714894 w 9144000"/>
              <a:gd name="connsiteY185" fmla="*/ 3945632 h 4424400"/>
              <a:gd name="connsiteX186" fmla="*/ 5859424 w 9144000"/>
              <a:gd name="connsiteY186" fmla="*/ 3945632 h 4424400"/>
              <a:gd name="connsiteX187" fmla="*/ 5893783 w 9144000"/>
              <a:gd name="connsiteY187" fmla="*/ 3945632 h 4424400"/>
              <a:gd name="connsiteX188" fmla="*/ 5895129 w 9144000"/>
              <a:gd name="connsiteY188" fmla="*/ 3945632 h 4424400"/>
              <a:gd name="connsiteX189" fmla="*/ 5900894 w 9144000"/>
              <a:gd name="connsiteY189" fmla="*/ 3945852 h 4424400"/>
              <a:gd name="connsiteX190" fmla="*/ 5936279 w 9144000"/>
              <a:gd name="connsiteY190" fmla="*/ 3972282 h 4424400"/>
              <a:gd name="connsiteX191" fmla="*/ 6065783 w 9144000"/>
              <a:gd name="connsiteY191" fmla="*/ 4150386 h 4424400"/>
              <a:gd name="connsiteX192" fmla="*/ 6064305 w 9144000"/>
              <a:gd name="connsiteY192" fmla="*/ 4190310 h 4424400"/>
              <a:gd name="connsiteX193" fmla="*/ 5937473 w 9144000"/>
              <a:gd name="connsiteY193" fmla="*/ 4409470 h 4424400"/>
              <a:gd name="connsiteX194" fmla="*/ 5927549 w 9144000"/>
              <a:gd name="connsiteY194" fmla="*/ 4424400 h 4424400"/>
              <a:gd name="connsiteX195" fmla="*/ 5648155 w 9144000"/>
              <a:gd name="connsiteY195" fmla="*/ 4424400 h 4424400"/>
              <a:gd name="connsiteX196" fmla="*/ 5647312 w 9144000"/>
              <a:gd name="connsiteY196" fmla="*/ 4423475 h 4424400"/>
              <a:gd name="connsiteX197" fmla="*/ 5649042 w 9144000"/>
              <a:gd name="connsiteY197" fmla="*/ 4387154 h 4424400"/>
              <a:gd name="connsiteX198" fmla="*/ 5774176 w 9144000"/>
              <a:gd name="connsiteY198" fmla="*/ 4170977 h 4424400"/>
              <a:gd name="connsiteX199" fmla="*/ 5648026 w 9144000"/>
              <a:gd name="connsiteY199" fmla="*/ 3997490 h 4424400"/>
              <a:gd name="connsiteX200" fmla="*/ 5672845 w 9144000"/>
              <a:gd name="connsiteY200" fmla="*/ 3945996 h 4424400"/>
              <a:gd name="connsiteX201" fmla="*/ 5679190 w 9144000"/>
              <a:gd name="connsiteY201" fmla="*/ 3945632 h 4424400"/>
              <a:gd name="connsiteX202" fmla="*/ 4724086 w 9144000"/>
              <a:gd name="connsiteY202" fmla="*/ 3945632 h 4424400"/>
              <a:gd name="connsiteX203" fmla="*/ 4725437 w 9144000"/>
              <a:gd name="connsiteY203" fmla="*/ 3945632 h 4424400"/>
              <a:gd name="connsiteX204" fmla="*/ 4759792 w 9144000"/>
              <a:gd name="connsiteY204" fmla="*/ 3945632 h 4424400"/>
              <a:gd name="connsiteX205" fmla="*/ 4904320 w 9144000"/>
              <a:gd name="connsiteY205" fmla="*/ 3945632 h 4424400"/>
              <a:gd name="connsiteX206" fmla="*/ 4938679 w 9144000"/>
              <a:gd name="connsiteY206" fmla="*/ 3945632 h 4424400"/>
              <a:gd name="connsiteX207" fmla="*/ 4940026 w 9144000"/>
              <a:gd name="connsiteY207" fmla="*/ 3945632 h 4424400"/>
              <a:gd name="connsiteX208" fmla="*/ 4945794 w 9144000"/>
              <a:gd name="connsiteY208" fmla="*/ 3945852 h 4424400"/>
              <a:gd name="connsiteX209" fmla="*/ 4981175 w 9144000"/>
              <a:gd name="connsiteY209" fmla="*/ 3972282 h 4424400"/>
              <a:gd name="connsiteX210" fmla="*/ 5110683 w 9144000"/>
              <a:gd name="connsiteY210" fmla="*/ 4150386 h 4424400"/>
              <a:gd name="connsiteX211" fmla="*/ 5109202 w 9144000"/>
              <a:gd name="connsiteY211" fmla="*/ 4190310 h 4424400"/>
              <a:gd name="connsiteX212" fmla="*/ 4982371 w 9144000"/>
              <a:gd name="connsiteY212" fmla="*/ 4409470 h 4424400"/>
              <a:gd name="connsiteX213" fmla="*/ 4972446 w 9144000"/>
              <a:gd name="connsiteY213" fmla="*/ 4424400 h 4424400"/>
              <a:gd name="connsiteX214" fmla="*/ 4693051 w 9144000"/>
              <a:gd name="connsiteY214" fmla="*/ 4424400 h 4424400"/>
              <a:gd name="connsiteX215" fmla="*/ 4692209 w 9144000"/>
              <a:gd name="connsiteY215" fmla="*/ 4423475 h 4424400"/>
              <a:gd name="connsiteX216" fmla="*/ 4693939 w 9144000"/>
              <a:gd name="connsiteY216" fmla="*/ 4387154 h 4424400"/>
              <a:gd name="connsiteX217" fmla="*/ 4819075 w 9144000"/>
              <a:gd name="connsiteY217" fmla="*/ 4170977 h 4424400"/>
              <a:gd name="connsiteX218" fmla="*/ 4692923 w 9144000"/>
              <a:gd name="connsiteY218" fmla="*/ 3997490 h 4424400"/>
              <a:gd name="connsiteX219" fmla="*/ 4717742 w 9144000"/>
              <a:gd name="connsiteY219" fmla="*/ 3945996 h 4424400"/>
              <a:gd name="connsiteX220" fmla="*/ 4724086 w 9144000"/>
              <a:gd name="connsiteY220" fmla="*/ 3945632 h 4424400"/>
              <a:gd name="connsiteX221" fmla="*/ 3769001 w 9144000"/>
              <a:gd name="connsiteY221" fmla="*/ 3945632 h 4424400"/>
              <a:gd name="connsiteX222" fmla="*/ 3770348 w 9144000"/>
              <a:gd name="connsiteY222" fmla="*/ 3945632 h 4424400"/>
              <a:gd name="connsiteX223" fmla="*/ 3804707 w 9144000"/>
              <a:gd name="connsiteY223" fmla="*/ 3945632 h 4424400"/>
              <a:gd name="connsiteX224" fmla="*/ 3949235 w 9144000"/>
              <a:gd name="connsiteY224" fmla="*/ 3945632 h 4424400"/>
              <a:gd name="connsiteX225" fmla="*/ 3983594 w 9144000"/>
              <a:gd name="connsiteY225" fmla="*/ 3945632 h 4424400"/>
              <a:gd name="connsiteX226" fmla="*/ 3984940 w 9144000"/>
              <a:gd name="connsiteY226" fmla="*/ 3945632 h 4424400"/>
              <a:gd name="connsiteX227" fmla="*/ 3990704 w 9144000"/>
              <a:gd name="connsiteY227" fmla="*/ 3945852 h 4424400"/>
              <a:gd name="connsiteX228" fmla="*/ 4026089 w 9144000"/>
              <a:gd name="connsiteY228" fmla="*/ 3972282 h 4424400"/>
              <a:gd name="connsiteX229" fmla="*/ 4155595 w 9144000"/>
              <a:gd name="connsiteY229" fmla="*/ 4150386 h 4424400"/>
              <a:gd name="connsiteX230" fmla="*/ 4154115 w 9144000"/>
              <a:gd name="connsiteY230" fmla="*/ 4190310 h 4424400"/>
              <a:gd name="connsiteX231" fmla="*/ 4027283 w 9144000"/>
              <a:gd name="connsiteY231" fmla="*/ 4409470 h 4424400"/>
              <a:gd name="connsiteX232" fmla="*/ 4017360 w 9144000"/>
              <a:gd name="connsiteY232" fmla="*/ 4424400 h 4424400"/>
              <a:gd name="connsiteX233" fmla="*/ 3737965 w 9144000"/>
              <a:gd name="connsiteY233" fmla="*/ 4424400 h 4424400"/>
              <a:gd name="connsiteX234" fmla="*/ 3737123 w 9144000"/>
              <a:gd name="connsiteY234" fmla="*/ 4423475 h 4424400"/>
              <a:gd name="connsiteX235" fmla="*/ 3738855 w 9144000"/>
              <a:gd name="connsiteY235" fmla="*/ 4387154 h 4424400"/>
              <a:gd name="connsiteX236" fmla="*/ 3863989 w 9144000"/>
              <a:gd name="connsiteY236" fmla="*/ 4170977 h 4424400"/>
              <a:gd name="connsiteX237" fmla="*/ 3737838 w 9144000"/>
              <a:gd name="connsiteY237" fmla="*/ 3997490 h 4424400"/>
              <a:gd name="connsiteX238" fmla="*/ 3762656 w 9144000"/>
              <a:gd name="connsiteY238" fmla="*/ 3945996 h 4424400"/>
              <a:gd name="connsiteX239" fmla="*/ 3769001 w 9144000"/>
              <a:gd name="connsiteY239" fmla="*/ 3945632 h 4424400"/>
              <a:gd name="connsiteX240" fmla="*/ 2813898 w 9144000"/>
              <a:gd name="connsiteY240" fmla="*/ 3945632 h 4424400"/>
              <a:gd name="connsiteX241" fmla="*/ 2815247 w 9144000"/>
              <a:gd name="connsiteY241" fmla="*/ 3945632 h 4424400"/>
              <a:gd name="connsiteX242" fmla="*/ 2849605 w 9144000"/>
              <a:gd name="connsiteY242" fmla="*/ 3945632 h 4424400"/>
              <a:gd name="connsiteX243" fmla="*/ 2994136 w 9144000"/>
              <a:gd name="connsiteY243" fmla="*/ 3945632 h 4424400"/>
              <a:gd name="connsiteX244" fmla="*/ 3028494 w 9144000"/>
              <a:gd name="connsiteY244" fmla="*/ 3945632 h 4424400"/>
              <a:gd name="connsiteX245" fmla="*/ 3029842 w 9144000"/>
              <a:gd name="connsiteY245" fmla="*/ 3945632 h 4424400"/>
              <a:gd name="connsiteX246" fmla="*/ 3035607 w 9144000"/>
              <a:gd name="connsiteY246" fmla="*/ 3945852 h 4424400"/>
              <a:gd name="connsiteX247" fmla="*/ 3070994 w 9144000"/>
              <a:gd name="connsiteY247" fmla="*/ 3972282 h 4424400"/>
              <a:gd name="connsiteX248" fmla="*/ 3200497 w 9144000"/>
              <a:gd name="connsiteY248" fmla="*/ 4150386 h 4424400"/>
              <a:gd name="connsiteX249" fmla="*/ 3199016 w 9144000"/>
              <a:gd name="connsiteY249" fmla="*/ 4190310 h 4424400"/>
              <a:gd name="connsiteX250" fmla="*/ 3072186 w 9144000"/>
              <a:gd name="connsiteY250" fmla="*/ 4409470 h 4424400"/>
              <a:gd name="connsiteX251" fmla="*/ 3062261 w 9144000"/>
              <a:gd name="connsiteY251" fmla="*/ 4424400 h 4424400"/>
              <a:gd name="connsiteX252" fmla="*/ 2782864 w 9144000"/>
              <a:gd name="connsiteY252" fmla="*/ 4424400 h 4424400"/>
              <a:gd name="connsiteX253" fmla="*/ 2782023 w 9144000"/>
              <a:gd name="connsiteY253" fmla="*/ 4423475 h 4424400"/>
              <a:gd name="connsiteX254" fmla="*/ 2783753 w 9144000"/>
              <a:gd name="connsiteY254" fmla="*/ 4387154 h 4424400"/>
              <a:gd name="connsiteX255" fmla="*/ 2908887 w 9144000"/>
              <a:gd name="connsiteY255" fmla="*/ 4170977 h 4424400"/>
              <a:gd name="connsiteX256" fmla="*/ 2782736 w 9144000"/>
              <a:gd name="connsiteY256" fmla="*/ 3997490 h 4424400"/>
              <a:gd name="connsiteX257" fmla="*/ 2807556 w 9144000"/>
              <a:gd name="connsiteY257" fmla="*/ 3945996 h 4424400"/>
              <a:gd name="connsiteX258" fmla="*/ 2813898 w 9144000"/>
              <a:gd name="connsiteY258" fmla="*/ 3945632 h 4424400"/>
              <a:gd name="connsiteX259" fmla="*/ 1858797 w 9144000"/>
              <a:gd name="connsiteY259" fmla="*/ 3945632 h 4424400"/>
              <a:gd name="connsiteX260" fmla="*/ 1860146 w 9144000"/>
              <a:gd name="connsiteY260" fmla="*/ 3945632 h 4424400"/>
              <a:gd name="connsiteX261" fmla="*/ 1894503 w 9144000"/>
              <a:gd name="connsiteY261" fmla="*/ 3945632 h 4424400"/>
              <a:gd name="connsiteX262" fmla="*/ 2039033 w 9144000"/>
              <a:gd name="connsiteY262" fmla="*/ 3945632 h 4424400"/>
              <a:gd name="connsiteX263" fmla="*/ 2073390 w 9144000"/>
              <a:gd name="connsiteY263" fmla="*/ 3945632 h 4424400"/>
              <a:gd name="connsiteX264" fmla="*/ 2074737 w 9144000"/>
              <a:gd name="connsiteY264" fmla="*/ 3945632 h 4424400"/>
              <a:gd name="connsiteX265" fmla="*/ 2080503 w 9144000"/>
              <a:gd name="connsiteY265" fmla="*/ 3945852 h 4424400"/>
              <a:gd name="connsiteX266" fmla="*/ 2115886 w 9144000"/>
              <a:gd name="connsiteY266" fmla="*/ 3972282 h 4424400"/>
              <a:gd name="connsiteX267" fmla="*/ 2245389 w 9144000"/>
              <a:gd name="connsiteY267" fmla="*/ 4150386 h 4424400"/>
              <a:gd name="connsiteX268" fmla="*/ 2243912 w 9144000"/>
              <a:gd name="connsiteY268" fmla="*/ 4190310 h 4424400"/>
              <a:gd name="connsiteX269" fmla="*/ 2117080 w 9144000"/>
              <a:gd name="connsiteY269" fmla="*/ 4409470 h 4424400"/>
              <a:gd name="connsiteX270" fmla="*/ 2107156 w 9144000"/>
              <a:gd name="connsiteY270" fmla="*/ 4424400 h 4424400"/>
              <a:gd name="connsiteX271" fmla="*/ 1827762 w 9144000"/>
              <a:gd name="connsiteY271" fmla="*/ 4424400 h 4424400"/>
              <a:gd name="connsiteX272" fmla="*/ 1826920 w 9144000"/>
              <a:gd name="connsiteY272" fmla="*/ 4423475 h 4424400"/>
              <a:gd name="connsiteX273" fmla="*/ 1828651 w 9144000"/>
              <a:gd name="connsiteY273" fmla="*/ 4387154 h 4424400"/>
              <a:gd name="connsiteX274" fmla="*/ 1953786 w 9144000"/>
              <a:gd name="connsiteY274" fmla="*/ 4170977 h 4424400"/>
              <a:gd name="connsiteX275" fmla="*/ 1827635 w 9144000"/>
              <a:gd name="connsiteY275" fmla="*/ 3997490 h 4424400"/>
              <a:gd name="connsiteX276" fmla="*/ 1852453 w 9144000"/>
              <a:gd name="connsiteY276" fmla="*/ 3945996 h 4424400"/>
              <a:gd name="connsiteX277" fmla="*/ 1858797 w 9144000"/>
              <a:gd name="connsiteY277" fmla="*/ 3945632 h 4424400"/>
              <a:gd name="connsiteX278" fmla="*/ 903694 w 9144000"/>
              <a:gd name="connsiteY278" fmla="*/ 3945632 h 4424400"/>
              <a:gd name="connsiteX279" fmla="*/ 905042 w 9144000"/>
              <a:gd name="connsiteY279" fmla="*/ 3945632 h 4424400"/>
              <a:gd name="connsiteX280" fmla="*/ 939399 w 9144000"/>
              <a:gd name="connsiteY280" fmla="*/ 3945632 h 4424400"/>
              <a:gd name="connsiteX281" fmla="*/ 1083930 w 9144000"/>
              <a:gd name="connsiteY281" fmla="*/ 3945632 h 4424400"/>
              <a:gd name="connsiteX282" fmla="*/ 1118287 w 9144000"/>
              <a:gd name="connsiteY282" fmla="*/ 3945632 h 4424400"/>
              <a:gd name="connsiteX283" fmla="*/ 1119635 w 9144000"/>
              <a:gd name="connsiteY283" fmla="*/ 3945632 h 4424400"/>
              <a:gd name="connsiteX284" fmla="*/ 1125400 w 9144000"/>
              <a:gd name="connsiteY284" fmla="*/ 3945852 h 4424400"/>
              <a:gd name="connsiteX285" fmla="*/ 1160786 w 9144000"/>
              <a:gd name="connsiteY285" fmla="*/ 3972282 h 4424400"/>
              <a:gd name="connsiteX286" fmla="*/ 1290290 w 9144000"/>
              <a:gd name="connsiteY286" fmla="*/ 4150386 h 4424400"/>
              <a:gd name="connsiteX287" fmla="*/ 1288812 w 9144000"/>
              <a:gd name="connsiteY287" fmla="*/ 4190310 h 4424400"/>
              <a:gd name="connsiteX288" fmla="*/ 1161979 w 9144000"/>
              <a:gd name="connsiteY288" fmla="*/ 4409470 h 4424400"/>
              <a:gd name="connsiteX289" fmla="*/ 1152055 w 9144000"/>
              <a:gd name="connsiteY289" fmla="*/ 4424400 h 4424400"/>
              <a:gd name="connsiteX290" fmla="*/ 872658 w 9144000"/>
              <a:gd name="connsiteY290" fmla="*/ 4424400 h 4424400"/>
              <a:gd name="connsiteX291" fmla="*/ 871816 w 9144000"/>
              <a:gd name="connsiteY291" fmla="*/ 4423475 h 4424400"/>
              <a:gd name="connsiteX292" fmla="*/ 873547 w 9144000"/>
              <a:gd name="connsiteY292" fmla="*/ 4387154 h 4424400"/>
              <a:gd name="connsiteX293" fmla="*/ 998682 w 9144000"/>
              <a:gd name="connsiteY293" fmla="*/ 4170977 h 4424400"/>
              <a:gd name="connsiteX294" fmla="*/ 872531 w 9144000"/>
              <a:gd name="connsiteY294" fmla="*/ 3997490 h 4424400"/>
              <a:gd name="connsiteX295" fmla="*/ 897349 w 9144000"/>
              <a:gd name="connsiteY295" fmla="*/ 3945996 h 4424400"/>
              <a:gd name="connsiteX296" fmla="*/ 903694 w 9144000"/>
              <a:gd name="connsiteY296" fmla="*/ 3945632 h 4424400"/>
              <a:gd name="connsiteX297" fmla="*/ 0 w 9144000"/>
              <a:gd name="connsiteY297" fmla="*/ 3945632 h 4424400"/>
              <a:gd name="connsiteX298" fmla="*/ 128828 w 9144000"/>
              <a:gd name="connsiteY298" fmla="*/ 3945632 h 4424400"/>
              <a:gd name="connsiteX299" fmla="*/ 163184 w 9144000"/>
              <a:gd name="connsiteY299" fmla="*/ 3945632 h 4424400"/>
              <a:gd name="connsiteX300" fmla="*/ 164532 w 9144000"/>
              <a:gd name="connsiteY300" fmla="*/ 3945632 h 4424400"/>
              <a:gd name="connsiteX301" fmla="*/ 170297 w 9144000"/>
              <a:gd name="connsiteY301" fmla="*/ 3945852 h 4424400"/>
              <a:gd name="connsiteX302" fmla="*/ 205682 w 9144000"/>
              <a:gd name="connsiteY302" fmla="*/ 3972282 h 4424400"/>
              <a:gd name="connsiteX303" fmla="*/ 335186 w 9144000"/>
              <a:gd name="connsiteY303" fmla="*/ 4150386 h 4424400"/>
              <a:gd name="connsiteX304" fmla="*/ 333707 w 9144000"/>
              <a:gd name="connsiteY304" fmla="*/ 4190310 h 4424400"/>
              <a:gd name="connsiteX305" fmla="*/ 206876 w 9144000"/>
              <a:gd name="connsiteY305" fmla="*/ 4409470 h 4424400"/>
              <a:gd name="connsiteX306" fmla="*/ 196951 w 9144000"/>
              <a:gd name="connsiteY306" fmla="*/ 4424400 h 4424400"/>
              <a:gd name="connsiteX307" fmla="*/ 0 w 9144000"/>
              <a:gd name="connsiteY307" fmla="*/ 4424400 h 4424400"/>
              <a:gd name="connsiteX308" fmla="*/ 0 w 9144000"/>
              <a:gd name="connsiteY308" fmla="*/ 4246266 h 4424400"/>
              <a:gd name="connsiteX309" fmla="*/ 43581 w 9144000"/>
              <a:gd name="connsiteY309" fmla="*/ 4170977 h 4424400"/>
              <a:gd name="connsiteX310" fmla="*/ 0 w 9144000"/>
              <a:gd name="connsiteY310" fmla="*/ 4111043 h 4424400"/>
              <a:gd name="connsiteX311" fmla="*/ 9022052 w 9144000"/>
              <a:gd name="connsiteY311" fmla="*/ 3759838 h 4424400"/>
              <a:gd name="connsiteX312" fmla="*/ 9023400 w 9144000"/>
              <a:gd name="connsiteY312" fmla="*/ 3759838 h 4424400"/>
              <a:gd name="connsiteX313" fmla="*/ 9057757 w 9144000"/>
              <a:gd name="connsiteY313" fmla="*/ 3759838 h 4424400"/>
              <a:gd name="connsiteX314" fmla="*/ 9144000 w 9144000"/>
              <a:gd name="connsiteY314" fmla="*/ 3759838 h 4424400"/>
              <a:gd name="connsiteX315" fmla="*/ 9144000 w 9144000"/>
              <a:gd name="connsiteY315" fmla="*/ 4255401 h 4424400"/>
              <a:gd name="connsiteX316" fmla="*/ 9057793 w 9144000"/>
              <a:gd name="connsiteY316" fmla="*/ 4255401 h 4424400"/>
              <a:gd name="connsiteX317" fmla="*/ 9023436 w 9144000"/>
              <a:gd name="connsiteY317" fmla="*/ 4255401 h 4424400"/>
              <a:gd name="connsiteX318" fmla="*/ 9022088 w 9144000"/>
              <a:gd name="connsiteY318" fmla="*/ 4255401 h 4424400"/>
              <a:gd name="connsiteX319" fmla="*/ 9015743 w 9144000"/>
              <a:gd name="connsiteY319" fmla="*/ 4254961 h 4424400"/>
              <a:gd name="connsiteX320" fmla="*/ 8991905 w 9144000"/>
              <a:gd name="connsiteY320" fmla="*/ 4201360 h 4424400"/>
              <a:gd name="connsiteX321" fmla="*/ 9117040 w 9144000"/>
              <a:gd name="connsiteY321" fmla="*/ 3985183 h 4424400"/>
              <a:gd name="connsiteX322" fmla="*/ 8990889 w 9144000"/>
              <a:gd name="connsiteY322" fmla="*/ 3811696 h 4424400"/>
              <a:gd name="connsiteX323" fmla="*/ 9015707 w 9144000"/>
              <a:gd name="connsiteY323" fmla="*/ 3760202 h 4424400"/>
              <a:gd name="connsiteX324" fmla="*/ 9022052 w 9144000"/>
              <a:gd name="connsiteY324" fmla="*/ 3759838 h 4424400"/>
              <a:gd name="connsiteX325" fmla="*/ 8066948 w 9144000"/>
              <a:gd name="connsiteY325" fmla="*/ 3759838 h 4424400"/>
              <a:gd name="connsiteX326" fmla="*/ 8068296 w 9144000"/>
              <a:gd name="connsiteY326" fmla="*/ 3759838 h 4424400"/>
              <a:gd name="connsiteX327" fmla="*/ 8102653 w 9144000"/>
              <a:gd name="connsiteY327" fmla="*/ 3759838 h 4424400"/>
              <a:gd name="connsiteX328" fmla="*/ 8247184 w 9144000"/>
              <a:gd name="connsiteY328" fmla="*/ 3759838 h 4424400"/>
              <a:gd name="connsiteX329" fmla="*/ 8281541 w 9144000"/>
              <a:gd name="connsiteY329" fmla="*/ 3759838 h 4424400"/>
              <a:gd name="connsiteX330" fmla="*/ 8282889 w 9144000"/>
              <a:gd name="connsiteY330" fmla="*/ 3759838 h 4424400"/>
              <a:gd name="connsiteX331" fmla="*/ 8288654 w 9144000"/>
              <a:gd name="connsiteY331" fmla="*/ 3760058 h 4424400"/>
              <a:gd name="connsiteX332" fmla="*/ 8324038 w 9144000"/>
              <a:gd name="connsiteY332" fmla="*/ 3786488 h 4424400"/>
              <a:gd name="connsiteX333" fmla="*/ 8453543 w 9144000"/>
              <a:gd name="connsiteY333" fmla="*/ 3964592 h 4424400"/>
              <a:gd name="connsiteX334" fmla="*/ 8452064 w 9144000"/>
              <a:gd name="connsiteY334" fmla="*/ 4004516 h 4424400"/>
              <a:gd name="connsiteX335" fmla="*/ 8325232 w 9144000"/>
              <a:gd name="connsiteY335" fmla="*/ 4223676 h 4424400"/>
              <a:gd name="connsiteX336" fmla="*/ 8288690 w 9144000"/>
              <a:gd name="connsiteY336" fmla="*/ 4255136 h 4424400"/>
              <a:gd name="connsiteX337" fmla="*/ 8282925 w 9144000"/>
              <a:gd name="connsiteY337" fmla="*/ 4255401 h 4424400"/>
              <a:gd name="connsiteX338" fmla="*/ 8281577 w 9144000"/>
              <a:gd name="connsiteY338" fmla="*/ 4255401 h 4424400"/>
              <a:gd name="connsiteX339" fmla="*/ 8247220 w 9144000"/>
              <a:gd name="connsiteY339" fmla="*/ 4255401 h 4424400"/>
              <a:gd name="connsiteX340" fmla="*/ 8102689 w 9144000"/>
              <a:gd name="connsiteY340" fmla="*/ 4255401 h 4424400"/>
              <a:gd name="connsiteX341" fmla="*/ 8068332 w 9144000"/>
              <a:gd name="connsiteY341" fmla="*/ 4255401 h 4424400"/>
              <a:gd name="connsiteX342" fmla="*/ 8066984 w 9144000"/>
              <a:gd name="connsiteY342" fmla="*/ 4255401 h 4424400"/>
              <a:gd name="connsiteX343" fmla="*/ 8060639 w 9144000"/>
              <a:gd name="connsiteY343" fmla="*/ 4254961 h 4424400"/>
              <a:gd name="connsiteX344" fmla="*/ 8036802 w 9144000"/>
              <a:gd name="connsiteY344" fmla="*/ 4201360 h 4424400"/>
              <a:gd name="connsiteX345" fmla="*/ 8161936 w 9144000"/>
              <a:gd name="connsiteY345" fmla="*/ 3985183 h 4424400"/>
              <a:gd name="connsiteX346" fmla="*/ 8035785 w 9144000"/>
              <a:gd name="connsiteY346" fmla="*/ 3811696 h 4424400"/>
              <a:gd name="connsiteX347" fmla="*/ 8060603 w 9144000"/>
              <a:gd name="connsiteY347" fmla="*/ 3760202 h 4424400"/>
              <a:gd name="connsiteX348" fmla="*/ 8066948 w 9144000"/>
              <a:gd name="connsiteY348" fmla="*/ 3759838 h 4424400"/>
              <a:gd name="connsiteX349" fmla="*/ 7111844 w 9144000"/>
              <a:gd name="connsiteY349" fmla="*/ 3759838 h 4424400"/>
              <a:gd name="connsiteX350" fmla="*/ 7113192 w 9144000"/>
              <a:gd name="connsiteY350" fmla="*/ 3759838 h 4424400"/>
              <a:gd name="connsiteX351" fmla="*/ 7147549 w 9144000"/>
              <a:gd name="connsiteY351" fmla="*/ 3759838 h 4424400"/>
              <a:gd name="connsiteX352" fmla="*/ 7292080 w 9144000"/>
              <a:gd name="connsiteY352" fmla="*/ 3759838 h 4424400"/>
              <a:gd name="connsiteX353" fmla="*/ 7326437 w 9144000"/>
              <a:gd name="connsiteY353" fmla="*/ 3759838 h 4424400"/>
              <a:gd name="connsiteX354" fmla="*/ 7327785 w 9144000"/>
              <a:gd name="connsiteY354" fmla="*/ 3759838 h 4424400"/>
              <a:gd name="connsiteX355" fmla="*/ 7333550 w 9144000"/>
              <a:gd name="connsiteY355" fmla="*/ 3760058 h 4424400"/>
              <a:gd name="connsiteX356" fmla="*/ 7368934 w 9144000"/>
              <a:gd name="connsiteY356" fmla="*/ 3786488 h 4424400"/>
              <a:gd name="connsiteX357" fmla="*/ 7498439 w 9144000"/>
              <a:gd name="connsiteY357" fmla="*/ 3964592 h 4424400"/>
              <a:gd name="connsiteX358" fmla="*/ 7496960 w 9144000"/>
              <a:gd name="connsiteY358" fmla="*/ 4004516 h 4424400"/>
              <a:gd name="connsiteX359" fmla="*/ 7370128 w 9144000"/>
              <a:gd name="connsiteY359" fmla="*/ 4223676 h 4424400"/>
              <a:gd name="connsiteX360" fmla="*/ 7333586 w 9144000"/>
              <a:gd name="connsiteY360" fmla="*/ 4255136 h 4424400"/>
              <a:gd name="connsiteX361" fmla="*/ 7327821 w 9144000"/>
              <a:gd name="connsiteY361" fmla="*/ 4255401 h 4424400"/>
              <a:gd name="connsiteX362" fmla="*/ 7326473 w 9144000"/>
              <a:gd name="connsiteY362" fmla="*/ 4255401 h 4424400"/>
              <a:gd name="connsiteX363" fmla="*/ 7292116 w 9144000"/>
              <a:gd name="connsiteY363" fmla="*/ 4255401 h 4424400"/>
              <a:gd name="connsiteX364" fmla="*/ 7147585 w 9144000"/>
              <a:gd name="connsiteY364" fmla="*/ 4255401 h 4424400"/>
              <a:gd name="connsiteX365" fmla="*/ 7113228 w 9144000"/>
              <a:gd name="connsiteY365" fmla="*/ 4255401 h 4424400"/>
              <a:gd name="connsiteX366" fmla="*/ 7111880 w 9144000"/>
              <a:gd name="connsiteY366" fmla="*/ 4255401 h 4424400"/>
              <a:gd name="connsiteX367" fmla="*/ 7105535 w 9144000"/>
              <a:gd name="connsiteY367" fmla="*/ 4254961 h 4424400"/>
              <a:gd name="connsiteX368" fmla="*/ 7081698 w 9144000"/>
              <a:gd name="connsiteY368" fmla="*/ 4201360 h 4424400"/>
              <a:gd name="connsiteX369" fmla="*/ 7206832 w 9144000"/>
              <a:gd name="connsiteY369" fmla="*/ 3985183 h 4424400"/>
              <a:gd name="connsiteX370" fmla="*/ 7080681 w 9144000"/>
              <a:gd name="connsiteY370" fmla="*/ 3811696 h 4424400"/>
              <a:gd name="connsiteX371" fmla="*/ 7105499 w 9144000"/>
              <a:gd name="connsiteY371" fmla="*/ 3760202 h 4424400"/>
              <a:gd name="connsiteX372" fmla="*/ 7111844 w 9144000"/>
              <a:gd name="connsiteY372" fmla="*/ 3759838 h 4424400"/>
              <a:gd name="connsiteX373" fmla="*/ 6156740 w 9144000"/>
              <a:gd name="connsiteY373" fmla="*/ 3759838 h 4424400"/>
              <a:gd name="connsiteX374" fmla="*/ 6158088 w 9144000"/>
              <a:gd name="connsiteY374" fmla="*/ 3759838 h 4424400"/>
              <a:gd name="connsiteX375" fmla="*/ 6192445 w 9144000"/>
              <a:gd name="connsiteY375" fmla="*/ 3759838 h 4424400"/>
              <a:gd name="connsiteX376" fmla="*/ 6336976 w 9144000"/>
              <a:gd name="connsiteY376" fmla="*/ 3759838 h 4424400"/>
              <a:gd name="connsiteX377" fmla="*/ 6371333 w 9144000"/>
              <a:gd name="connsiteY377" fmla="*/ 3759838 h 4424400"/>
              <a:gd name="connsiteX378" fmla="*/ 6372681 w 9144000"/>
              <a:gd name="connsiteY378" fmla="*/ 3759838 h 4424400"/>
              <a:gd name="connsiteX379" fmla="*/ 6378446 w 9144000"/>
              <a:gd name="connsiteY379" fmla="*/ 3760058 h 4424400"/>
              <a:gd name="connsiteX380" fmla="*/ 6413830 w 9144000"/>
              <a:gd name="connsiteY380" fmla="*/ 3786488 h 4424400"/>
              <a:gd name="connsiteX381" fmla="*/ 6543335 w 9144000"/>
              <a:gd name="connsiteY381" fmla="*/ 3964592 h 4424400"/>
              <a:gd name="connsiteX382" fmla="*/ 6541856 w 9144000"/>
              <a:gd name="connsiteY382" fmla="*/ 4004516 h 4424400"/>
              <a:gd name="connsiteX383" fmla="*/ 6415024 w 9144000"/>
              <a:gd name="connsiteY383" fmla="*/ 4223676 h 4424400"/>
              <a:gd name="connsiteX384" fmla="*/ 6378482 w 9144000"/>
              <a:gd name="connsiteY384" fmla="*/ 4255136 h 4424400"/>
              <a:gd name="connsiteX385" fmla="*/ 6372717 w 9144000"/>
              <a:gd name="connsiteY385" fmla="*/ 4255401 h 4424400"/>
              <a:gd name="connsiteX386" fmla="*/ 6371369 w 9144000"/>
              <a:gd name="connsiteY386" fmla="*/ 4255401 h 4424400"/>
              <a:gd name="connsiteX387" fmla="*/ 6337012 w 9144000"/>
              <a:gd name="connsiteY387" fmla="*/ 4255401 h 4424400"/>
              <a:gd name="connsiteX388" fmla="*/ 6192481 w 9144000"/>
              <a:gd name="connsiteY388" fmla="*/ 4255401 h 4424400"/>
              <a:gd name="connsiteX389" fmla="*/ 6158124 w 9144000"/>
              <a:gd name="connsiteY389" fmla="*/ 4255401 h 4424400"/>
              <a:gd name="connsiteX390" fmla="*/ 6156776 w 9144000"/>
              <a:gd name="connsiteY390" fmla="*/ 4255401 h 4424400"/>
              <a:gd name="connsiteX391" fmla="*/ 6150431 w 9144000"/>
              <a:gd name="connsiteY391" fmla="*/ 4254961 h 4424400"/>
              <a:gd name="connsiteX392" fmla="*/ 6126594 w 9144000"/>
              <a:gd name="connsiteY392" fmla="*/ 4201360 h 4424400"/>
              <a:gd name="connsiteX393" fmla="*/ 6251728 w 9144000"/>
              <a:gd name="connsiteY393" fmla="*/ 3985183 h 4424400"/>
              <a:gd name="connsiteX394" fmla="*/ 6125577 w 9144000"/>
              <a:gd name="connsiteY394" fmla="*/ 3811696 h 4424400"/>
              <a:gd name="connsiteX395" fmla="*/ 6150395 w 9144000"/>
              <a:gd name="connsiteY395" fmla="*/ 3760202 h 4424400"/>
              <a:gd name="connsiteX396" fmla="*/ 6156740 w 9144000"/>
              <a:gd name="connsiteY396" fmla="*/ 3759838 h 4424400"/>
              <a:gd name="connsiteX397" fmla="*/ 5201639 w 9144000"/>
              <a:gd name="connsiteY397" fmla="*/ 3759838 h 4424400"/>
              <a:gd name="connsiteX398" fmla="*/ 5202987 w 9144000"/>
              <a:gd name="connsiteY398" fmla="*/ 3759838 h 4424400"/>
              <a:gd name="connsiteX399" fmla="*/ 5237344 w 9144000"/>
              <a:gd name="connsiteY399" fmla="*/ 3759838 h 4424400"/>
              <a:gd name="connsiteX400" fmla="*/ 5381874 w 9144000"/>
              <a:gd name="connsiteY400" fmla="*/ 3759838 h 4424400"/>
              <a:gd name="connsiteX401" fmla="*/ 5416232 w 9144000"/>
              <a:gd name="connsiteY401" fmla="*/ 3759838 h 4424400"/>
              <a:gd name="connsiteX402" fmla="*/ 5417579 w 9144000"/>
              <a:gd name="connsiteY402" fmla="*/ 3759838 h 4424400"/>
              <a:gd name="connsiteX403" fmla="*/ 5423345 w 9144000"/>
              <a:gd name="connsiteY403" fmla="*/ 3760058 h 4424400"/>
              <a:gd name="connsiteX404" fmla="*/ 5458728 w 9144000"/>
              <a:gd name="connsiteY404" fmla="*/ 3786488 h 4424400"/>
              <a:gd name="connsiteX405" fmla="*/ 5588233 w 9144000"/>
              <a:gd name="connsiteY405" fmla="*/ 3964592 h 4424400"/>
              <a:gd name="connsiteX406" fmla="*/ 5586753 w 9144000"/>
              <a:gd name="connsiteY406" fmla="*/ 4004516 h 4424400"/>
              <a:gd name="connsiteX407" fmla="*/ 5459923 w 9144000"/>
              <a:gd name="connsiteY407" fmla="*/ 4223676 h 4424400"/>
              <a:gd name="connsiteX408" fmla="*/ 5423381 w 9144000"/>
              <a:gd name="connsiteY408" fmla="*/ 4255136 h 4424400"/>
              <a:gd name="connsiteX409" fmla="*/ 5417615 w 9144000"/>
              <a:gd name="connsiteY409" fmla="*/ 4255401 h 4424400"/>
              <a:gd name="connsiteX410" fmla="*/ 5416267 w 9144000"/>
              <a:gd name="connsiteY410" fmla="*/ 4255401 h 4424400"/>
              <a:gd name="connsiteX411" fmla="*/ 5381911 w 9144000"/>
              <a:gd name="connsiteY411" fmla="*/ 4255401 h 4424400"/>
              <a:gd name="connsiteX412" fmla="*/ 5237379 w 9144000"/>
              <a:gd name="connsiteY412" fmla="*/ 4255401 h 4424400"/>
              <a:gd name="connsiteX413" fmla="*/ 5203022 w 9144000"/>
              <a:gd name="connsiteY413" fmla="*/ 4255401 h 4424400"/>
              <a:gd name="connsiteX414" fmla="*/ 5201674 w 9144000"/>
              <a:gd name="connsiteY414" fmla="*/ 4255401 h 4424400"/>
              <a:gd name="connsiteX415" fmla="*/ 5195331 w 9144000"/>
              <a:gd name="connsiteY415" fmla="*/ 4254961 h 4424400"/>
              <a:gd name="connsiteX416" fmla="*/ 5171492 w 9144000"/>
              <a:gd name="connsiteY416" fmla="*/ 4201360 h 4424400"/>
              <a:gd name="connsiteX417" fmla="*/ 5296628 w 9144000"/>
              <a:gd name="connsiteY417" fmla="*/ 3985183 h 4424400"/>
              <a:gd name="connsiteX418" fmla="*/ 5170476 w 9144000"/>
              <a:gd name="connsiteY418" fmla="*/ 3811696 h 4424400"/>
              <a:gd name="connsiteX419" fmla="*/ 5195293 w 9144000"/>
              <a:gd name="connsiteY419" fmla="*/ 3760202 h 4424400"/>
              <a:gd name="connsiteX420" fmla="*/ 5201639 w 9144000"/>
              <a:gd name="connsiteY420" fmla="*/ 3759838 h 4424400"/>
              <a:gd name="connsiteX421" fmla="*/ 4246535 w 9144000"/>
              <a:gd name="connsiteY421" fmla="*/ 3759838 h 4424400"/>
              <a:gd name="connsiteX422" fmla="*/ 4247882 w 9144000"/>
              <a:gd name="connsiteY422" fmla="*/ 3759838 h 4424400"/>
              <a:gd name="connsiteX423" fmla="*/ 4282239 w 9144000"/>
              <a:gd name="connsiteY423" fmla="*/ 3759838 h 4424400"/>
              <a:gd name="connsiteX424" fmla="*/ 4426770 w 9144000"/>
              <a:gd name="connsiteY424" fmla="*/ 3759838 h 4424400"/>
              <a:gd name="connsiteX425" fmla="*/ 4461128 w 9144000"/>
              <a:gd name="connsiteY425" fmla="*/ 3759838 h 4424400"/>
              <a:gd name="connsiteX426" fmla="*/ 4462477 w 9144000"/>
              <a:gd name="connsiteY426" fmla="*/ 3759838 h 4424400"/>
              <a:gd name="connsiteX427" fmla="*/ 4468241 w 9144000"/>
              <a:gd name="connsiteY427" fmla="*/ 3760058 h 4424400"/>
              <a:gd name="connsiteX428" fmla="*/ 4503624 w 9144000"/>
              <a:gd name="connsiteY428" fmla="*/ 3786488 h 4424400"/>
              <a:gd name="connsiteX429" fmla="*/ 4633130 w 9144000"/>
              <a:gd name="connsiteY429" fmla="*/ 3964592 h 4424400"/>
              <a:gd name="connsiteX430" fmla="*/ 4631652 w 9144000"/>
              <a:gd name="connsiteY430" fmla="*/ 4004516 h 4424400"/>
              <a:gd name="connsiteX431" fmla="*/ 4504818 w 9144000"/>
              <a:gd name="connsiteY431" fmla="*/ 4223676 h 4424400"/>
              <a:gd name="connsiteX432" fmla="*/ 4468276 w 9144000"/>
              <a:gd name="connsiteY432" fmla="*/ 4255136 h 4424400"/>
              <a:gd name="connsiteX433" fmla="*/ 4462511 w 9144000"/>
              <a:gd name="connsiteY433" fmla="*/ 4255401 h 4424400"/>
              <a:gd name="connsiteX434" fmla="*/ 4461163 w 9144000"/>
              <a:gd name="connsiteY434" fmla="*/ 4255401 h 4424400"/>
              <a:gd name="connsiteX435" fmla="*/ 4426806 w 9144000"/>
              <a:gd name="connsiteY435" fmla="*/ 4255401 h 4424400"/>
              <a:gd name="connsiteX436" fmla="*/ 4282276 w 9144000"/>
              <a:gd name="connsiteY436" fmla="*/ 4255401 h 4424400"/>
              <a:gd name="connsiteX437" fmla="*/ 4247918 w 9144000"/>
              <a:gd name="connsiteY437" fmla="*/ 4255401 h 4424400"/>
              <a:gd name="connsiteX438" fmla="*/ 4246571 w 9144000"/>
              <a:gd name="connsiteY438" fmla="*/ 4255401 h 4424400"/>
              <a:gd name="connsiteX439" fmla="*/ 4240226 w 9144000"/>
              <a:gd name="connsiteY439" fmla="*/ 4254961 h 4424400"/>
              <a:gd name="connsiteX440" fmla="*/ 4216387 w 9144000"/>
              <a:gd name="connsiteY440" fmla="*/ 4201360 h 4424400"/>
              <a:gd name="connsiteX441" fmla="*/ 4341522 w 9144000"/>
              <a:gd name="connsiteY441" fmla="*/ 3985183 h 4424400"/>
              <a:gd name="connsiteX442" fmla="*/ 4215370 w 9144000"/>
              <a:gd name="connsiteY442" fmla="*/ 3811696 h 4424400"/>
              <a:gd name="connsiteX443" fmla="*/ 4240189 w 9144000"/>
              <a:gd name="connsiteY443" fmla="*/ 3760202 h 4424400"/>
              <a:gd name="connsiteX444" fmla="*/ 4246535 w 9144000"/>
              <a:gd name="connsiteY444" fmla="*/ 3759838 h 4424400"/>
              <a:gd name="connsiteX445" fmla="*/ 3291449 w 9144000"/>
              <a:gd name="connsiteY445" fmla="*/ 3759838 h 4424400"/>
              <a:gd name="connsiteX446" fmla="*/ 3292798 w 9144000"/>
              <a:gd name="connsiteY446" fmla="*/ 3759838 h 4424400"/>
              <a:gd name="connsiteX447" fmla="*/ 3327154 w 9144000"/>
              <a:gd name="connsiteY447" fmla="*/ 3759838 h 4424400"/>
              <a:gd name="connsiteX448" fmla="*/ 3471684 w 9144000"/>
              <a:gd name="connsiteY448" fmla="*/ 3759838 h 4424400"/>
              <a:gd name="connsiteX449" fmla="*/ 3506041 w 9144000"/>
              <a:gd name="connsiteY449" fmla="*/ 3759838 h 4424400"/>
              <a:gd name="connsiteX450" fmla="*/ 3507390 w 9144000"/>
              <a:gd name="connsiteY450" fmla="*/ 3759838 h 4424400"/>
              <a:gd name="connsiteX451" fmla="*/ 3513155 w 9144000"/>
              <a:gd name="connsiteY451" fmla="*/ 3760058 h 4424400"/>
              <a:gd name="connsiteX452" fmla="*/ 3548540 w 9144000"/>
              <a:gd name="connsiteY452" fmla="*/ 3786488 h 4424400"/>
              <a:gd name="connsiteX453" fmla="*/ 3678044 w 9144000"/>
              <a:gd name="connsiteY453" fmla="*/ 3964592 h 4424400"/>
              <a:gd name="connsiteX454" fmla="*/ 3676567 w 9144000"/>
              <a:gd name="connsiteY454" fmla="*/ 4004516 h 4424400"/>
              <a:gd name="connsiteX455" fmla="*/ 3549734 w 9144000"/>
              <a:gd name="connsiteY455" fmla="*/ 4223676 h 4424400"/>
              <a:gd name="connsiteX456" fmla="*/ 3513191 w 9144000"/>
              <a:gd name="connsiteY456" fmla="*/ 4255136 h 4424400"/>
              <a:gd name="connsiteX457" fmla="*/ 3507427 w 9144000"/>
              <a:gd name="connsiteY457" fmla="*/ 4255401 h 4424400"/>
              <a:gd name="connsiteX458" fmla="*/ 3506077 w 9144000"/>
              <a:gd name="connsiteY458" fmla="*/ 4255401 h 4424400"/>
              <a:gd name="connsiteX459" fmla="*/ 3471721 w 9144000"/>
              <a:gd name="connsiteY459" fmla="*/ 4255401 h 4424400"/>
              <a:gd name="connsiteX460" fmla="*/ 3327191 w 9144000"/>
              <a:gd name="connsiteY460" fmla="*/ 4255401 h 4424400"/>
              <a:gd name="connsiteX461" fmla="*/ 3292835 w 9144000"/>
              <a:gd name="connsiteY461" fmla="*/ 4255401 h 4424400"/>
              <a:gd name="connsiteX462" fmla="*/ 3291486 w 9144000"/>
              <a:gd name="connsiteY462" fmla="*/ 4255401 h 4424400"/>
              <a:gd name="connsiteX463" fmla="*/ 3285142 w 9144000"/>
              <a:gd name="connsiteY463" fmla="*/ 4254961 h 4424400"/>
              <a:gd name="connsiteX464" fmla="*/ 3261304 w 9144000"/>
              <a:gd name="connsiteY464" fmla="*/ 4201360 h 4424400"/>
              <a:gd name="connsiteX465" fmla="*/ 3386438 w 9144000"/>
              <a:gd name="connsiteY465" fmla="*/ 3985183 h 4424400"/>
              <a:gd name="connsiteX466" fmla="*/ 3260288 w 9144000"/>
              <a:gd name="connsiteY466" fmla="*/ 3811696 h 4424400"/>
              <a:gd name="connsiteX467" fmla="*/ 3285106 w 9144000"/>
              <a:gd name="connsiteY467" fmla="*/ 3760202 h 4424400"/>
              <a:gd name="connsiteX468" fmla="*/ 3291449 w 9144000"/>
              <a:gd name="connsiteY468" fmla="*/ 3759838 h 4424400"/>
              <a:gd name="connsiteX469" fmla="*/ 2336347 w 9144000"/>
              <a:gd name="connsiteY469" fmla="*/ 3759838 h 4424400"/>
              <a:gd name="connsiteX470" fmla="*/ 2337695 w 9144000"/>
              <a:gd name="connsiteY470" fmla="*/ 3759838 h 4424400"/>
              <a:gd name="connsiteX471" fmla="*/ 2372052 w 9144000"/>
              <a:gd name="connsiteY471" fmla="*/ 3759838 h 4424400"/>
              <a:gd name="connsiteX472" fmla="*/ 2516583 w 9144000"/>
              <a:gd name="connsiteY472" fmla="*/ 3759838 h 4424400"/>
              <a:gd name="connsiteX473" fmla="*/ 2550941 w 9144000"/>
              <a:gd name="connsiteY473" fmla="*/ 3759838 h 4424400"/>
              <a:gd name="connsiteX474" fmla="*/ 2552289 w 9144000"/>
              <a:gd name="connsiteY474" fmla="*/ 3759838 h 4424400"/>
              <a:gd name="connsiteX475" fmla="*/ 2558055 w 9144000"/>
              <a:gd name="connsiteY475" fmla="*/ 3760058 h 4424400"/>
              <a:gd name="connsiteX476" fmla="*/ 2593438 w 9144000"/>
              <a:gd name="connsiteY476" fmla="*/ 3786488 h 4424400"/>
              <a:gd name="connsiteX477" fmla="*/ 2722943 w 9144000"/>
              <a:gd name="connsiteY477" fmla="*/ 3964592 h 4424400"/>
              <a:gd name="connsiteX478" fmla="*/ 2721465 w 9144000"/>
              <a:gd name="connsiteY478" fmla="*/ 4004516 h 4424400"/>
              <a:gd name="connsiteX479" fmla="*/ 2594634 w 9144000"/>
              <a:gd name="connsiteY479" fmla="*/ 4223676 h 4424400"/>
              <a:gd name="connsiteX480" fmla="*/ 2558090 w 9144000"/>
              <a:gd name="connsiteY480" fmla="*/ 4255136 h 4424400"/>
              <a:gd name="connsiteX481" fmla="*/ 2552324 w 9144000"/>
              <a:gd name="connsiteY481" fmla="*/ 4255401 h 4424400"/>
              <a:gd name="connsiteX482" fmla="*/ 2550977 w 9144000"/>
              <a:gd name="connsiteY482" fmla="*/ 4255401 h 4424400"/>
              <a:gd name="connsiteX483" fmla="*/ 2516620 w 9144000"/>
              <a:gd name="connsiteY483" fmla="*/ 4255401 h 4424400"/>
              <a:gd name="connsiteX484" fmla="*/ 2372088 w 9144000"/>
              <a:gd name="connsiteY484" fmla="*/ 4255401 h 4424400"/>
              <a:gd name="connsiteX485" fmla="*/ 2337731 w 9144000"/>
              <a:gd name="connsiteY485" fmla="*/ 4255401 h 4424400"/>
              <a:gd name="connsiteX486" fmla="*/ 2336384 w 9144000"/>
              <a:gd name="connsiteY486" fmla="*/ 4255401 h 4424400"/>
              <a:gd name="connsiteX487" fmla="*/ 2330039 w 9144000"/>
              <a:gd name="connsiteY487" fmla="*/ 4254961 h 4424400"/>
              <a:gd name="connsiteX488" fmla="*/ 2306201 w 9144000"/>
              <a:gd name="connsiteY488" fmla="*/ 4201360 h 4424400"/>
              <a:gd name="connsiteX489" fmla="*/ 2431337 w 9144000"/>
              <a:gd name="connsiteY489" fmla="*/ 3985183 h 4424400"/>
              <a:gd name="connsiteX490" fmla="*/ 2305184 w 9144000"/>
              <a:gd name="connsiteY490" fmla="*/ 3811696 h 4424400"/>
              <a:gd name="connsiteX491" fmla="*/ 2330002 w 9144000"/>
              <a:gd name="connsiteY491" fmla="*/ 3760202 h 4424400"/>
              <a:gd name="connsiteX492" fmla="*/ 2336347 w 9144000"/>
              <a:gd name="connsiteY492" fmla="*/ 3759838 h 4424400"/>
              <a:gd name="connsiteX493" fmla="*/ 1381247 w 9144000"/>
              <a:gd name="connsiteY493" fmla="*/ 3759838 h 4424400"/>
              <a:gd name="connsiteX494" fmla="*/ 1382594 w 9144000"/>
              <a:gd name="connsiteY494" fmla="*/ 3759838 h 4424400"/>
              <a:gd name="connsiteX495" fmla="*/ 1416953 w 9144000"/>
              <a:gd name="connsiteY495" fmla="*/ 3759838 h 4424400"/>
              <a:gd name="connsiteX496" fmla="*/ 1561482 w 9144000"/>
              <a:gd name="connsiteY496" fmla="*/ 3759838 h 4424400"/>
              <a:gd name="connsiteX497" fmla="*/ 1595839 w 9144000"/>
              <a:gd name="connsiteY497" fmla="*/ 3759838 h 4424400"/>
              <a:gd name="connsiteX498" fmla="*/ 1597187 w 9144000"/>
              <a:gd name="connsiteY498" fmla="*/ 3759838 h 4424400"/>
              <a:gd name="connsiteX499" fmla="*/ 1602952 w 9144000"/>
              <a:gd name="connsiteY499" fmla="*/ 3760058 h 4424400"/>
              <a:gd name="connsiteX500" fmla="*/ 1638336 w 9144000"/>
              <a:gd name="connsiteY500" fmla="*/ 3786488 h 4424400"/>
              <a:gd name="connsiteX501" fmla="*/ 1767842 w 9144000"/>
              <a:gd name="connsiteY501" fmla="*/ 3964592 h 4424400"/>
              <a:gd name="connsiteX502" fmla="*/ 1766363 w 9144000"/>
              <a:gd name="connsiteY502" fmla="*/ 4004516 h 4424400"/>
              <a:gd name="connsiteX503" fmla="*/ 1639530 w 9144000"/>
              <a:gd name="connsiteY503" fmla="*/ 4223676 h 4424400"/>
              <a:gd name="connsiteX504" fmla="*/ 1602988 w 9144000"/>
              <a:gd name="connsiteY504" fmla="*/ 4255136 h 4424400"/>
              <a:gd name="connsiteX505" fmla="*/ 1597222 w 9144000"/>
              <a:gd name="connsiteY505" fmla="*/ 4255401 h 4424400"/>
              <a:gd name="connsiteX506" fmla="*/ 1595876 w 9144000"/>
              <a:gd name="connsiteY506" fmla="*/ 4255401 h 4424400"/>
              <a:gd name="connsiteX507" fmla="*/ 1561518 w 9144000"/>
              <a:gd name="connsiteY507" fmla="*/ 4255401 h 4424400"/>
              <a:gd name="connsiteX508" fmla="*/ 1416988 w 9144000"/>
              <a:gd name="connsiteY508" fmla="*/ 4255401 h 4424400"/>
              <a:gd name="connsiteX509" fmla="*/ 1382630 w 9144000"/>
              <a:gd name="connsiteY509" fmla="*/ 4255401 h 4424400"/>
              <a:gd name="connsiteX510" fmla="*/ 1381282 w 9144000"/>
              <a:gd name="connsiteY510" fmla="*/ 4255401 h 4424400"/>
              <a:gd name="connsiteX511" fmla="*/ 1374938 w 9144000"/>
              <a:gd name="connsiteY511" fmla="*/ 4254961 h 4424400"/>
              <a:gd name="connsiteX512" fmla="*/ 1351101 w 9144000"/>
              <a:gd name="connsiteY512" fmla="*/ 4201360 h 4424400"/>
              <a:gd name="connsiteX513" fmla="*/ 1476236 w 9144000"/>
              <a:gd name="connsiteY513" fmla="*/ 3985183 h 4424400"/>
              <a:gd name="connsiteX514" fmla="*/ 1350085 w 9144000"/>
              <a:gd name="connsiteY514" fmla="*/ 3811696 h 4424400"/>
              <a:gd name="connsiteX515" fmla="*/ 1374902 w 9144000"/>
              <a:gd name="connsiteY515" fmla="*/ 3760202 h 4424400"/>
              <a:gd name="connsiteX516" fmla="*/ 1381247 w 9144000"/>
              <a:gd name="connsiteY516" fmla="*/ 3759838 h 4424400"/>
              <a:gd name="connsiteX517" fmla="*/ 426143 w 9144000"/>
              <a:gd name="connsiteY517" fmla="*/ 3759838 h 4424400"/>
              <a:gd name="connsiteX518" fmla="*/ 427491 w 9144000"/>
              <a:gd name="connsiteY518" fmla="*/ 3759838 h 4424400"/>
              <a:gd name="connsiteX519" fmla="*/ 461848 w 9144000"/>
              <a:gd name="connsiteY519" fmla="*/ 3759838 h 4424400"/>
              <a:gd name="connsiteX520" fmla="*/ 606378 w 9144000"/>
              <a:gd name="connsiteY520" fmla="*/ 3759838 h 4424400"/>
              <a:gd name="connsiteX521" fmla="*/ 640736 w 9144000"/>
              <a:gd name="connsiteY521" fmla="*/ 3759838 h 4424400"/>
              <a:gd name="connsiteX522" fmla="*/ 642083 w 9144000"/>
              <a:gd name="connsiteY522" fmla="*/ 3759838 h 4424400"/>
              <a:gd name="connsiteX523" fmla="*/ 647848 w 9144000"/>
              <a:gd name="connsiteY523" fmla="*/ 3760058 h 4424400"/>
              <a:gd name="connsiteX524" fmla="*/ 683232 w 9144000"/>
              <a:gd name="connsiteY524" fmla="*/ 3786488 h 4424400"/>
              <a:gd name="connsiteX525" fmla="*/ 812737 w 9144000"/>
              <a:gd name="connsiteY525" fmla="*/ 3964592 h 4424400"/>
              <a:gd name="connsiteX526" fmla="*/ 811258 w 9144000"/>
              <a:gd name="connsiteY526" fmla="*/ 4004516 h 4424400"/>
              <a:gd name="connsiteX527" fmla="*/ 684427 w 9144000"/>
              <a:gd name="connsiteY527" fmla="*/ 4223676 h 4424400"/>
              <a:gd name="connsiteX528" fmla="*/ 647885 w 9144000"/>
              <a:gd name="connsiteY528" fmla="*/ 4255136 h 4424400"/>
              <a:gd name="connsiteX529" fmla="*/ 642119 w 9144000"/>
              <a:gd name="connsiteY529" fmla="*/ 4255401 h 4424400"/>
              <a:gd name="connsiteX530" fmla="*/ 640771 w 9144000"/>
              <a:gd name="connsiteY530" fmla="*/ 4255401 h 4424400"/>
              <a:gd name="connsiteX531" fmla="*/ 606414 w 9144000"/>
              <a:gd name="connsiteY531" fmla="*/ 4255401 h 4424400"/>
              <a:gd name="connsiteX532" fmla="*/ 461884 w 9144000"/>
              <a:gd name="connsiteY532" fmla="*/ 4255401 h 4424400"/>
              <a:gd name="connsiteX533" fmla="*/ 427527 w 9144000"/>
              <a:gd name="connsiteY533" fmla="*/ 4255401 h 4424400"/>
              <a:gd name="connsiteX534" fmla="*/ 426179 w 9144000"/>
              <a:gd name="connsiteY534" fmla="*/ 4255401 h 4424400"/>
              <a:gd name="connsiteX535" fmla="*/ 419834 w 9144000"/>
              <a:gd name="connsiteY535" fmla="*/ 4254961 h 4424400"/>
              <a:gd name="connsiteX536" fmla="*/ 395997 w 9144000"/>
              <a:gd name="connsiteY536" fmla="*/ 4201360 h 4424400"/>
              <a:gd name="connsiteX537" fmla="*/ 521131 w 9144000"/>
              <a:gd name="connsiteY537" fmla="*/ 3985183 h 4424400"/>
              <a:gd name="connsiteX538" fmla="*/ 394980 w 9144000"/>
              <a:gd name="connsiteY538" fmla="*/ 3811696 h 4424400"/>
              <a:gd name="connsiteX539" fmla="*/ 419798 w 9144000"/>
              <a:gd name="connsiteY539" fmla="*/ 3760202 h 4424400"/>
              <a:gd name="connsiteX540" fmla="*/ 426143 w 9144000"/>
              <a:gd name="connsiteY540" fmla="*/ 3759838 h 4424400"/>
              <a:gd name="connsiteX541" fmla="*/ 8544500 w 9144000"/>
              <a:gd name="connsiteY541" fmla="*/ 3388623 h 4424400"/>
              <a:gd name="connsiteX542" fmla="*/ 8545848 w 9144000"/>
              <a:gd name="connsiteY542" fmla="*/ 3388623 h 4424400"/>
              <a:gd name="connsiteX543" fmla="*/ 8580205 w 9144000"/>
              <a:gd name="connsiteY543" fmla="*/ 3388623 h 4424400"/>
              <a:gd name="connsiteX544" fmla="*/ 8724736 w 9144000"/>
              <a:gd name="connsiteY544" fmla="*/ 3388623 h 4424400"/>
              <a:gd name="connsiteX545" fmla="*/ 8759093 w 9144000"/>
              <a:gd name="connsiteY545" fmla="*/ 3388623 h 4424400"/>
              <a:gd name="connsiteX546" fmla="*/ 8760440 w 9144000"/>
              <a:gd name="connsiteY546" fmla="*/ 3388623 h 4424400"/>
              <a:gd name="connsiteX547" fmla="*/ 8766206 w 9144000"/>
              <a:gd name="connsiteY547" fmla="*/ 3388843 h 4424400"/>
              <a:gd name="connsiteX548" fmla="*/ 8801590 w 9144000"/>
              <a:gd name="connsiteY548" fmla="*/ 3415273 h 4424400"/>
              <a:gd name="connsiteX549" fmla="*/ 8931095 w 9144000"/>
              <a:gd name="connsiteY549" fmla="*/ 3593377 h 4424400"/>
              <a:gd name="connsiteX550" fmla="*/ 8929616 w 9144000"/>
              <a:gd name="connsiteY550" fmla="*/ 3633301 h 4424400"/>
              <a:gd name="connsiteX551" fmla="*/ 8802784 w 9144000"/>
              <a:gd name="connsiteY551" fmla="*/ 3852461 h 4424400"/>
              <a:gd name="connsiteX552" fmla="*/ 8766242 w 9144000"/>
              <a:gd name="connsiteY552" fmla="*/ 3883921 h 4424400"/>
              <a:gd name="connsiteX553" fmla="*/ 8760476 w 9144000"/>
              <a:gd name="connsiteY553" fmla="*/ 3884186 h 4424400"/>
              <a:gd name="connsiteX554" fmla="*/ 8759129 w 9144000"/>
              <a:gd name="connsiteY554" fmla="*/ 3884186 h 4424400"/>
              <a:gd name="connsiteX555" fmla="*/ 8724771 w 9144000"/>
              <a:gd name="connsiteY555" fmla="*/ 3884186 h 4424400"/>
              <a:gd name="connsiteX556" fmla="*/ 8580241 w 9144000"/>
              <a:gd name="connsiteY556" fmla="*/ 3884186 h 4424400"/>
              <a:gd name="connsiteX557" fmla="*/ 8545884 w 9144000"/>
              <a:gd name="connsiteY557" fmla="*/ 3884186 h 4424400"/>
              <a:gd name="connsiteX558" fmla="*/ 8544536 w 9144000"/>
              <a:gd name="connsiteY558" fmla="*/ 3884186 h 4424400"/>
              <a:gd name="connsiteX559" fmla="*/ 8538191 w 9144000"/>
              <a:gd name="connsiteY559" fmla="*/ 3883746 h 4424400"/>
              <a:gd name="connsiteX560" fmla="*/ 8514353 w 9144000"/>
              <a:gd name="connsiteY560" fmla="*/ 3830145 h 4424400"/>
              <a:gd name="connsiteX561" fmla="*/ 8639488 w 9144000"/>
              <a:gd name="connsiteY561" fmla="*/ 3613968 h 4424400"/>
              <a:gd name="connsiteX562" fmla="*/ 8513337 w 9144000"/>
              <a:gd name="connsiteY562" fmla="*/ 3440481 h 4424400"/>
              <a:gd name="connsiteX563" fmla="*/ 8538155 w 9144000"/>
              <a:gd name="connsiteY563" fmla="*/ 3388987 h 4424400"/>
              <a:gd name="connsiteX564" fmla="*/ 8544500 w 9144000"/>
              <a:gd name="connsiteY564" fmla="*/ 3388623 h 4424400"/>
              <a:gd name="connsiteX565" fmla="*/ 7589396 w 9144000"/>
              <a:gd name="connsiteY565" fmla="*/ 3388623 h 4424400"/>
              <a:gd name="connsiteX566" fmla="*/ 7590744 w 9144000"/>
              <a:gd name="connsiteY566" fmla="*/ 3388623 h 4424400"/>
              <a:gd name="connsiteX567" fmla="*/ 7625101 w 9144000"/>
              <a:gd name="connsiteY567" fmla="*/ 3388623 h 4424400"/>
              <a:gd name="connsiteX568" fmla="*/ 7769632 w 9144000"/>
              <a:gd name="connsiteY568" fmla="*/ 3388623 h 4424400"/>
              <a:gd name="connsiteX569" fmla="*/ 7803989 w 9144000"/>
              <a:gd name="connsiteY569" fmla="*/ 3388623 h 4424400"/>
              <a:gd name="connsiteX570" fmla="*/ 7805337 w 9144000"/>
              <a:gd name="connsiteY570" fmla="*/ 3388623 h 4424400"/>
              <a:gd name="connsiteX571" fmla="*/ 7811102 w 9144000"/>
              <a:gd name="connsiteY571" fmla="*/ 3388843 h 4424400"/>
              <a:gd name="connsiteX572" fmla="*/ 7846486 w 9144000"/>
              <a:gd name="connsiteY572" fmla="*/ 3415273 h 4424400"/>
              <a:gd name="connsiteX573" fmla="*/ 7975991 w 9144000"/>
              <a:gd name="connsiteY573" fmla="*/ 3593377 h 4424400"/>
              <a:gd name="connsiteX574" fmla="*/ 7974512 w 9144000"/>
              <a:gd name="connsiteY574" fmla="*/ 3633301 h 4424400"/>
              <a:gd name="connsiteX575" fmla="*/ 7847680 w 9144000"/>
              <a:gd name="connsiteY575" fmla="*/ 3852461 h 4424400"/>
              <a:gd name="connsiteX576" fmla="*/ 7811138 w 9144000"/>
              <a:gd name="connsiteY576" fmla="*/ 3883921 h 4424400"/>
              <a:gd name="connsiteX577" fmla="*/ 7805373 w 9144000"/>
              <a:gd name="connsiteY577" fmla="*/ 3884186 h 4424400"/>
              <a:gd name="connsiteX578" fmla="*/ 7804025 w 9144000"/>
              <a:gd name="connsiteY578" fmla="*/ 3884186 h 4424400"/>
              <a:gd name="connsiteX579" fmla="*/ 7769668 w 9144000"/>
              <a:gd name="connsiteY579" fmla="*/ 3884186 h 4424400"/>
              <a:gd name="connsiteX580" fmla="*/ 7625137 w 9144000"/>
              <a:gd name="connsiteY580" fmla="*/ 3884186 h 4424400"/>
              <a:gd name="connsiteX581" fmla="*/ 7590780 w 9144000"/>
              <a:gd name="connsiteY581" fmla="*/ 3884186 h 4424400"/>
              <a:gd name="connsiteX582" fmla="*/ 7589432 w 9144000"/>
              <a:gd name="connsiteY582" fmla="*/ 3884186 h 4424400"/>
              <a:gd name="connsiteX583" fmla="*/ 7583087 w 9144000"/>
              <a:gd name="connsiteY583" fmla="*/ 3883746 h 4424400"/>
              <a:gd name="connsiteX584" fmla="*/ 7559250 w 9144000"/>
              <a:gd name="connsiteY584" fmla="*/ 3830145 h 4424400"/>
              <a:gd name="connsiteX585" fmla="*/ 7684384 w 9144000"/>
              <a:gd name="connsiteY585" fmla="*/ 3613968 h 4424400"/>
              <a:gd name="connsiteX586" fmla="*/ 7558233 w 9144000"/>
              <a:gd name="connsiteY586" fmla="*/ 3440481 h 4424400"/>
              <a:gd name="connsiteX587" fmla="*/ 7583051 w 9144000"/>
              <a:gd name="connsiteY587" fmla="*/ 3388987 h 4424400"/>
              <a:gd name="connsiteX588" fmla="*/ 7589396 w 9144000"/>
              <a:gd name="connsiteY588" fmla="*/ 3388623 h 4424400"/>
              <a:gd name="connsiteX589" fmla="*/ 6634292 w 9144000"/>
              <a:gd name="connsiteY589" fmla="*/ 3388623 h 4424400"/>
              <a:gd name="connsiteX590" fmla="*/ 6635640 w 9144000"/>
              <a:gd name="connsiteY590" fmla="*/ 3388623 h 4424400"/>
              <a:gd name="connsiteX591" fmla="*/ 6669997 w 9144000"/>
              <a:gd name="connsiteY591" fmla="*/ 3388623 h 4424400"/>
              <a:gd name="connsiteX592" fmla="*/ 6814528 w 9144000"/>
              <a:gd name="connsiteY592" fmla="*/ 3388623 h 4424400"/>
              <a:gd name="connsiteX593" fmla="*/ 6848885 w 9144000"/>
              <a:gd name="connsiteY593" fmla="*/ 3388623 h 4424400"/>
              <a:gd name="connsiteX594" fmla="*/ 6850233 w 9144000"/>
              <a:gd name="connsiteY594" fmla="*/ 3388623 h 4424400"/>
              <a:gd name="connsiteX595" fmla="*/ 6855998 w 9144000"/>
              <a:gd name="connsiteY595" fmla="*/ 3388843 h 4424400"/>
              <a:gd name="connsiteX596" fmla="*/ 6891382 w 9144000"/>
              <a:gd name="connsiteY596" fmla="*/ 3415273 h 4424400"/>
              <a:gd name="connsiteX597" fmla="*/ 7020887 w 9144000"/>
              <a:gd name="connsiteY597" fmla="*/ 3593377 h 4424400"/>
              <a:gd name="connsiteX598" fmla="*/ 7019408 w 9144000"/>
              <a:gd name="connsiteY598" fmla="*/ 3633301 h 4424400"/>
              <a:gd name="connsiteX599" fmla="*/ 6892576 w 9144000"/>
              <a:gd name="connsiteY599" fmla="*/ 3852461 h 4424400"/>
              <a:gd name="connsiteX600" fmla="*/ 6856034 w 9144000"/>
              <a:gd name="connsiteY600" fmla="*/ 3883921 h 4424400"/>
              <a:gd name="connsiteX601" fmla="*/ 6850269 w 9144000"/>
              <a:gd name="connsiteY601" fmla="*/ 3884186 h 4424400"/>
              <a:gd name="connsiteX602" fmla="*/ 6848921 w 9144000"/>
              <a:gd name="connsiteY602" fmla="*/ 3884186 h 4424400"/>
              <a:gd name="connsiteX603" fmla="*/ 6814564 w 9144000"/>
              <a:gd name="connsiteY603" fmla="*/ 3884186 h 4424400"/>
              <a:gd name="connsiteX604" fmla="*/ 6670033 w 9144000"/>
              <a:gd name="connsiteY604" fmla="*/ 3884186 h 4424400"/>
              <a:gd name="connsiteX605" fmla="*/ 6635676 w 9144000"/>
              <a:gd name="connsiteY605" fmla="*/ 3884186 h 4424400"/>
              <a:gd name="connsiteX606" fmla="*/ 6634328 w 9144000"/>
              <a:gd name="connsiteY606" fmla="*/ 3884186 h 4424400"/>
              <a:gd name="connsiteX607" fmla="*/ 6627983 w 9144000"/>
              <a:gd name="connsiteY607" fmla="*/ 3883746 h 4424400"/>
              <a:gd name="connsiteX608" fmla="*/ 6604146 w 9144000"/>
              <a:gd name="connsiteY608" fmla="*/ 3830145 h 4424400"/>
              <a:gd name="connsiteX609" fmla="*/ 6729280 w 9144000"/>
              <a:gd name="connsiteY609" fmla="*/ 3613968 h 4424400"/>
              <a:gd name="connsiteX610" fmla="*/ 6603129 w 9144000"/>
              <a:gd name="connsiteY610" fmla="*/ 3440481 h 4424400"/>
              <a:gd name="connsiteX611" fmla="*/ 6627947 w 9144000"/>
              <a:gd name="connsiteY611" fmla="*/ 3388987 h 4424400"/>
              <a:gd name="connsiteX612" fmla="*/ 6634292 w 9144000"/>
              <a:gd name="connsiteY612" fmla="*/ 3388623 h 4424400"/>
              <a:gd name="connsiteX613" fmla="*/ 5679190 w 9144000"/>
              <a:gd name="connsiteY613" fmla="*/ 3388623 h 4424400"/>
              <a:gd name="connsiteX614" fmla="*/ 5680538 w 9144000"/>
              <a:gd name="connsiteY614" fmla="*/ 3388623 h 4424400"/>
              <a:gd name="connsiteX615" fmla="*/ 5714894 w 9144000"/>
              <a:gd name="connsiteY615" fmla="*/ 3388623 h 4424400"/>
              <a:gd name="connsiteX616" fmla="*/ 5859424 w 9144000"/>
              <a:gd name="connsiteY616" fmla="*/ 3388623 h 4424400"/>
              <a:gd name="connsiteX617" fmla="*/ 5893783 w 9144000"/>
              <a:gd name="connsiteY617" fmla="*/ 3388623 h 4424400"/>
              <a:gd name="connsiteX618" fmla="*/ 5895129 w 9144000"/>
              <a:gd name="connsiteY618" fmla="*/ 3388623 h 4424400"/>
              <a:gd name="connsiteX619" fmla="*/ 5900894 w 9144000"/>
              <a:gd name="connsiteY619" fmla="*/ 3388843 h 4424400"/>
              <a:gd name="connsiteX620" fmla="*/ 5936279 w 9144000"/>
              <a:gd name="connsiteY620" fmla="*/ 3415273 h 4424400"/>
              <a:gd name="connsiteX621" fmla="*/ 6065783 w 9144000"/>
              <a:gd name="connsiteY621" fmla="*/ 3593377 h 4424400"/>
              <a:gd name="connsiteX622" fmla="*/ 6064305 w 9144000"/>
              <a:gd name="connsiteY622" fmla="*/ 3633301 h 4424400"/>
              <a:gd name="connsiteX623" fmla="*/ 5937473 w 9144000"/>
              <a:gd name="connsiteY623" fmla="*/ 3852461 h 4424400"/>
              <a:gd name="connsiteX624" fmla="*/ 5900931 w 9144000"/>
              <a:gd name="connsiteY624" fmla="*/ 3883921 h 4424400"/>
              <a:gd name="connsiteX625" fmla="*/ 5895165 w 9144000"/>
              <a:gd name="connsiteY625" fmla="*/ 3884186 h 4424400"/>
              <a:gd name="connsiteX626" fmla="*/ 5893817 w 9144000"/>
              <a:gd name="connsiteY626" fmla="*/ 3884186 h 4424400"/>
              <a:gd name="connsiteX627" fmla="*/ 5859463 w 9144000"/>
              <a:gd name="connsiteY627" fmla="*/ 3884186 h 4424400"/>
              <a:gd name="connsiteX628" fmla="*/ 5714930 w 9144000"/>
              <a:gd name="connsiteY628" fmla="*/ 3884186 h 4424400"/>
              <a:gd name="connsiteX629" fmla="*/ 5680574 w 9144000"/>
              <a:gd name="connsiteY629" fmla="*/ 3884186 h 4424400"/>
              <a:gd name="connsiteX630" fmla="*/ 5679225 w 9144000"/>
              <a:gd name="connsiteY630" fmla="*/ 3884186 h 4424400"/>
              <a:gd name="connsiteX631" fmla="*/ 5672881 w 9144000"/>
              <a:gd name="connsiteY631" fmla="*/ 3883746 h 4424400"/>
              <a:gd name="connsiteX632" fmla="*/ 5649042 w 9144000"/>
              <a:gd name="connsiteY632" fmla="*/ 3830145 h 4424400"/>
              <a:gd name="connsiteX633" fmla="*/ 5774176 w 9144000"/>
              <a:gd name="connsiteY633" fmla="*/ 3613968 h 4424400"/>
              <a:gd name="connsiteX634" fmla="*/ 5648026 w 9144000"/>
              <a:gd name="connsiteY634" fmla="*/ 3440481 h 4424400"/>
              <a:gd name="connsiteX635" fmla="*/ 5672845 w 9144000"/>
              <a:gd name="connsiteY635" fmla="*/ 3388987 h 4424400"/>
              <a:gd name="connsiteX636" fmla="*/ 5679190 w 9144000"/>
              <a:gd name="connsiteY636" fmla="*/ 3388623 h 4424400"/>
              <a:gd name="connsiteX637" fmla="*/ 4724086 w 9144000"/>
              <a:gd name="connsiteY637" fmla="*/ 3388623 h 4424400"/>
              <a:gd name="connsiteX638" fmla="*/ 4725437 w 9144000"/>
              <a:gd name="connsiteY638" fmla="*/ 3388623 h 4424400"/>
              <a:gd name="connsiteX639" fmla="*/ 4759792 w 9144000"/>
              <a:gd name="connsiteY639" fmla="*/ 3388623 h 4424400"/>
              <a:gd name="connsiteX640" fmla="*/ 4904320 w 9144000"/>
              <a:gd name="connsiteY640" fmla="*/ 3388623 h 4424400"/>
              <a:gd name="connsiteX641" fmla="*/ 4938679 w 9144000"/>
              <a:gd name="connsiteY641" fmla="*/ 3388623 h 4424400"/>
              <a:gd name="connsiteX642" fmla="*/ 4940026 w 9144000"/>
              <a:gd name="connsiteY642" fmla="*/ 3388623 h 4424400"/>
              <a:gd name="connsiteX643" fmla="*/ 4945794 w 9144000"/>
              <a:gd name="connsiteY643" fmla="*/ 3388843 h 4424400"/>
              <a:gd name="connsiteX644" fmla="*/ 4981175 w 9144000"/>
              <a:gd name="connsiteY644" fmla="*/ 3415273 h 4424400"/>
              <a:gd name="connsiteX645" fmla="*/ 5110683 w 9144000"/>
              <a:gd name="connsiteY645" fmla="*/ 3593377 h 4424400"/>
              <a:gd name="connsiteX646" fmla="*/ 5109202 w 9144000"/>
              <a:gd name="connsiteY646" fmla="*/ 3633301 h 4424400"/>
              <a:gd name="connsiteX647" fmla="*/ 4982371 w 9144000"/>
              <a:gd name="connsiteY647" fmla="*/ 3852461 h 4424400"/>
              <a:gd name="connsiteX648" fmla="*/ 4945827 w 9144000"/>
              <a:gd name="connsiteY648" fmla="*/ 3883921 h 4424400"/>
              <a:gd name="connsiteX649" fmla="*/ 4940062 w 9144000"/>
              <a:gd name="connsiteY649" fmla="*/ 3884186 h 4424400"/>
              <a:gd name="connsiteX650" fmla="*/ 4938714 w 9144000"/>
              <a:gd name="connsiteY650" fmla="*/ 3884186 h 4424400"/>
              <a:gd name="connsiteX651" fmla="*/ 4904357 w 9144000"/>
              <a:gd name="connsiteY651" fmla="*/ 3884186 h 4424400"/>
              <a:gd name="connsiteX652" fmla="*/ 4759827 w 9144000"/>
              <a:gd name="connsiteY652" fmla="*/ 3884186 h 4424400"/>
              <a:gd name="connsiteX653" fmla="*/ 4725471 w 9144000"/>
              <a:gd name="connsiteY653" fmla="*/ 3884186 h 4424400"/>
              <a:gd name="connsiteX654" fmla="*/ 4724123 w 9144000"/>
              <a:gd name="connsiteY654" fmla="*/ 3884186 h 4424400"/>
              <a:gd name="connsiteX655" fmla="*/ 4717779 w 9144000"/>
              <a:gd name="connsiteY655" fmla="*/ 3883746 h 4424400"/>
              <a:gd name="connsiteX656" fmla="*/ 4693939 w 9144000"/>
              <a:gd name="connsiteY656" fmla="*/ 3830145 h 4424400"/>
              <a:gd name="connsiteX657" fmla="*/ 4819075 w 9144000"/>
              <a:gd name="connsiteY657" fmla="*/ 3613968 h 4424400"/>
              <a:gd name="connsiteX658" fmla="*/ 4692923 w 9144000"/>
              <a:gd name="connsiteY658" fmla="*/ 3440481 h 4424400"/>
              <a:gd name="connsiteX659" fmla="*/ 4717742 w 9144000"/>
              <a:gd name="connsiteY659" fmla="*/ 3388987 h 4424400"/>
              <a:gd name="connsiteX660" fmla="*/ 4724086 w 9144000"/>
              <a:gd name="connsiteY660" fmla="*/ 3388623 h 4424400"/>
              <a:gd name="connsiteX661" fmla="*/ 3769001 w 9144000"/>
              <a:gd name="connsiteY661" fmla="*/ 3388623 h 4424400"/>
              <a:gd name="connsiteX662" fmla="*/ 3770348 w 9144000"/>
              <a:gd name="connsiteY662" fmla="*/ 3388623 h 4424400"/>
              <a:gd name="connsiteX663" fmla="*/ 3804707 w 9144000"/>
              <a:gd name="connsiteY663" fmla="*/ 3388623 h 4424400"/>
              <a:gd name="connsiteX664" fmla="*/ 3949235 w 9144000"/>
              <a:gd name="connsiteY664" fmla="*/ 3388623 h 4424400"/>
              <a:gd name="connsiteX665" fmla="*/ 3983594 w 9144000"/>
              <a:gd name="connsiteY665" fmla="*/ 3388623 h 4424400"/>
              <a:gd name="connsiteX666" fmla="*/ 3984940 w 9144000"/>
              <a:gd name="connsiteY666" fmla="*/ 3388623 h 4424400"/>
              <a:gd name="connsiteX667" fmla="*/ 3990704 w 9144000"/>
              <a:gd name="connsiteY667" fmla="*/ 3388843 h 4424400"/>
              <a:gd name="connsiteX668" fmla="*/ 4026089 w 9144000"/>
              <a:gd name="connsiteY668" fmla="*/ 3415273 h 4424400"/>
              <a:gd name="connsiteX669" fmla="*/ 4155595 w 9144000"/>
              <a:gd name="connsiteY669" fmla="*/ 3593377 h 4424400"/>
              <a:gd name="connsiteX670" fmla="*/ 4154115 w 9144000"/>
              <a:gd name="connsiteY670" fmla="*/ 3633301 h 4424400"/>
              <a:gd name="connsiteX671" fmla="*/ 4027283 w 9144000"/>
              <a:gd name="connsiteY671" fmla="*/ 3852461 h 4424400"/>
              <a:gd name="connsiteX672" fmla="*/ 3990741 w 9144000"/>
              <a:gd name="connsiteY672" fmla="*/ 3883921 h 4424400"/>
              <a:gd name="connsiteX673" fmla="*/ 3984976 w 9144000"/>
              <a:gd name="connsiteY673" fmla="*/ 3884186 h 4424400"/>
              <a:gd name="connsiteX674" fmla="*/ 3983627 w 9144000"/>
              <a:gd name="connsiteY674" fmla="*/ 3884186 h 4424400"/>
              <a:gd name="connsiteX675" fmla="*/ 3949271 w 9144000"/>
              <a:gd name="connsiteY675" fmla="*/ 3884186 h 4424400"/>
              <a:gd name="connsiteX676" fmla="*/ 3804743 w 9144000"/>
              <a:gd name="connsiteY676" fmla="*/ 3884186 h 4424400"/>
              <a:gd name="connsiteX677" fmla="*/ 3770384 w 9144000"/>
              <a:gd name="connsiteY677" fmla="*/ 3884186 h 4424400"/>
              <a:gd name="connsiteX678" fmla="*/ 3769036 w 9144000"/>
              <a:gd name="connsiteY678" fmla="*/ 3884186 h 4424400"/>
              <a:gd name="connsiteX679" fmla="*/ 3762692 w 9144000"/>
              <a:gd name="connsiteY679" fmla="*/ 3883746 h 4424400"/>
              <a:gd name="connsiteX680" fmla="*/ 3738855 w 9144000"/>
              <a:gd name="connsiteY680" fmla="*/ 3830145 h 4424400"/>
              <a:gd name="connsiteX681" fmla="*/ 3863989 w 9144000"/>
              <a:gd name="connsiteY681" fmla="*/ 3613968 h 4424400"/>
              <a:gd name="connsiteX682" fmla="*/ 3737838 w 9144000"/>
              <a:gd name="connsiteY682" fmla="*/ 3440481 h 4424400"/>
              <a:gd name="connsiteX683" fmla="*/ 3762656 w 9144000"/>
              <a:gd name="connsiteY683" fmla="*/ 3388987 h 4424400"/>
              <a:gd name="connsiteX684" fmla="*/ 3769001 w 9144000"/>
              <a:gd name="connsiteY684" fmla="*/ 3388623 h 4424400"/>
              <a:gd name="connsiteX685" fmla="*/ 2813898 w 9144000"/>
              <a:gd name="connsiteY685" fmla="*/ 3388623 h 4424400"/>
              <a:gd name="connsiteX686" fmla="*/ 2815247 w 9144000"/>
              <a:gd name="connsiteY686" fmla="*/ 3388623 h 4424400"/>
              <a:gd name="connsiteX687" fmla="*/ 2849605 w 9144000"/>
              <a:gd name="connsiteY687" fmla="*/ 3388623 h 4424400"/>
              <a:gd name="connsiteX688" fmla="*/ 2994136 w 9144000"/>
              <a:gd name="connsiteY688" fmla="*/ 3388623 h 4424400"/>
              <a:gd name="connsiteX689" fmla="*/ 3028494 w 9144000"/>
              <a:gd name="connsiteY689" fmla="*/ 3388623 h 4424400"/>
              <a:gd name="connsiteX690" fmla="*/ 3029842 w 9144000"/>
              <a:gd name="connsiteY690" fmla="*/ 3388623 h 4424400"/>
              <a:gd name="connsiteX691" fmla="*/ 3035607 w 9144000"/>
              <a:gd name="connsiteY691" fmla="*/ 3388843 h 4424400"/>
              <a:gd name="connsiteX692" fmla="*/ 3070994 w 9144000"/>
              <a:gd name="connsiteY692" fmla="*/ 3415273 h 4424400"/>
              <a:gd name="connsiteX693" fmla="*/ 3200497 w 9144000"/>
              <a:gd name="connsiteY693" fmla="*/ 3593377 h 4424400"/>
              <a:gd name="connsiteX694" fmla="*/ 3199016 w 9144000"/>
              <a:gd name="connsiteY694" fmla="*/ 3633301 h 4424400"/>
              <a:gd name="connsiteX695" fmla="*/ 3072186 w 9144000"/>
              <a:gd name="connsiteY695" fmla="*/ 3852461 h 4424400"/>
              <a:gd name="connsiteX696" fmla="*/ 3035642 w 9144000"/>
              <a:gd name="connsiteY696" fmla="*/ 3883921 h 4424400"/>
              <a:gd name="connsiteX697" fmla="*/ 3029878 w 9144000"/>
              <a:gd name="connsiteY697" fmla="*/ 3884186 h 4424400"/>
              <a:gd name="connsiteX698" fmla="*/ 3028531 w 9144000"/>
              <a:gd name="connsiteY698" fmla="*/ 3884186 h 4424400"/>
              <a:gd name="connsiteX699" fmla="*/ 2994171 w 9144000"/>
              <a:gd name="connsiteY699" fmla="*/ 3884186 h 4424400"/>
              <a:gd name="connsiteX700" fmla="*/ 2849642 w 9144000"/>
              <a:gd name="connsiteY700" fmla="*/ 3884186 h 4424400"/>
              <a:gd name="connsiteX701" fmla="*/ 2815283 w 9144000"/>
              <a:gd name="connsiteY701" fmla="*/ 3884186 h 4424400"/>
              <a:gd name="connsiteX702" fmla="*/ 2813936 w 9144000"/>
              <a:gd name="connsiteY702" fmla="*/ 3884186 h 4424400"/>
              <a:gd name="connsiteX703" fmla="*/ 2807590 w 9144000"/>
              <a:gd name="connsiteY703" fmla="*/ 3883746 h 4424400"/>
              <a:gd name="connsiteX704" fmla="*/ 2783753 w 9144000"/>
              <a:gd name="connsiteY704" fmla="*/ 3830145 h 4424400"/>
              <a:gd name="connsiteX705" fmla="*/ 2908887 w 9144000"/>
              <a:gd name="connsiteY705" fmla="*/ 3613968 h 4424400"/>
              <a:gd name="connsiteX706" fmla="*/ 2782736 w 9144000"/>
              <a:gd name="connsiteY706" fmla="*/ 3440481 h 4424400"/>
              <a:gd name="connsiteX707" fmla="*/ 2807556 w 9144000"/>
              <a:gd name="connsiteY707" fmla="*/ 3388987 h 4424400"/>
              <a:gd name="connsiteX708" fmla="*/ 2813898 w 9144000"/>
              <a:gd name="connsiteY708" fmla="*/ 3388623 h 4424400"/>
              <a:gd name="connsiteX709" fmla="*/ 1858797 w 9144000"/>
              <a:gd name="connsiteY709" fmla="*/ 3388623 h 4424400"/>
              <a:gd name="connsiteX710" fmla="*/ 1860146 w 9144000"/>
              <a:gd name="connsiteY710" fmla="*/ 3388623 h 4424400"/>
              <a:gd name="connsiteX711" fmla="*/ 1894503 w 9144000"/>
              <a:gd name="connsiteY711" fmla="*/ 3388623 h 4424400"/>
              <a:gd name="connsiteX712" fmla="*/ 2039033 w 9144000"/>
              <a:gd name="connsiteY712" fmla="*/ 3388623 h 4424400"/>
              <a:gd name="connsiteX713" fmla="*/ 2073390 w 9144000"/>
              <a:gd name="connsiteY713" fmla="*/ 3388623 h 4424400"/>
              <a:gd name="connsiteX714" fmla="*/ 2074737 w 9144000"/>
              <a:gd name="connsiteY714" fmla="*/ 3388623 h 4424400"/>
              <a:gd name="connsiteX715" fmla="*/ 2080503 w 9144000"/>
              <a:gd name="connsiteY715" fmla="*/ 3388843 h 4424400"/>
              <a:gd name="connsiteX716" fmla="*/ 2115886 w 9144000"/>
              <a:gd name="connsiteY716" fmla="*/ 3415273 h 4424400"/>
              <a:gd name="connsiteX717" fmla="*/ 2245389 w 9144000"/>
              <a:gd name="connsiteY717" fmla="*/ 3593377 h 4424400"/>
              <a:gd name="connsiteX718" fmla="*/ 2243912 w 9144000"/>
              <a:gd name="connsiteY718" fmla="*/ 3633301 h 4424400"/>
              <a:gd name="connsiteX719" fmla="*/ 2117080 w 9144000"/>
              <a:gd name="connsiteY719" fmla="*/ 3852461 h 4424400"/>
              <a:gd name="connsiteX720" fmla="*/ 2080539 w 9144000"/>
              <a:gd name="connsiteY720" fmla="*/ 3883921 h 4424400"/>
              <a:gd name="connsiteX721" fmla="*/ 2074774 w 9144000"/>
              <a:gd name="connsiteY721" fmla="*/ 3884186 h 4424400"/>
              <a:gd name="connsiteX722" fmla="*/ 2073426 w 9144000"/>
              <a:gd name="connsiteY722" fmla="*/ 3884186 h 4424400"/>
              <a:gd name="connsiteX723" fmla="*/ 2039069 w 9144000"/>
              <a:gd name="connsiteY723" fmla="*/ 3884186 h 4424400"/>
              <a:gd name="connsiteX724" fmla="*/ 1894538 w 9144000"/>
              <a:gd name="connsiteY724" fmla="*/ 3884186 h 4424400"/>
              <a:gd name="connsiteX725" fmla="*/ 1860181 w 9144000"/>
              <a:gd name="connsiteY725" fmla="*/ 3884186 h 4424400"/>
              <a:gd name="connsiteX726" fmla="*/ 1858834 w 9144000"/>
              <a:gd name="connsiteY726" fmla="*/ 3884186 h 4424400"/>
              <a:gd name="connsiteX727" fmla="*/ 1852489 w 9144000"/>
              <a:gd name="connsiteY727" fmla="*/ 3883746 h 4424400"/>
              <a:gd name="connsiteX728" fmla="*/ 1828651 w 9144000"/>
              <a:gd name="connsiteY728" fmla="*/ 3830145 h 4424400"/>
              <a:gd name="connsiteX729" fmla="*/ 1953786 w 9144000"/>
              <a:gd name="connsiteY729" fmla="*/ 3613968 h 4424400"/>
              <a:gd name="connsiteX730" fmla="*/ 1827635 w 9144000"/>
              <a:gd name="connsiteY730" fmla="*/ 3440481 h 4424400"/>
              <a:gd name="connsiteX731" fmla="*/ 1852453 w 9144000"/>
              <a:gd name="connsiteY731" fmla="*/ 3388987 h 4424400"/>
              <a:gd name="connsiteX732" fmla="*/ 1858797 w 9144000"/>
              <a:gd name="connsiteY732" fmla="*/ 3388623 h 4424400"/>
              <a:gd name="connsiteX733" fmla="*/ 903694 w 9144000"/>
              <a:gd name="connsiteY733" fmla="*/ 3388623 h 4424400"/>
              <a:gd name="connsiteX734" fmla="*/ 905042 w 9144000"/>
              <a:gd name="connsiteY734" fmla="*/ 3388623 h 4424400"/>
              <a:gd name="connsiteX735" fmla="*/ 939399 w 9144000"/>
              <a:gd name="connsiteY735" fmla="*/ 3388623 h 4424400"/>
              <a:gd name="connsiteX736" fmla="*/ 1083930 w 9144000"/>
              <a:gd name="connsiteY736" fmla="*/ 3388623 h 4424400"/>
              <a:gd name="connsiteX737" fmla="*/ 1118287 w 9144000"/>
              <a:gd name="connsiteY737" fmla="*/ 3388623 h 4424400"/>
              <a:gd name="connsiteX738" fmla="*/ 1119635 w 9144000"/>
              <a:gd name="connsiteY738" fmla="*/ 3388623 h 4424400"/>
              <a:gd name="connsiteX739" fmla="*/ 1125400 w 9144000"/>
              <a:gd name="connsiteY739" fmla="*/ 3388843 h 4424400"/>
              <a:gd name="connsiteX740" fmla="*/ 1160786 w 9144000"/>
              <a:gd name="connsiteY740" fmla="*/ 3415273 h 4424400"/>
              <a:gd name="connsiteX741" fmla="*/ 1290290 w 9144000"/>
              <a:gd name="connsiteY741" fmla="*/ 3593377 h 4424400"/>
              <a:gd name="connsiteX742" fmla="*/ 1288812 w 9144000"/>
              <a:gd name="connsiteY742" fmla="*/ 3633301 h 4424400"/>
              <a:gd name="connsiteX743" fmla="*/ 1161979 w 9144000"/>
              <a:gd name="connsiteY743" fmla="*/ 3852461 h 4424400"/>
              <a:gd name="connsiteX744" fmla="*/ 1125437 w 9144000"/>
              <a:gd name="connsiteY744" fmla="*/ 3883921 h 4424400"/>
              <a:gd name="connsiteX745" fmla="*/ 1119671 w 9144000"/>
              <a:gd name="connsiteY745" fmla="*/ 3884186 h 4424400"/>
              <a:gd name="connsiteX746" fmla="*/ 1118324 w 9144000"/>
              <a:gd name="connsiteY746" fmla="*/ 3884186 h 4424400"/>
              <a:gd name="connsiteX747" fmla="*/ 1083967 w 9144000"/>
              <a:gd name="connsiteY747" fmla="*/ 3884186 h 4424400"/>
              <a:gd name="connsiteX748" fmla="*/ 939435 w 9144000"/>
              <a:gd name="connsiteY748" fmla="*/ 3884186 h 4424400"/>
              <a:gd name="connsiteX749" fmla="*/ 905078 w 9144000"/>
              <a:gd name="connsiteY749" fmla="*/ 3884186 h 4424400"/>
              <a:gd name="connsiteX750" fmla="*/ 903730 w 9144000"/>
              <a:gd name="connsiteY750" fmla="*/ 3884186 h 4424400"/>
              <a:gd name="connsiteX751" fmla="*/ 897385 w 9144000"/>
              <a:gd name="connsiteY751" fmla="*/ 3883746 h 4424400"/>
              <a:gd name="connsiteX752" fmla="*/ 873547 w 9144000"/>
              <a:gd name="connsiteY752" fmla="*/ 3830145 h 4424400"/>
              <a:gd name="connsiteX753" fmla="*/ 998682 w 9144000"/>
              <a:gd name="connsiteY753" fmla="*/ 3613968 h 4424400"/>
              <a:gd name="connsiteX754" fmla="*/ 872531 w 9144000"/>
              <a:gd name="connsiteY754" fmla="*/ 3440481 h 4424400"/>
              <a:gd name="connsiteX755" fmla="*/ 897349 w 9144000"/>
              <a:gd name="connsiteY755" fmla="*/ 3388987 h 4424400"/>
              <a:gd name="connsiteX756" fmla="*/ 903694 w 9144000"/>
              <a:gd name="connsiteY756" fmla="*/ 3388623 h 4424400"/>
              <a:gd name="connsiteX757" fmla="*/ 0 w 9144000"/>
              <a:gd name="connsiteY757" fmla="*/ 3388623 h 4424400"/>
              <a:gd name="connsiteX758" fmla="*/ 128828 w 9144000"/>
              <a:gd name="connsiteY758" fmla="*/ 3388623 h 4424400"/>
              <a:gd name="connsiteX759" fmla="*/ 163184 w 9144000"/>
              <a:gd name="connsiteY759" fmla="*/ 3388623 h 4424400"/>
              <a:gd name="connsiteX760" fmla="*/ 164532 w 9144000"/>
              <a:gd name="connsiteY760" fmla="*/ 3388623 h 4424400"/>
              <a:gd name="connsiteX761" fmla="*/ 170297 w 9144000"/>
              <a:gd name="connsiteY761" fmla="*/ 3388843 h 4424400"/>
              <a:gd name="connsiteX762" fmla="*/ 205682 w 9144000"/>
              <a:gd name="connsiteY762" fmla="*/ 3415273 h 4424400"/>
              <a:gd name="connsiteX763" fmla="*/ 335186 w 9144000"/>
              <a:gd name="connsiteY763" fmla="*/ 3593377 h 4424400"/>
              <a:gd name="connsiteX764" fmla="*/ 333707 w 9144000"/>
              <a:gd name="connsiteY764" fmla="*/ 3633301 h 4424400"/>
              <a:gd name="connsiteX765" fmla="*/ 206876 w 9144000"/>
              <a:gd name="connsiteY765" fmla="*/ 3852461 h 4424400"/>
              <a:gd name="connsiteX766" fmla="*/ 170334 w 9144000"/>
              <a:gd name="connsiteY766" fmla="*/ 3883921 h 4424400"/>
              <a:gd name="connsiteX767" fmla="*/ 164568 w 9144000"/>
              <a:gd name="connsiteY767" fmla="*/ 3884186 h 4424400"/>
              <a:gd name="connsiteX768" fmla="*/ 163220 w 9144000"/>
              <a:gd name="connsiteY768" fmla="*/ 3884186 h 4424400"/>
              <a:gd name="connsiteX769" fmla="*/ 128864 w 9144000"/>
              <a:gd name="connsiteY769" fmla="*/ 3884186 h 4424400"/>
              <a:gd name="connsiteX770" fmla="*/ 0 w 9144000"/>
              <a:gd name="connsiteY770" fmla="*/ 3884186 h 4424400"/>
              <a:gd name="connsiteX771" fmla="*/ 0 w 9144000"/>
              <a:gd name="connsiteY771" fmla="*/ 3689256 h 4424400"/>
              <a:gd name="connsiteX772" fmla="*/ 43581 w 9144000"/>
              <a:gd name="connsiteY772" fmla="*/ 3613968 h 4424400"/>
              <a:gd name="connsiteX773" fmla="*/ 0 w 9144000"/>
              <a:gd name="connsiteY773" fmla="*/ 3554034 h 4424400"/>
              <a:gd name="connsiteX774" fmla="*/ 9022052 w 9144000"/>
              <a:gd name="connsiteY774" fmla="*/ 3202830 h 4424400"/>
              <a:gd name="connsiteX775" fmla="*/ 9023400 w 9144000"/>
              <a:gd name="connsiteY775" fmla="*/ 3202830 h 4424400"/>
              <a:gd name="connsiteX776" fmla="*/ 9057757 w 9144000"/>
              <a:gd name="connsiteY776" fmla="*/ 3202830 h 4424400"/>
              <a:gd name="connsiteX777" fmla="*/ 9144000 w 9144000"/>
              <a:gd name="connsiteY777" fmla="*/ 3202830 h 4424400"/>
              <a:gd name="connsiteX778" fmla="*/ 9144000 w 9144000"/>
              <a:gd name="connsiteY778" fmla="*/ 3698393 h 4424400"/>
              <a:gd name="connsiteX779" fmla="*/ 9057793 w 9144000"/>
              <a:gd name="connsiteY779" fmla="*/ 3698393 h 4424400"/>
              <a:gd name="connsiteX780" fmla="*/ 9023436 w 9144000"/>
              <a:gd name="connsiteY780" fmla="*/ 3698393 h 4424400"/>
              <a:gd name="connsiteX781" fmla="*/ 9022088 w 9144000"/>
              <a:gd name="connsiteY781" fmla="*/ 3698393 h 4424400"/>
              <a:gd name="connsiteX782" fmla="*/ 9015743 w 9144000"/>
              <a:gd name="connsiteY782" fmla="*/ 3697953 h 4424400"/>
              <a:gd name="connsiteX783" fmla="*/ 8991905 w 9144000"/>
              <a:gd name="connsiteY783" fmla="*/ 3644352 h 4424400"/>
              <a:gd name="connsiteX784" fmla="*/ 9117040 w 9144000"/>
              <a:gd name="connsiteY784" fmla="*/ 3428175 h 4424400"/>
              <a:gd name="connsiteX785" fmla="*/ 8990889 w 9144000"/>
              <a:gd name="connsiteY785" fmla="*/ 3254688 h 4424400"/>
              <a:gd name="connsiteX786" fmla="*/ 9015707 w 9144000"/>
              <a:gd name="connsiteY786" fmla="*/ 3203194 h 4424400"/>
              <a:gd name="connsiteX787" fmla="*/ 9022052 w 9144000"/>
              <a:gd name="connsiteY787" fmla="*/ 3202830 h 4424400"/>
              <a:gd name="connsiteX788" fmla="*/ 8066948 w 9144000"/>
              <a:gd name="connsiteY788" fmla="*/ 3202830 h 4424400"/>
              <a:gd name="connsiteX789" fmla="*/ 8068296 w 9144000"/>
              <a:gd name="connsiteY789" fmla="*/ 3202830 h 4424400"/>
              <a:gd name="connsiteX790" fmla="*/ 8102653 w 9144000"/>
              <a:gd name="connsiteY790" fmla="*/ 3202830 h 4424400"/>
              <a:gd name="connsiteX791" fmla="*/ 8247184 w 9144000"/>
              <a:gd name="connsiteY791" fmla="*/ 3202830 h 4424400"/>
              <a:gd name="connsiteX792" fmla="*/ 8281541 w 9144000"/>
              <a:gd name="connsiteY792" fmla="*/ 3202830 h 4424400"/>
              <a:gd name="connsiteX793" fmla="*/ 8282889 w 9144000"/>
              <a:gd name="connsiteY793" fmla="*/ 3202830 h 4424400"/>
              <a:gd name="connsiteX794" fmla="*/ 8288654 w 9144000"/>
              <a:gd name="connsiteY794" fmla="*/ 3203050 h 4424400"/>
              <a:gd name="connsiteX795" fmla="*/ 8324038 w 9144000"/>
              <a:gd name="connsiteY795" fmla="*/ 3229480 h 4424400"/>
              <a:gd name="connsiteX796" fmla="*/ 8453543 w 9144000"/>
              <a:gd name="connsiteY796" fmla="*/ 3407584 h 4424400"/>
              <a:gd name="connsiteX797" fmla="*/ 8452064 w 9144000"/>
              <a:gd name="connsiteY797" fmla="*/ 3447508 h 4424400"/>
              <a:gd name="connsiteX798" fmla="*/ 8325232 w 9144000"/>
              <a:gd name="connsiteY798" fmla="*/ 3666668 h 4424400"/>
              <a:gd name="connsiteX799" fmla="*/ 8288690 w 9144000"/>
              <a:gd name="connsiteY799" fmla="*/ 3698128 h 4424400"/>
              <a:gd name="connsiteX800" fmla="*/ 8282925 w 9144000"/>
              <a:gd name="connsiteY800" fmla="*/ 3698393 h 4424400"/>
              <a:gd name="connsiteX801" fmla="*/ 8281577 w 9144000"/>
              <a:gd name="connsiteY801" fmla="*/ 3698393 h 4424400"/>
              <a:gd name="connsiteX802" fmla="*/ 8247220 w 9144000"/>
              <a:gd name="connsiteY802" fmla="*/ 3698393 h 4424400"/>
              <a:gd name="connsiteX803" fmla="*/ 8102689 w 9144000"/>
              <a:gd name="connsiteY803" fmla="*/ 3698393 h 4424400"/>
              <a:gd name="connsiteX804" fmla="*/ 8068332 w 9144000"/>
              <a:gd name="connsiteY804" fmla="*/ 3698393 h 4424400"/>
              <a:gd name="connsiteX805" fmla="*/ 8066984 w 9144000"/>
              <a:gd name="connsiteY805" fmla="*/ 3698393 h 4424400"/>
              <a:gd name="connsiteX806" fmla="*/ 8060639 w 9144000"/>
              <a:gd name="connsiteY806" fmla="*/ 3697953 h 4424400"/>
              <a:gd name="connsiteX807" fmla="*/ 8036802 w 9144000"/>
              <a:gd name="connsiteY807" fmla="*/ 3644352 h 4424400"/>
              <a:gd name="connsiteX808" fmla="*/ 8161936 w 9144000"/>
              <a:gd name="connsiteY808" fmla="*/ 3428175 h 4424400"/>
              <a:gd name="connsiteX809" fmla="*/ 8035785 w 9144000"/>
              <a:gd name="connsiteY809" fmla="*/ 3254688 h 4424400"/>
              <a:gd name="connsiteX810" fmla="*/ 8060603 w 9144000"/>
              <a:gd name="connsiteY810" fmla="*/ 3203194 h 4424400"/>
              <a:gd name="connsiteX811" fmla="*/ 8066948 w 9144000"/>
              <a:gd name="connsiteY811" fmla="*/ 3202830 h 4424400"/>
              <a:gd name="connsiteX812" fmla="*/ 7111844 w 9144000"/>
              <a:gd name="connsiteY812" fmla="*/ 3202830 h 4424400"/>
              <a:gd name="connsiteX813" fmla="*/ 7113192 w 9144000"/>
              <a:gd name="connsiteY813" fmla="*/ 3202830 h 4424400"/>
              <a:gd name="connsiteX814" fmla="*/ 7147549 w 9144000"/>
              <a:gd name="connsiteY814" fmla="*/ 3202830 h 4424400"/>
              <a:gd name="connsiteX815" fmla="*/ 7292080 w 9144000"/>
              <a:gd name="connsiteY815" fmla="*/ 3202830 h 4424400"/>
              <a:gd name="connsiteX816" fmla="*/ 7326437 w 9144000"/>
              <a:gd name="connsiteY816" fmla="*/ 3202830 h 4424400"/>
              <a:gd name="connsiteX817" fmla="*/ 7327785 w 9144000"/>
              <a:gd name="connsiteY817" fmla="*/ 3202830 h 4424400"/>
              <a:gd name="connsiteX818" fmla="*/ 7333550 w 9144000"/>
              <a:gd name="connsiteY818" fmla="*/ 3203050 h 4424400"/>
              <a:gd name="connsiteX819" fmla="*/ 7368934 w 9144000"/>
              <a:gd name="connsiteY819" fmla="*/ 3229480 h 4424400"/>
              <a:gd name="connsiteX820" fmla="*/ 7498439 w 9144000"/>
              <a:gd name="connsiteY820" fmla="*/ 3407584 h 4424400"/>
              <a:gd name="connsiteX821" fmla="*/ 7496960 w 9144000"/>
              <a:gd name="connsiteY821" fmla="*/ 3447508 h 4424400"/>
              <a:gd name="connsiteX822" fmla="*/ 7370128 w 9144000"/>
              <a:gd name="connsiteY822" fmla="*/ 3666668 h 4424400"/>
              <a:gd name="connsiteX823" fmla="*/ 7333586 w 9144000"/>
              <a:gd name="connsiteY823" fmla="*/ 3698128 h 4424400"/>
              <a:gd name="connsiteX824" fmla="*/ 7327821 w 9144000"/>
              <a:gd name="connsiteY824" fmla="*/ 3698393 h 4424400"/>
              <a:gd name="connsiteX825" fmla="*/ 7326473 w 9144000"/>
              <a:gd name="connsiteY825" fmla="*/ 3698393 h 4424400"/>
              <a:gd name="connsiteX826" fmla="*/ 7292116 w 9144000"/>
              <a:gd name="connsiteY826" fmla="*/ 3698393 h 4424400"/>
              <a:gd name="connsiteX827" fmla="*/ 7147585 w 9144000"/>
              <a:gd name="connsiteY827" fmla="*/ 3698393 h 4424400"/>
              <a:gd name="connsiteX828" fmla="*/ 7113228 w 9144000"/>
              <a:gd name="connsiteY828" fmla="*/ 3698393 h 4424400"/>
              <a:gd name="connsiteX829" fmla="*/ 7111880 w 9144000"/>
              <a:gd name="connsiteY829" fmla="*/ 3698393 h 4424400"/>
              <a:gd name="connsiteX830" fmla="*/ 7105535 w 9144000"/>
              <a:gd name="connsiteY830" fmla="*/ 3697953 h 4424400"/>
              <a:gd name="connsiteX831" fmla="*/ 7081698 w 9144000"/>
              <a:gd name="connsiteY831" fmla="*/ 3644352 h 4424400"/>
              <a:gd name="connsiteX832" fmla="*/ 7206832 w 9144000"/>
              <a:gd name="connsiteY832" fmla="*/ 3428175 h 4424400"/>
              <a:gd name="connsiteX833" fmla="*/ 7080681 w 9144000"/>
              <a:gd name="connsiteY833" fmla="*/ 3254688 h 4424400"/>
              <a:gd name="connsiteX834" fmla="*/ 7105499 w 9144000"/>
              <a:gd name="connsiteY834" fmla="*/ 3203194 h 4424400"/>
              <a:gd name="connsiteX835" fmla="*/ 7111844 w 9144000"/>
              <a:gd name="connsiteY835" fmla="*/ 3202830 h 4424400"/>
              <a:gd name="connsiteX836" fmla="*/ 6156740 w 9144000"/>
              <a:gd name="connsiteY836" fmla="*/ 3202830 h 4424400"/>
              <a:gd name="connsiteX837" fmla="*/ 6158088 w 9144000"/>
              <a:gd name="connsiteY837" fmla="*/ 3202830 h 4424400"/>
              <a:gd name="connsiteX838" fmla="*/ 6192445 w 9144000"/>
              <a:gd name="connsiteY838" fmla="*/ 3202830 h 4424400"/>
              <a:gd name="connsiteX839" fmla="*/ 6336976 w 9144000"/>
              <a:gd name="connsiteY839" fmla="*/ 3202830 h 4424400"/>
              <a:gd name="connsiteX840" fmla="*/ 6371333 w 9144000"/>
              <a:gd name="connsiteY840" fmla="*/ 3202830 h 4424400"/>
              <a:gd name="connsiteX841" fmla="*/ 6372681 w 9144000"/>
              <a:gd name="connsiteY841" fmla="*/ 3202830 h 4424400"/>
              <a:gd name="connsiteX842" fmla="*/ 6378446 w 9144000"/>
              <a:gd name="connsiteY842" fmla="*/ 3203050 h 4424400"/>
              <a:gd name="connsiteX843" fmla="*/ 6413830 w 9144000"/>
              <a:gd name="connsiteY843" fmla="*/ 3229480 h 4424400"/>
              <a:gd name="connsiteX844" fmla="*/ 6543335 w 9144000"/>
              <a:gd name="connsiteY844" fmla="*/ 3407584 h 4424400"/>
              <a:gd name="connsiteX845" fmla="*/ 6541856 w 9144000"/>
              <a:gd name="connsiteY845" fmla="*/ 3447508 h 4424400"/>
              <a:gd name="connsiteX846" fmla="*/ 6415024 w 9144000"/>
              <a:gd name="connsiteY846" fmla="*/ 3666668 h 4424400"/>
              <a:gd name="connsiteX847" fmla="*/ 6378482 w 9144000"/>
              <a:gd name="connsiteY847" fmla="*/ 3698128 h 4424400"/>
              <a:gd name="connsiteX848" fmla="*/ 6372717 w 9144000"/>
              <a:gd name="connsiteY848" fmla="*/ 3698393 h 4424400"/>
              <a:gd name="connsiteX849" fmla="*/ 6371369 w 9144000"/>
              <a:gd name="connsiteY849" fmla="*/ 3698393 h 4424400"/>
              <a:gd name="connsiteX850" fmla="*/ 6337012 w 9144000"/>
              <a:gd name="connsiteY850" fmla="*/ 3698393 h 4424400"/>
              <a:gd name="connsiteX851" fmla="*/ 6192481 w 9144000"/>
              <a:gd name="connsiteY851" fmla="*/ 3698393 h 4424400"/>
              <a:gd name="connsiteX852" fmla="*/ 6158124 w 9144000"/>
              <a:gd name="connsiteY852" fmla="*/ 3698393 h 4424400"/>
              <a:gd name="connsiteX853" fmla="*/ 6156776 w 9144000"/>
              <a:gd name="connsiteY853" fmla="*/ 3698393 h 4424400"/>
              <a:gd name="connsiteX854" fmla="*/ 6150431 w 9144000"/>
              <a:gd name="connsiteY854" fmla="*/ 3697953 h 4424400"/>
              <a:gd name="connsiteX855" fmla="*/ 6126594 w 9144000"/>
              <a:gd name="connsiteY855" fmla="*/ 3644352 h 4424400"/>
              <a:gd name="connsiteX856" fmla="*/ 6251728 w 9144000"/>
              <a:gd name="connsiteY856" fmla="*/ 3428175 h 4424400"/>
              <a:gd name="connsiteX857" fmla="*/ 6125577 w 9144000"/>
              <a:gd name="connsiteY857" fmla="*/ 3254688 h 4424400"/>
              <a:gd name="connsiteX858" fmla="*/ 6150395 w 9144000"/>
              <a:gd name="connsiteY858" fmla="*/ 3203194 h 4424400"/>
              <a:gd name="connsiteX859" fmla="*/ 6156740 w 9144000"/>
              <a:gd name="connsiteY859" fmla="*/ 3202830 h 4424400"/>
              <a:gd name="connsiteX860" fmla="*/ 5201639 w 9144000"/>
              <a:gd name="connsiteY860" fmla="*/ 3202830 h 4424400"/>
              <a:gd name="connsiteX861" fmla="*/ 5202987 w 9144000"/>
              <a:gd name="connsiteY861" fmla="*/ 3202830 h 4424400"/>
              <a:gd name="connsiteX862" fmla="*/ 5237344 w 9144000"/>
              <a:gd name="connsiteY862" fmla="*/ 3202830 h 4424400"/>
              <a:gd name="connsiteX863" fmla="*/ 5381874 w 9144000"/>
              <a:gd name="connsiteY863" fmla="*/ 3202830 h 4424400"/>
              <a:gd name="connsiteX864" fmla="*/ 5416232 w 9144000"/>
              <a:gd name="connsiteY864" fmla="*/ 3202830 h 4424400"/>
              <a:gd name="connsiteX865" fmla="*/ 5417579 w 9144000"/>
              <a:gd name="connsiteY865" fmla="*/ 3202830 h 4424400"/>
              <a:gd name="connsiteX866" fmla="*/ 5423345 w 9144000"/>
              <a:gd name="connsiteY866" fmla="*/ 3203050 h 4424400"/>
              <a:gd name="connsiteX867" fmla="*/ 5458728 w 9144000"/>
              <a:gd name="connsiteY867" fmla="*/ 3229480 h 4424400"/>
              <a:gd name="connsiteX868" fmla="*/ 5588233 w 9144000"/>
              <a:gd name="connsiteY868" fmla="*/ 3407584 h 4424400"/>
              <a:gd name="connsiteX869" fmla="*/ 5586753 w 9144000"/>
              <a:gd name="connsiteY869" fmla="*/ 3447508 h 4424400"/>
              <a:gd name="connsiteX870" fmla="*/ 5459923 w 9144000"/>
              <a:gd name="connsiteY870" fmla="*/ 3666668 h 4424400"/>
              <a:gd name="connsiteX871" fmla="*/ 5423381 w 9144000"/>
              <a:gd name="connsiteY871" fmla="*/ 3698128 h 4424400"/>
              <a:gd name="connsiteX872" fmla="*/ 5417615 w 9144000"/>
              <a:gd name="connsiteY872" fmla="*/ 3698393 h 4424400"/>
              <a:gd name="connsiteX873" fmla="*/ 5416267 w 9144000"/>
              <a:gd name="connsiteY873" fmla="*/ 3698393 h 4424400"/>
              <a:gd name="connsiteX874" fmla="*/ 5381911 w 9144000"/>
              <a:gd name="connsiteY874" fmla="*/ 3698393 h 4424400"/>
              <a:gd name="connsiteX875" fmla="*/ 5237379 w 9144000"/>
              <a:gd name="connsiteY875" fmla="*/ 3698393 h 4424400"/>
              <a:gd name="connsiteX876" fmla="*/ 5203022 w 9144000"/>
              <a:gd name="connsiteY876" fmla="*/ 3698393 h 4424400"/>
              <a:gd name="connsiteX877" fmla="*/ 5201674 w 9144000"/>
              <a:gd name="connsiteY877" fmla="*/ 3698393 h 4424400"/>
              <a:gd name="connsiteX878" fmla="*/ 5195331 w 9144000"/>
              <a:gd name="connsiteY878" fmla="*/ 3697953 h 4424400"/>
              <a:gd name="connsiteX879" fmla="*/ 5171492 w 9144000"/>
              <a:gd name="connsiteY879" fmla="*/ 3644352 h 4424400"/>
              <a:gd name="connsiteX880" fmla="*/ 5296628 w 9144000"/>
              <a:gd name="connsiteY880" fmla="*/ 3428175 h 4424400"/>
              <a:gd name="connsiteX881" fmla="*/ 5170476 w 9144000"/>
              <a:gd name="connsiteY881" fmla="*/ 3254688 h 4424400"/>
              <a:gd name="connsiteX882" fmla="*/ 5195293 w 9144000"/>
              <a:gd name="connsiteY882" fmla="*/ 3203194 h 4424400"/>
              <a:gd name="connsiteX883" fmla="*/ 5201639 w 9144000"/>
              <a:gd name="connsiteY883" fmla="*/ 3202830 h 4424400"/>
              <a:gd name="connsiteX884" fmla="*/ 4246535 w 9144000"/>
              <a:gd name="connsiteY884" fmla="*/ 3202830 h 4424400"/>
              <a:gd name="connsiteX885" fmla="*/ 4247882 w 9144000"/>
              <a:gd name="connsiteY885" fmla="*/ 3202830 h 4424400"/>
              <a:gd name="connsiteX886" fmla="*/ 4282239 w 9144000"/>
              <a:gd name="connsiteY886" fmla="*/ 3202830 h 4424400"/>
              <a:gd name="connsiteX887" fmla="*/ 4426770 w 9144000"/>
              <a:gd name="connsiteY887" fmla="*/ 3202830 h 4424400"/>
              <a:gd name="connsiteX888" fmla="*/ 4461128 w 9144000"/>
              <a:gd name="connsiteY888" fmla="*/ 3202830 h 4424400"/>
              <a:gd name="connsiteX889" fmla="*/ 4462477 w 9144000"/>
              <a:gd name="connsiteY889" fmla="*/ 3202830 h 4424400"/>
              <a:gd name="connsiteX890" fmla="*/ 4468241 w 9144000"/>
              <a:gd name="connsiteY890" fmla="*/ 3203050 h 4424400"/>
              <a:gd name="connsiteX891" fmla="*/ 4503624 w 9144000"/>
              <a:gd name="connsiteY891" fmla="*/ 3229480 h 4424400"/>
              <a:gd name="connsiteX892" fmla="*/ 4633130 w 9144000"/>
              <a:gd name="connsiteY892" fmla="*/ 3407584 h 4424400"/>
              <a:gd name="connsiteX893" fmla="*/ 4631652 w 9144000"/>
              <a:gd name="connsiteY893" fmla="*/ 3447508 h 4424400"/>
              <a:gd name="connsiteX894" fmla="*/ 4504818 w 9144000"/>
              <a:gd name="connsiteY894" fmla="*/ 3666668 h 4424400"/>
              <a:gd name="connsiteX895" fmla="*/ 4468276 w 9144000"/>
              <a:gd name="connsiteY895" fmla="*/ 3698128 h 4424400"/>
              <a:gd name="connsiteX896" fmla="*/ 4462511 w 9144000"/>
              <a:gd name="connsiteY896" fmla="*/ 3698393 h 4424400"/>
              <a:gd name="connsiteX897" fmla="*/ 4461163 w 9144000"/>
              <a:gd name="connsiteY897" fmla="*/ 3698393 h 4424400"/>
              <a:gd name="connsiteX898" fmla="*/ 4426806 w 9144000"/>
              <a:gd name="connsiteY898" fmla="*/ 3698393 h 4424400"/>
              <a:gd name="connsiteX899" fmla="*/ 4282276 w 9144000"/>
              <a:gd name="connsiteY899" fmla="*/ 3698393 h 4424400"/>
              <a:gd name="connsiteX900" fmla="*/ 4247918 w 9144000"/>
              <a:gd name="connsiteY900" fmla="*/ 3698393 h 4424400"/>
              <a:gd name="connsiteX901" fmla="*/ 4246571 w 9144000"/>
              <a:gd name="connsiteY901" fmla="*/ 3698393 h 4424400"/>
              <a:gd name="connsiteX902" fmla="*/ 4240226 w 9144000"/>
              <a:gd name="connsiteY902" fmla="*/ 3697953 h 4424400"/>
              <a:gd name="connsiteX903" fmla="*/ 4216387 w 9144000"/>
              <a:gd name="connsiteY903" fmla="*/ 3644352 h 4424400"/>
              <a:gd name="connsiteX904" fmla="*/ 4341522 w 9144000"/>
              <a:gd name="connsiteY904" fmla="*/ 3428175 h 4424400"/>
              <a:gd name="connsiteX905" fmla="*/ 4215370 w 9144000"/>
              <a:gd name="connsiteY905" fmla="*/ 3254688 h 4424400"/>
              <a:gd name="connsiteX906" fmla="*/ 4240189 w 9144000"/>
              <a:gd name="connsiteY906" fmla="*/ 3203194 h 4424400"/>
              <a:gd name="connsiteX907" fmla="*/ 4246535 w 9144000"/>
              <a:gd name="connsiteY907" fmla="*/ 3202830 h 4424400"/>
              <a:gd name="connsiteX908" fmla="*/ 3291449 w 9144000"/>
              <a:gd name="connsiteY908" fmla="*/ 3202830 h 4424400"/>
              <a:gd name="connsiteX909" fmla="*/ 3292798 w 9144000"/>
              <a:gd name="connsiteY909" fmla="*/ 3202830 h 4424400"/>
              <a:gd name="connsiteX910" fmla="*/ 3327154 w 9144000"/>
              <a:gd name="connsiteY910" fmla="*/ 3202830 h 4424400"/>
              <a:gd name="connsiteX911" fmla="*/ 3471684 w 9144000"/>
              <a:gd name="connsiteY911" fmla="*/ 3202830 h 4424400"/>
              <a:gd name="connsiteX912" fmla="*/ 3506041 w 9144000"/>
              <a:gd name="connsiteY912" fmla="*/ 3202830 h 4424400"/>
              <a:gd name="connsiteX913" fmla="*/ 3507390 w 9144000"/>
              <a:gd name="connsiteY913" fmla="*/ 3202830 h 4424400"/>
              <a:gd name="connsiteX914" fmla="*/ 3513155 w 9144000"/>
              <a:gd name="connsiteY914" fmla="*/ 3203050 h 4424400"/>
              <a:gd name="connsiteX915" fmla="*/ 3548540 w 9144000"/>
              <a:gd name="connsiteY915" fmla="*/ 3229480 h 4424400"/>
              <a:gd name="connsiteX916" fmla="*/ 3678044 w 9144000"/>
              <a:gd name="connsiteY916" fmla="*/ 3407584 h 4424400"/>
              <a:gd name="connsiteX917" fmla="*/ 3676567 w 9144000"/>
              <a:gd name="connsiteY917" fmla="*/ 3447508 h 4424400"/>
              <a:gd name="connsiteX918" fmla="*/ 3549734 w 9144000"/>
              <a:gd name="connsiteY918" fmla="*/ 3666668 h 4424400"/>
              <a:gd name="connsiteX919" fmla="*/ 3513191 w 9144000"/>
              <a:gd name="connsiteY919" fmla="*/ 3698128 h 4424400"/>
              <a:gd name="connsiteX920" fmla="*/ 3507427 w 9144000"/>
              <a:gd name="connsiteY920" fmla="*/ 3698393 h 4424400"/>
              <a:gd name="connsiteX921" fmla="*/ 3506077 w 9144000"/>
              <a:gd name="connsiteY921" fmla="*/ 3698393 h 4424400"/>
              <a:gd name="connsiteX922" fmla="*/ 3471721 w 9144000"/>
              <a:gd name="connsiteY922" fmla="*/ 3698393 h 4424400"/>
              <a:gd name="connsiteX923" fmla="*/ 3327191 w 9144000"/>
              <a:gd name="connsiteY923" fmla="*/ 3698393 h 4424400"/>
              <a:gd name="connsiteX924" fmla="*/ 3292835 w 9144000"/>
              <a:gd name="connsiteY924" fmla="*/ 3698393 h 4424400"/>
              <a:gd name="connsiteX925" fmla="*/ 3291486 w 9144000"/>
              <a:gd name="connsiteY925" fmla="*/ 3698393 h 4424400"/>
              <a:gd name="connsiteX926" fmla="*/ 3285142 w 9144000"/>
              <a:gd name="connsiteY926" fmla="*/ 3697953 h 4424400"/>
              <a:gd name="connsiteX927" fmla="*/ 3261304 w 9144000"/>
              <a:gd name="connsiteY927" fmla="*/ 3644352 h 4424400"/>
              <a:gd name="connsiteX928" fmla="*/ 3386438 w 9144000"/>
              <a:gd name="connsiteY928" fmla="*/ 3428175 h 4424400"/>
              <a:gd name="connsiteX929" fmla="*/ 3260288 w 9144000"/>
              <a:gd name="connsiteY929" fmla="*/ 3254688 h 4424400"/>
              <a:gd name="connsiteX930" fmla="*/ 3285106 w 9144000"/>
              <a:gd name="connsiteY930" fmla="*/ 3203194 h 4424400"/>
              <a:gd name="connsiteX931" fmla="*/ 3291449 w 9144000"/>
              <a:gd name="connsiteY931" fmla="*/ 3202830 h 4424400"/>
              <a:gd name="connsiteX932" fmla="*/ 2336347 w 9144000"/>
              <a:gd name="connsiteY932" fmla="*/ 3202830 h 4424400"/>
              <a:gd name="connsiteX933" fmla="*/ 2337695 w 9144000"/>
              <a:gd name="connsiteY933" fmla="*/ 3202830 h 4424400"/>
              <a:gd name="connsiteX934" fmla="*/ 2372052 w 9144000"/>
              <a:gd name="connsiteY934" fmla="*/ 3202830 h 4424400"/>
              <a:gd name="connsiteX935" fmla="*/ 2516583 w 9144000"/>
              <a:gd name="connsiteY935" fmla="*/ 3202830 h 4424400"/>
              <a:gd name="connsiteX936" fmla="*/ 2550941 w 9144000"/>
              <a:gd name="connsiteY936" fmla="*/ 3202830 h 4424400"/>
              <a:gd name="connsiteX937" fmla="*/ 2552289 w 9144000"/>
              <a:gd name="connsiteY937" fmla="*/ 3202830 h 4424400"/>
              <a:gd name="connsiteX938" fmla="*/ 2558055 w 9144000"/>
              <a:gd name="connsiteY938" fmla="*/ 3203050 h 4424400"/>
              <a:gd name="connsiteX939" fmla="*/ 2593438 w 9144000"/>
              <a:gd name="connsiteY939" fmla="*/ 3229480 h 4424400"/>
              <a:gd name="connsiteX940" fmla="*/ 2722943 w 9144000"/>
              <a:gd name="connsiteY940" fmla="*/ 3407584 h 4424400"/>
              <a:gd name="connsiteX941" fmla="*/ 2721465 w 9144000"/>
              <a:gd name="connsiteY941" fmla="*/ 3447508 h 4424400"/>
              <a:gd name="connsiteX942" fmla="*/ 2594634 w 9144000"/>
              <a:gd name="connsiteY942" fmla="*/ 3666668 h 4424400"/>
              <a:gd name="connsiteX943" fmla="*/ 2558090 w 9144000"/>
              <a:gd name="connsiteY943" fmla="*/ 3698128 h 4424400"/>
              <a:gd name="connsiteX944" fmla="*/ 2552324 w 9144000"/>
              <a:gd name="connsiteY944" fmla="*/ 3698393 h 4424400"/>
              <a:gd name="connsiteX945" fmla="*/ 2550977 w 9144000"/>
              <a:gd name="connsiteY945" fmla="*/ 3698393 h 4424400"/>
              <a:gd name="connsiteX946" fmla="*/ 2516620 w 9144000"/>
              <a:gd name="connsiteY946" fmla="*/ 3698393 h 4424400"/>
              <a:gd name="connsiteX947" fmla="*/ 2372088 w 9144000"/>
              <a:gd name="connsiteY947" fmla="*/ 3698393 h 4424400"/>
              <a:gd name="connsiteX948" fmla="*/ 2337731 w 9144000"/>
              <a:gd name="connsiteY948" fmla="*/ 3698393 h 4424400"/>
              <a:gd name="connsiteX949" fmla="*/ 2336384 w 9144000"/>
              <a:gd name="connsiteY949" fmla="*/ 3698393 h 4424400"/>
              <a:gd name="connsiteX950" fmla="*/ 2330039 w 9144000"/>
              <a:gd name="connsiteY950" fmla="*/ 3697953 h 4424400"/>
              <a:gd name="connsiteX951" fmla="*/ 2306201 w 9144000"/>
              <a:gd name="connsiteY951" fmla="*/ 3644352 h 4424400"/>
              <a:gd name="connsiteX952" fmla="*/ 2431337 w 9144000"/>
              <a:gd name="connsiteY952" fmla="*/ 3428175 h 4424400"/>
              <a:gd name="connsiteX953" fmla="*/ 2305184 w 9144000"/>
              <a:gd name="connsiteY953" fmla="*/ 3254688 h 4424400"/>
              <a:gd name="connsiteX954" fmla="*/ 2330002 w 9144000"/>
              <a:gd name="connsiteY954" fmla="*/ 3203194 h 4424400"/>
              <a:gd name="connsiteX955" fmla="*/ 2336347 w 9144000"/>
              <a:gd name="connsiteY955" fmla="*/ 3202830 h 4424400"/>
              <a:gd name="connsiteX956" fmla="*/ 1381247 w 9144000"/>
              <a:gd name="connsiteY956" fmla="*/ 3202830 h 4424400"/>
              <a:gd name="connsiteX957" fmla="*/ 1382594 w 9144000"/>
              <a:gd name="connsiteY957" fmla="*/ 3202830 h 4424400"/>
              <a:gd name="connsiteX958" fmla="*/ 1416953 w 9144000"/>
              <a:gd name="connsiteY958" fmla="*/ 3202830 h 4424400"/>
              <a:gd name="connsiteX959" fmla="*/ 1561482 w 9144000"/>
              <a:gd name="connsiteY959" fmla="*/ 3202830 h 4424400"/>
              <a:gd name="connsiteX960" fmla="*/ 1595839 w 9144000"/>
              <a:gd name="connsiteY960" fmla="*/ 3202830 h 4424400"/>
              <a:gd name="connsiteX961" fmla="*/ 1597187 w 9144000"/>
              <a:gd name="connsiteY961" fmla="*/ 3202830 h 4424400"/>
              <a:gd name="connsiteX962" fmla="*/ 1602952 w 9144000"/>
              <a:gd name="connsiteY962" fmla="*/ 3203050 h 4424400"/>
              <a:gd name="connsiteX963" fmla="*/ 1638336 w 9144000"/>
              <a:gd name="connsiteY963" fmla="*/ 3229480 h 4424400"/>
              <a:gd name="connsiteX964" fmla="*/ 1767842 w 9144000"/>
              <a:gd name="connsiteY964" fmla="*/ 3407584 h 4424400"/>
              <a:gd name="connsiteX965" fmla="*/ 1766363 w 9144000"/>
              <a:gd name="connsiteY965" fmla="*/ 3447508 h 4424400"/>
              <a:gd name="connsiteX966" fmla="*/ 1639530 w 9144000"/>
              <a:gd name="connsiteY966" fmla="*/ 3666668 h 4424400"/>
              <a:gd name="connsiteX967" fmla="*/ 1602988 w 9144000"/>
              <a:gd name="connsiteY967" fmla="*/ 3698128 h 4424400"/>
              <a:gd name="connsiteX968" fmla="*/ 1597222 w 9144000"/>
              <a:gd name="connsiteY968" fmla="*/ 3698393 h 4424400"/>
              <a:gd name="connsiteX969" fmla="*/ 1595876 w 9144000"/>
              <a:gd name="connsiteY969" fmla="*/ 3698393 h 4424400"/>
              <a:gd name="connsiteX970" fmla="*/ 1561518 w 9144000"/>
              <a:gd name="connsiteY970" fmla="*/ 3698393 h 4424400"/>
              <a:gd name="connsiteX971" fmla="*/ 1416988 w 9144000"/>
              <a:gd name="connsiteY971" fmla="*/ 3698393 h 4424400"/>
              <a:gd name="connsiteX972" fmla="*/ 1382630 w 9144000"/>
              <a:gd name="connsiteY972" fmla="*/ 3698393 h 4424400"/>
              <a:gd name="connsiteX973" fmla="*/ 1381282 w 9144000"/>
              <a:gd name="connsiteY973" fmla="*/ 3698393 h 4424400"/>
              <a:gd name="connsiteX974" fmla="*/ 1374938 w 9144000"/>
              <a:gd name="connsiteY974" fmla="*/ 3697953 h 4424400"/>
              <a:gd name="connsiteX975" fmla="*/ 1351101 w 9144000"/>
              <a:gd name="connsiteY975" fmla="*/ 3644352 h 4424400"/>
              <a:gd name="connsiteX976" fmla="*/ 1476236 w 9144000"/>
              <a:gd name="connsiteY976" fmla="*/ 3428175 h 4424400"/>
              <a:gd name="connsiteX977" fmla="*/ 1350085 w 9144000"/>
              <a:gd name="connsiteY977" fmla="*/ 3254688 h 4424400"/>
              <a:gd name="connsiteX978" fmla="*/ 1374902 w 9144000"/>
              <a:gd name="connsiteY978" fmla="*/ 3203194 h 4424400"/>
              <a:gd name="connsiteX979" fmla="*/ 1381247 w 9144000"/>
              <a:gd name="connsiteY979" fmla="*/ 3202830 h 4424400"/>
              <a:gd name="connsiteX980" fmla="*/ 426143 w 9144000"/>
              <a:gd name="connsiteY980" fmla="*/ 3202830 h 4424400"/>
              <a:gd name="connsiteX981" fmla="*/ 427491 w 9144000"/>
              <a:gd name="connsiteY981" fmla="*/ 3202830 h 4424400"/>
              <a:gd name="connsiteX982" fmla="*/ 461848 w 9144000"/>
              <a:gd name="connsiteY982" fmla="*/ 3202830 h 4424400"/>
              <a:gd name="connsiteX983" fmla="*/ 606378 w 9144000"/>
              <a:gd name="connsiteY983" fmla="*/ 3202830 h 4424400"/>
              <a:gd name="connsiteX984" fmla="*/ 640736 w 9144000"/>
              <a:gd name="connsiteY984" fmla="*/ 3202830 h 4424400"/>
              <a:gd name="connsiteX985" fmla="*/ 642083 w 9144000"/>
              <a:gd name="connsiteY985" fmla="*/ 3202830 h 4424400"/>
              <a:gd name="connsiteX986" fmla="*/ 647848 w 9144000"/>
              <a:gd name="connsiteY986" fmla="*/ 3203050 h 4424400"/>
              <a:gd name="connsiteX987" fmla="*/ 683232 w 9144000"/>
              <a:gd name="connsiteY987" fmla="*/ 3229480 h 4424400"/>
              <a:gd name="connsiteX988" fmla="*/ 812737 w 9144000"/>
              <a:gd name="connsiteY988" fmla="*/ 3407584 h 4424400"/>
              <a:gd name="connsiteX989" fmla="*/ 811258 w 9144000"/>
              <a:gd name="connsiteY989" fmla="*/ 3447508 h 4424400"/>
              <a:gd name="connsiteX990" fmla="*/ 684427 w 9144000"/>
              <a:gd name="connsiteY990" fmla="*/ 3666668 h 4424400"/>
              <a:gd name="connsiteX991" fmla="*/ 647885 w 9144000"/>
              <a:gd name="connsiteY991" fmla="*/ 3698128 h 4424400"/>
              <a:gd name="connsiteX992" fmla="*/ 642119 w 9144000"/>
              <a:gd name="connsiteY992" fmla="*/ 3698393 h 4424400"/>
              <a:gd name="connsiteX993" fmla="*/ 640771 w 9144000"/>
              <a:gd name="connsiteY993" fmla="*/ 3698393 h 4424400"/>
              <a:gd name="connsiteX994" fmla="*/ 606414 w 9144000"/>
              <a:gd name="connsiteY994" fmla="*/ 3698393 h 4424400"/>
              <a:gd name="connsiteX995" fmla="*/ 461884 w 9144000"/>
              <a:gd name="connsiteY995" fmla="*/ 3698393 h 4424400"/>
              <a:gd name="connsiteX996" fmla="*/ 427527 w 9144000"/>
              <a:gd name="connsiteY996" fmla="*/ 3698393 h 4424400"/>
              <a:gd name="connsiteX997" fmla="*/ 426179 w 9144000"/>
              <a:gd name="connsiteY997" fmla="*/ 3698393 h 4424400"/>
              <a:gd name="connsiteX998" fmla="*/ 419834 w 9144000"/>
              <a:gd name="connsiteY998" fmla="*/ 3697953 h 4424400"/>
              <a:gd name="connsiteX999" fmla="*/ 395997 w 9144000"/>
              <a:gd name="connsiteY999" fmla="*/ 3644352 h 4424400"/>
              <a:gd name="connsiteX1000" fmla="*/ 521131 w 9144000"/>
              <a:gd name="connsiteY1000" fmla="*/ 3428175 h 4424400"/>
              <a:gd name="connsiteX1001" fmla="*/ 394980 w 9144000"/>
              <a:gd name="connsiteY1001" fmla="*/ 3254688 h 4424400"/>
              <a:gd name="connsiteX1002" fmla="*/ 419798 w 9144000"/>
              <a:gd name="connsiteY1002" fmla="*/ 3203194 h 4424400"/>
              <a:gd name="connsiteX1003" fmla="*/ 426143 w 9144000"/>
              <a:gd name="connsiteY1003" fmla="*/ 3202830 h 4424400"/>
              <a:gd name="connsiteX1004" fmla="*/ 8544500 w 9144000"/>
              <a:gd name="connsiteY1004" fmla="*/ 2831614 h 4424400"/>
              <a:gd name="connsiteX1005" fmla="*/ 8545848 w 9144000"/>
              <a:gd name="connsiteY1005" fmla="*/ 2831614 h 4424400"/>
              <a:gd name="connsiteX1006" fmla="*/ 8580205 w 9144000"/>
              <a:gd name="connsiteY1006" fmla="*/ 2831614 h 4424400"/>
              <a:gd name="connsiteX1007" fmla="*/ 8724736 w 9144000"/>
              <a:gd name="connsiteY1007" fmla="*/ 2831614 h 4424400"/>
              <a:gd name="connsiteX1008" fmla="*/ 8759093 w 9144000"/>
              <a:gd name="connsiteY1008" fmla="*/ 2831614 h 4424400"/>
              <a:gd name="connsiteX1009" fmla="*/ 8760440 w 9144000"/>
              <a:gd name="connsiteY1009" fmla="*/ 2831614 h 4424400"/>
              <a:gd name="connsiteX1010" fmla="*/ 8766206 w 9144000"/>
              <a:gd name="connsiteY1010" fmla="*/ 2831834 h 4424400"/>
              <a:gd name="connsiteX1011" fmla="*/ 8801590 w 9144000"/>
              <a:gd name="connsiteY1011" fmla="*/ 2858264 h 4424400"/>
              <a:gd name="connsiteX1012" fmla="*/ 8931095 w 9144000"/>
              <a:gd name="connsiteY1012" fmla="*/ 3036368 h 4424400"/>
              <a:gd name="connsiteX1013" fmla="*/ 8929616 w 9144000"/>
              <a:gd name="connsiteY1013" fmla="*/ 3076292 h 4424400"/>
              <a:gd name="connsiteX1014" fmla="*/ 8802784 w 9144000"/>
              <a:gd name="connsiteY1014" fmla="*/ 3295452 h 4424400"/>
              <a:gd name="connsiteX1015" fmla="*/ 8766242 w 9144000"/>
              <a:gd name="connsiteY1015" fmla="*/ 3326912 h 4424400"/>
              <a:gd name="connsiteX1016" fmla="*/ 8760476 w 9144000"/>
              <a:gd name="connsiteY1016" fmla="*/ 3327177 h 4424400"/>
              <a:gd name="connsiteX1017" fmla="*/ 8759129 w 9144000"/>
              <a:gd name="connsiteY1017" fmla="*/ 3327177 h 4424400"/>
              <a:gd name="connsiteX1018" fmla="*/ 8724771 w 9144000"/>
              <a:gd name="connsiteY1018" fmla="*/ 3327177 h 4424400"/>
              <a:gd name="connsiteX1019" fmla="*/ 8580241 w 9144000"/>
              <a:gd name="connsiteY1019" fmla="*/ 3327177 h 4424400"/>
              <a:gd name="connsiteX1020" fmla="*/ 8545884 w 9144000"/>
              <a:gd name="connsiteY1020" fmla="*/ 3327177 h 4424400"/>
              <a:gd name="connsiteX1021" fmla="*/ 8544536 w 9144000"/>
              <a:gd name="connsiteY1021" fmla="*/ 3327177 h 4424400"/>
              <a:gd name="connsiteX1022" fmla="*/ 8538191 w 9144000"/>
              <a:gd name="connsiteY1022" fmla="*/ 3326737 h 4424400"/>
              <a:gd name="connsiteX1023" fmla="*/ 8514353 w 9144000"/>
              <a:gd name="connsiteY1023" fmla="*/ 3273136 h 4424400"/>
              <a:gd name="connsiteX1024" fmla="*/ 8639488 w 9144000"/>
              <a:gd name="connsiteY1024" fmla="*/ 3056959 h 4424400"/>
              <a:gd name="connsiteX1025" fmla="*/ 8513337 w 9144000"/>
              <a:gd name="connsiteY1025" fmla="*/ 2883472 h 4424400"/>
              <a:gd name="connsiteX1026" fmla="*/ 8538155 w 9144000"/>
              <a:gd name="connsiteY1026" fmla="*/ 2831978 h 4424400"/>
              <a:gd name="connsiteX1027" fmla="*/ 8544500 w 9144000"/>
              <a:gd name="connsiteY1027" fmla="*/ 2831614 h 4424400"/>
              <a:gd name="connsiteX1028" fmla="*/ 7589396 w 9144000"/>
              <a:gd name="connsiteY1028" fmla="*/ 2831614 h 4424400"/>
              <a:gd name="connsiteX1029" fmla="*/ 7590744 w 9144000"/>
              <a:gd name="connsiteY1029" fmla="*/ 2831614 h 4424400"/>
              <a:gd name="connsiteX1030" fmla="*/ 7625101 w 9144000"/>
              <a:gd name="connsiteY1030" fmla="*/ 2831614 h 4424400"/>
              <a:gd name="connsiteX1031" fmla="*/ 7769632 w 9144000"/>
              <a:gd name="connsiteY1031" fmla="*/ 2831614 h 4424400"/>
              <a:gd name="connsiteX1032" fmla="*/ 7803989 w 9144000"/>
              <a:gd name="connsiteY1032" fmla="*/ 2831614 h 4424400"/>
              <a:gd name="connsiteX1033" fmla="*/ 7805337 w 9144000"/>
              <a:gd name="connsiteY1033" fmla="*/ 2831614 h 4424400"/>
              <a:gd name="connsiteX1034" fmla="*/ 7811102 w 9144000"/>
              <a:gd name="connsiteY1034" fmla="*/ 2831834 h 4424400"/>
              <a:gd name="connsiteX1035" fmla="*/ 7846486 w 9144000"/>
              <a:gd name="connsiteY1035" fmla="*/ 2858264 h 4424400"/>
              <a:gd name="connsiteX1036" fmla="*/ 7975991 w 9144000"/>
              <a:gd name="connsiteY1036" fmla="*/ 3036368 h 4424400"/>
              <a:gd name="connsiteX1037" fmla="*/ 7974512 w 9144000"/>
              <a:gd name="connsiteY1037" fmla="*/ 3076292 h 4424400"/>
              <a:gd name="connsiteX1038" fmla="*/ 7847680 w 9144000"/>
              <a:gd name="connsiteY1038" fmla="*/ 3295452 h 4424400"/>
              <a:gd name="connsiteX1039" fmla="*/ 7811138 w 9144000"/>
              <a:gd name="connsiteY1039" fmla="*/ 3326912 h 4424400"/>
              <a:gd name="connsiteX1040" fmla="*/ 7805373 w 9144000"/>
              <a:gd name="connsiteY1040" fmla="*/ 3327177 h 4424400"/>
              <a:gd name="connsiteX1041" fmla="*/ 7804025 w 9144000"/>
              <a:gd name="connsiteY1041" fmla="*/ 3327177 h 4424400"/>
              <a:gd name="connsiteX1042" fmla="*/ 7769668 w 9144000"/>
              <a:gd name="connsiteY1042" fmla="*/ 3327177 h 4424400"/>
              <a:gd name="connsiteX1043" fmla="*/ 7625137 w 9144000"/>
              <a:gd name="connsiteY1043" fmla="*/ 3327177 h 4424400"/>
              <a:gd name="connsiteX1044" fmla="*/ 7590780 w 9144000"/>
              <a:gd name="connsiteY1044" fmla="*/ 3327177 h 4424400"/>
              <a:gd name="connsiteX1045" fmla="*/ 7589432 w 9144000"/>
              <a:gd name="connsiteY1045" fmla="*/ 3327177 h 4424400"/>
              <a:gd name="connsiteX1046" fmla="*/ 7583087 w 9144000"/>
              <a:gd name="connsiteY1046" fmla="*/ 3326737 h 4424400"/>
              <a:gd name="connsiteX1047" fmla="*/ 7559250 w 9144000"/>
              <a:gd name="connsiteY1047" fmla="*/ 3273136 h 4424400"/>
              <a:gd name="connsiteX1048" fmla="*/ 7684384 w 9144000"/>
              <a:gd name="connsiteY1048" fmla="*/ 3056959 h 4424400"/>
              <a:gd name="connsiteX1049" fmla="*/ 7558233 w 9144000"/>
              <a:gd name="connsiteY1049" fmla="*/ 2883472 h 4424400"/>
              <a:gd name="connsiteX1050" fmla="*/ 7583051 w 9144000"/>
              <a:gd name="connsiteY1050" fmla="*/ 2831978 h 4424400"/>
              <a:gd name="connsiteX1051" fmla="*/ 7589396 w 9144000"/>
              <a:gd name="connsiteY1051" fmla="*/ 2831614 h 4424400"/>
              <a:gd name="connsiteX1052" fmla="*/ 6634292 w 9144000"/>
              <a:gd name="connsiteY1052" fmla="*/ 2831614 h 4424400"/>
              <a:gd name="connsiteX1053" fmla="*/ 6635640 w 9144000"/>
              <a:gd name="connsiteY1053" fmla="*/ 2831614 h 4424400"/>
              <a:gd name="connsiteX1054" fmla="*/ 6669997 w 9144000"/>
              <a:gd name="connsiteY1054" fmla="*/ 2831614 h 4424400"/>
              <a:gd name="connsiteX1055" fmla="*/ 6814528 w 9144000"/>
              <a:gd name="connsiteY1055" fmla="*/ 2831614 h 4424400"/>
              <a:gd name="connsiteX1056" fmla="*/ 6848885 w 9144000"/>
              <a:gd name="connsiteY1056" fmla="*/ 2831614 h 4424400"/>
              <a:gd name="connsiteX1057" fmla="*/ 6850233 w 9144000"/>
              <a:gd name="connsiteY1057" fmla="*/ 2831614 h 4424400"/>
              <a:gd name="connsiteX1058" fmla="*/ 6855998 w 9144000"/>
              <a:gd name="connsiteY1058" fmla="*/ 2831834 h 4424400"/>
              <a:gd name="connsiteX1059" fmla="*/ 6891382 w 9144000"/>
              <a:gd name="connsiteY1059" fmla="*/ 2858264 h 4424400"/>
              <a:gd name="connsiteX1060" fmla="*/ 7020887 w 9144000"/>
              <a:gd name="connsiteY1060" fmla="*/ 3036368 h 4424400"/>
              <a:gd name="connsiteX1061" fmla="*/ 7019408 w 9144000"/>
              <a:gd name="connsiteY1061" fmla="*/ 3076292 h 4424400"/>
              <a:gd name="connsiteX1062" fmla="*/ 6892576 w 9144000"/>
              <a:gd name="connsiteY1062" fmla="*/ 3295452 h 4424400"/>
              <a:gd name="connsiteX1063" fmla="*/ 6856034 w 9144000"/>
              <a:gd name="connsiteY1063" fmla="*/ 3326912 h 4424400"/>
              <a:gd name="connsiteX1064" fmla="*/ 6850269 w 9144000"/>
              <a:gd name="connsiteY1064" fmla="*/ 3327177 h 4424400"/>
              <a:gd name="connsiteX1065" fmla="*/ 6848921 w 9144000"/>
              <a:gd name="connsiteY1065" fmla="*/ 3327177 h 4424400"/>
              <a:gd name="connsiteX1066" fmla="*/ 6814564 w 9144000"/>
              <a:gd name="connsiteY1066" fmla="*/ 3327177 h 4424400"/>
              <a:gd name="connsiteX1067" fmla="*/ 6670033 w 9144000"/>
              <a:gd name="connsiteY1067" fmla="*/ 3327177 h 4424400"/>
              <a:gd name="connsiteX1068" fmla="*/ 6635676 w 9144000"/>
              <a:gd name="connsiteY1068" fmla="*/ 3327177 h 4424400"/>
              <a:gd name="connsiteX1069" fmla="*/ 6634328 w 9144000"/>
              <a:gd name="connsiteY1069" fmla="*/ 3327177 h 4424400"/>
              <a:gd name="connsiteX1070" fmla="*/ 6627983 w 9144000"/>
              <a:gd name="connsiteY1070" fmla="*/ 3326737 h 4424400"/>
              <a:gd name="connsiteX1071" fmla="*/ 6604146 w 9144000"/>
              <a:gd name="connsiteY1071" fmla="*/ 3273136 h 4424400"/>
              <a:gd name="connsiteX1072" fmla="*/ 6729280 w 9144000"/>
              <a:gd name="connsiteY1072" fmla="*/ 3056959 h 4424400"/>
              <a:gd name="connsiteX1073" fmla="*/ 6603129 w 9144000"/>
              <a:gd name="connsiteY1073" fmla="*/ 2883472 h 4424400"/>
              <a:gd name="connsiteX1074" fmla="*/ 6627947 w 9144000"/>
              <a:gd name="connsiteY1074" fmla="*/ 2831978 h 4424400"/>
              <a:gd name="connsiteX1075" fmla="*/ 6634292 w 9144000"/>
              <a:gd name="connsiteY1075" fmla="*/ 2831614 h 4424400"/>
              <a:gd name="connsiteX1076" fmla="*/ 5679190 w 9144000"/>
              <a:gd name="connsiteY1076" fmla="*/ 2831614 h 4424400"/>
              <a:gd name="connsiteX1077" fmla="*/ 5680538 w 9144000"/>
              <a:gd name="connsiteY1077" fmla="*/ 2831614 h 4424400"/>
              <a:gd name="connsiteX1078" fmla="*/ 5714894 w 9144000"/>
              <a:gd name="connsiteY1078" fmla="*/ 2831614 h 4424400"/>
              <a:gd name="connsiteX1079" fmla="*/ 5859424 w 9144000"/>
              <a:gd name="connsiteY1079" fmla="*/ 2831614 h 4424400"/>
              <a:gd name="connsiteX1080" fmla="*/ 5893783 w 9144000"/>
              <a:gd name="connsiteY1080" fmla="*/ 2831614 h 4424400"/>
              <a:gd name="connsiteX1081" fmla="*/ 5895129 w 9144000"/>
              <a:gd name="connsiteY1081" fmla="*/ 2831614 h 4424400"/>
              <a:gd name="connsiteX1082" fmla="*/ 5900894 w 9144000"/>
              <a:gd name="connsiteY1082" fmla="*/ 2831834 h 4424400"/>
              <a:gd name="connsiteX1083" fmla="*/ 5936279 w 9144000"/>
              <a:gd name="connsiteY1083" fmla="*/ 2858264 h 4424400"/>
              <a:gd name="connsiteX1084" fmla="*/ 6065783 w 9144000"/>
              <a:gd name="connsiteY1084" fmla="*/ 3036368 h 4424400"/>
              <a:gd name="connsiteX1085" fmla="*/ 6064305 w 9144000"/>
              <a:gd name="connsiteY1085" fmla="*/ 3076292 h 4424400"/>
              <a:gd name="connsiteX1086" fmla="*/ 5937473 w 9144000"/>
              <a:gd name="connsiteY1086" fmla="*/ 3295452 h 4424400"/>
              <a:gd name="connsiteX1087" fmla="*/ 5900931 w 9144000"/>
              <a:gd name="connsiteY1087" fmla="*/ 3326912 h 4424400"/>
              <a:gd name="connsiteX1088" fmla="*/ 5895165 w 9144000"/>
              <a:gd name="connsiteY1088" fmla="*/ 3327177 h 4424400"/>
              <a:gd name="connsiteX1089" fmla="*/ 5893817 w 9144000"/>
              <a:gd name="connsiteY1089" fmla="*/ 3327177 h 4424400"/>
              <a:gd name="connsiteX1090" fmla="*/ 5859463 w 9144000"/>
              <a:gd name="connsiteY1090" fmla="*/ 3327177 h 4424400"/>
              <a:gd name="connsiteX1091" fmla="*/ 5714930 w 9144000"/>
              <a:gd name="connsiteY1091" fmla="*/ 3327177 h 4424400"/>
              <a:gd name="connsiteX1092" fmla="*/ 5680574 w 9144000"/>
              <a:gd name="connsiteY1092" fmla="*/ 3327177 h 4424400"/>
              <a:gd name="connsiteX1093" fmla="*/ 5679225 w 9144000"/>
              <a:gd name="connsiteY1093" fmla="*/ 3327177 h 4424400"/>
              <a:gd name="connsiteX1094" fmla="*/ 5672881 w 9144000"/>
              <a:gd name="connsiteY1094" fmla="*/ 3326737 h 4424400"/>
              <a:gd name="connsiteX1095" fmla="*/ 5649042 w 9144000"/>
              <a:gd name="connsiteY1095" fmla="*/ 3273136 h 4424400"/>
              <a:gd name="connsiteX1096" fmla="*/ 5774176 w 9144000"/>
              <a:gd name="connsiteY1096" fmla="*/ 3056959 h 4424400"/>
              <a:gd name="connsiteX1097" fmla="*/ 5648026 w 9144000"/>
              <a:gd name="connsiteY1097" fmla="*/ 2883472 h 4424400"/>
              <a:gd name="connsiteX1098" fmla="*/ 5672845 w 9144000"/>
              <a:gd name="connsiteY1098" fmla="*/ 2831978 h 4424400"/>
              <a:gd name="connsiteX1099" fmla="*/ 5679190 w 9144000"/>
              <a:gd name="connsiteY1099" fmla="*/ 2831614 h 4424400"/>
              <a:gd name="connsiteX1100" fmla="*/ 4724086 w 9144000"/>
              <a:gd name="connsiteY1100" fmla="*/ 2831614 h 4424400"/>
              <a:gd name="connsiteX1101" fmla="*/ 4725437 w 9144000"/>
              <a:gd name="connsiteY1101" fmla="*/ 2831614 h 4424400"/>
              <a:gd name="connsiteX1102" fmla="*/ 4759792 w 9144000"/>
              <a:gd name="connsiteY1102" fmla="*/ 2831614 h 4424400"/>
              <a:gd name="connsiteX1103" fmla="*/ 4904320 w 9144000"/>
              <a:gd name="connsiteY1103" fmla="*/ 2831614 h 4424400"/>
              <a:gd name="connsiteX1104" fmla="*/ 4938679 w 9144000"/>
              <a:gd name="connsiteY1104" fmla="*/ 2831614 h 4424400"/>
              <a:gd name="connsiteX1105" fmla="*/ 4940026 w 9144000"/>
              <a:gd name="connsiteY1105" fmla="*/ 2831614 h 4424400"/>
              <a:gd name="connsiteX1106" fmla="*/ 4945794 w 9144000"/>
              <a:gd name="connsiteY1106" fmla="*/ 2831834 h 4424400"/>
              <a:gd name="connsiteX1107" fmla="*/ 4981175 w 9144000"/>
              <a:gd name="connsiteY1107" fmla="*/ 2858264 h 4424400"/>
              <a:gd name="connsiteX1108" fmla="*/ 5110683 w 9144000"/>
              <a:gd name="connsiteY1108" fmla="*/ 3036368 h 4424400"/>
              <a:gd name="connsiteX1109" fmla="*/ 5109202 w 9144000"/>
              <a:gd name="connsiteY1109" fmla="*/ 3076292 h 4424400"/>
              <a:gd name="connsiteX1110" fmla="*/ 4982371 w 9144000"/>
              <a:gd name="connsiteY1110" fmla="*/ 3295452 h 4424400"/>
              <a:gd name="connsiteX1111" fmla="*/ 4945827 w 9144000"/>
              <a:gd name="connsiteY1111" fmla="*/ 3326912 h 4424400"/>
              <a:gd name="connsiteX1112" fmla="*/ 4940062 w 9144000"/>
              <a:gd name="connsiteY1112" fmla="*/ 3327177 h 4424400"/>
              <a:gd name="connsiteX1113" fmla="*/ 4938714 w 9144000"/>
              <a:gd name="connsiteY1113" fmla="*/ 3327177 h 4424400"/>
              <a:gd name="connsiteX1114" fmla="*/ 4904357 w 9144000"/>
              <a:gd name="connsiteY1114" fmla="*/ 3327177 h 4424400"/>
              <a:gd name="connsiteX1115" fmla="*/ 4759827 w 9144000"/>
              <a:gd name="connsiteY1115" fmla="*/ 3327177 h 4424400"/>
              <a:gd name="connsiteX1116" fmla="*/ 4725471 w 9144000"/>
              <a:gd name="connsiteY1116" fmla="*/ 3327177 h 4424400"/>
              <a:gd name="connsiteX1117" fmla="*/ 4724123 w 9144000"/>
              <a:gd name="connsiteY1117" fmla="*/ 3327177 h 4424400"/>
              <a:gd name="connsiteX1118" fmla="*/ 4717779 w 9144000"/>
              <a:gd name="connsiteY1118" fmla="*/ 3326737 h 4424400"/>
              <a:gd name="connsiteX1119" fmla="*/ 4693939 w 9144000"/>
              <a:gd name="connsiteY1119" fmla="*/ 3273136 h 4424400"/>
              <a:gd name="connsiteX1120" fmla="*/ 4819075 w 9144000"/>
              <a:gd name="connsiteY1120" fmla="*/ 3056959 h 4424400"/>
              <a:gd name="connsiteX1121" fmla="*/ 4692923 w 9144000"/>
              <a:gd name="connsiteY1121" fmla="*/ 2883472 h 4424400"/>
              <a:gd name="connsiteX1122" fmla="*/ 4717742 w 9144000"/>
              <a:gd name="connsiteY1122" fmla="*/ 2831978 h 4424400"/>
              <a:gd name="connsiteX1123" fmla="*/ 4724086 w 9144000"/>
              <a:gd name="connsiteY1123" fmla="*/ 2831614 h 4424400"/>
              <a:gd name="connsiteX1124" fmla="*/ 3769001 w 9144000"/>
              <a:gd name="connsiteY1124" fmla="*/ 2831614 h 4424400"/>
              <a:gd name="connsiteX1125" fmla="*/ 3770348 w 9144000"/>
              <a:gd name="connsiteY1125" fmla="*/ 2831614 h 4424400"/>
              <a:gd name="connsiteX1126" fmla="*/ 3804707 w 9144000"/>
              <a:gd name="connsiteY1126" fmla="*/ 2831614 h 4424400"/>
              <a:gd name="connsiteX1127" fmla="*/ 3949235 w 9144000"/>
              <a:gd name="connsiteY1127" fmla="*/ 2831614 h 4424400"/>
              <a:gd name="connsiteX1128" fmla="*/ 3983594 w 9144000"/>
              <a:gd name="connsiteY1128" fmla="*/ 2831614 h 4424400"/>
              <a:gd name="connsiteX1129" fmla="*/ 3984940 w 9144000"/>
              <a:gd name="connsiteY1129" fmla="*/ 2831614 h 4424400"/>
              <a:gd name="connsiteX1130" fmla="*/ 3990704 w 9144000"/>
              <a:gd name="connsiteY1130" fmla="*/ 2831834 h 4424400"/>
              <a:gd name="connsiteX1131" fmla="*/ 4026089 w 9144000"/>
              <a:gd name="connsiteY1131" fmla="*/ 2858264 h 4424400"/>
              <a:gd name="connsiteX1132" fmla="*/ 4155595 w 9144000"/>
              <a:gd name="connsiteY1132" fmla="*/ 3036368 h 4424400"/>
              <a:gd name="connsiteX1133" fmla="*/ 4154115 w 9144000"/>
              <a:gd name="connsiteY1133" fmla="*/ 3076292 h 4424400"/>
              <a:gd name="connsiteX1134" fmla="*/ 4027283 w 9144000"/>
              <a:gd name="connsiteY1134" fmla="*/ 3295452 h 4424400"/>
              <a:gd name="connsiteX1135" fmla="*/ 3990741 w 9144000"/>
              <a:gd name="connsiteY1135" fmla="*/ 3326912 h 4424400"/>
              <a:gd name="connsiteX1136" fmla="*/ 3984976 w 9144000"/>
              <a:gd name="connsiteY1136" fmla="*/ 3327177 h 4424400"/>
              <a:gd name="connsiteX1137" fmla="*/ 3983627 w 9144000"/>
              <a:gd name="connsiteY1137" fmla="*/ 3327177 h 4424400"/>
              <a:gd name="connsiteX1138" fmla="*/ 3949271 w 9144000"/>
              <a:gd name="connsiteY1138" fmla="*/ 3327177 h 4424400"/>
              <a:gd name="connsiteX1139" fmla="*/ 3804743 w 9144000"/>
              <a:gd name="connsiteY1139" fmla="*/ 3327177 h 4424400"/>
              <a:gd name="connsiteX1140" fmla="*/ 3770384 w 9144000"/>
              <a:gd name="connsiteY1140" fmla="*/ 3327177 h 4424400"/>
              <a:gd name="connsiteX1141" fmla="*/ 3769036 w 9144000"/>
              <a:gd name="connsiteY1141" fmla="*/ 3327177 h 4424400"/>
              <a:gd name="connsiteX1142" fmla="*/ 3762692 w 9144000"/>
              <a:gd name="connsiteY1142" fmla="*/ 3326737 h 4424400"/>
              <a:gd name="connsiteX1143" fmla="*/ 3738855 w 9144000"/>
              <a:gd name="connsiteY1143" fmla="*/ 3273136 h 4424400"/>
              <a:gd name="connsiteX1144" fmla="*/ 3863989 w 9144000"/>
              <a:gd name="connsiteY1144" fmla="*/ 3056959 h 4424400"/>
              <a:gd name="connsiteX1145" fmla="*/ 3737838 w 9144000"/>
              <a:gd name="connsiteY1145" fmla="*/ 2883472 h 4424400"/>
              <a:gd name="connsiteX1146" fmla="*/ 3762656 w 9144000"/>
              <a:gd name="connsiteY1146" fmla="*/ 2831978 h 4424400"/>
              <a:gd name="connsiteX1147" fmla="*/ 3769001 w 9144000"/>
              <a:gd name="connsiteY1147" fmla="*/ 2831614 h 4424400"/>
              <a:gd name="connsiteX1148" fmla="*/ 2813898 w 9144000"/>
              <a:gd name="connsiteY1148" fmla="*/ 2831614 h 4424400"/>
              <a:gd name="connsiteX1149" fmla="*/ 2815247 w 9144000"/>
              <a:gd name="connsiteY1149" fmla="*/ 2831614 h 4424400"/>
              <a:gd name="connsiteX1150" fmla="*/ 2849605 w 9144000"/>
              <a:gd name="connsiteY1150" fmla="*/ 2831614 h 4424400"/>
              <a:gd name="connsiteX1151" fmla="*/ 2994136 w 9144000"/>
              <a:gd name="connsiteY1151" fmla="*/ 2831614 h 4424400"/>
              <a:gd name="connsiteX1152" fmla="*/ 3028494 w 9144000"/>
              <a:gd name="connsiteY1152" fmla="*/ 2831614 h 4424400"/>
              <a:gd name="connsiteX1153" fmla="*/ 3029842 w 9144000"/>
              <a:gd name="connsiteY1153" fmla="*/ 2831614 h 4424400"/>
              <a:gd name="connsiteX1154" fmla="*/ 3035607 w 9144000"/>
              <a:gd name="connsiteY1154" fmla="*/ 2831834 h 4424400"/>
              <a:gd name="connsiteX1155" fmla="*/ 3070994 w 9144000"/>
              <a:gd name="connsiteY1155" fmla="*/ 2858264 h 4424400"/>
              <a:gd name="connsiteX1156" fmla="*/ 3200497 w 9144000"/>
              <a:gd name="connsiteY1156" fmla="*/ 3036368 h 4424400"/>
              <a:gd name="connsiteX1157" fmla="*/ 3199016 w 9144000"/>
              <a:gd name="connsiteY1157" fmla="*/ 3076292 h 4424400"/>
              <a:gd name="connsiteX1158" fmla="*/ 3072186 w 9144000"/>
              <a:gd name="connsiteY1158" fmla="*/ 3295452 h 4424400"/>
              <a:gd name="connsiteX1159" fmla="*/ 3035642 w 9144000"/>
              <a:gd name="connsiteY1159" fmla="*/ 3326912 h 4424400"/>
              <a:gd name="connsiteX1160" fmla="*/ 3029878 w 9144000"/>
              <a:gd name="connsiteY1160" fmla="*/ 3327177 h 4424400"/>
              <a:gd name="connsiteX1161" fmla="*/ 3028531 w 9144000"/>
              <a:gd name="connsiteY1161" fmla="*/ 3327177 h 4424400"/>
              <a:gd name="connsiteX1162" fmla="*/ 2994171 w 9144000"/>
              <a:gd name="connsiteY1162" fmla="*/ 3327177 h 4424400"/>
              <a:gd name="connsiteX1163" fmla="*/ 2849642 w 9144000"/>
              <a:gd name="connsiteY1163" fmla="*/ 3327177 h 4424400"/>
              <a:gd name="connsiteX1164" fmla="*/ 2815283 w 9144000"/>
              <a:gd name="connsiteY1164" fmla="*/ 3327177 h 4424400"/>
              <a:gd name="connsiteX1165" fmla="*/ 2813936 w 9144000"/>
              <a:gd name="connsiteY1165" fmla="*/ 3327177 h 4424400"/>
              <a:gd name="connsiteX1166" fmla="*/ 2807590 w 9144000"/>
              <a:gd name="connsiteY1166" fmla="*/ 3326737 h 4424400"/>
              <a:gd name="connsiteX1167" fmla="*/ 2783753 w 9144000"/>
              <a:gd name="connsiteY1167" fmla="*/ 3273136 h 4424400"/>
              <a:gd name="connsiteX1168" fmla="*/ 2908887 w 9144000"/>
              <a:gd name="connsiteY1168" fmla="*/ 3056959 h 4424400"/>
              <a:gd name="connsiteX1169" fmla="*/ 2782736 w 9144000"/>
              <a:gd name="connsiteY1169" fmla="*/ 2883472 h 4424400"/>
              <a:gd name="connsiteX1170" fmla="*/ 2807556 w 9144000"/>
              <a:gd name="connsiteY1170" fmla="*/ 2831978 h 4424400"/>
              <a:gd name="connsiteX1171" fmla="*/ 2813898 w 9144000"/>
              <a:gd name="connsiteY1171" fmla="*/ 2831614 h 4424400"/>
              <a:gd name="connsiteX1172" fmla="*/ 1858797 w 9144000"/>
              <a:gd name="connsiteY1172" fmla="*/ 2831614 h 4424400"/>
              <a:gd name="connsiteX1173" fmla="*/ 1860146 w 9144000"/>
              <a:gd name="connsiteY1173" fmla="*/ 2831614 h 4424400"/>
              <a:gd name="connsiteX1174" fmla="*/ 1894503 w 9144000"/>
              <a:gd name="connsiteY1174" fmla="*/ 2831614 h 4424400"/>
              <a:gd name="connsiteX1175" fmla="*/ 2039033 w 9144000"/>
              <a:gd name="connsiteY1175" fmla="*/ 2831614 h 4424400"/>
              <a:gd name="connsiteX1176" fmla="*/ 2073390 w 9144000"/>
              <a:gd name="connsiteY1176" fmla="*/ 2831614 h 4424400"/>
              <a:gd name="connsiteX1177" fmla="*/ 2074737 w 9144000"/>
              <a:gd name="connsiteY1177" fmla="*/ 2831614 h 4424400"/>
              <a:gd name="connsiteX1178" fmla="*/ 2080503 w 9144000"/>
              <a:gd name="connsiteY1178" fmla="*/ 2831834 h 4424400"/>
              <a:gd name="connsiteX1179" fmla="*/ 2115886 w 9144000"/>
              <a:gd name="connsiteY1179" fmla="*/ 2858264 h 4424400"/>
              <a:gd name="connsiteX1180" fmla="*/ 2245389 w 9144000"/>
              <a:gd name="connsiteY1180" fmla="*/ 3036368 h 4424400"/>
              <a:gd name="connsiteX1181" fmla="*/ 2243912 w 9144000"/>
              <a:gd name="connsiteY1181" fmla="*/ 3076292 h 4424400"/>
              <a:gd name="connsiteX1182" fmla="*/ 2117080 w 9144000"/>
              <a:gd name="connsiteY1182" fmla="*/ 3295452 h 4424400"/>
              <a:gd name="connsiteX1183" fmla="*/ 2080539 w 9144000"/>
              <a:gd name="connsiteY1183" fmla="*/ 3326912 h 4424400"/>
              <a:gd name="connsiteX1184" fmla="*/ 2074774 w 9144000"/>
              <a:gd name="connsiteY1184" fmla="*/ 3327177 h 4424400"/>
              <a:gd name="connsiteX1185" fmla="*/ 2073426 w 9144000"/>
              <a:gd name="connsiteY1185" fmla="*/ 3327177 h 4424400"/>
              <a:gd name="connsiteX1186" fmla="*/ 2039069 w 9144000"/>
              <a:gd name="connsiteY1186" fmla="*/ 3327177 h 4424400"/>
              <a:gd name="connsiteX1187" fmla="*/ 1894538 w 9144000"/>
              <a:gd name="connsiteY1187" fmla="*/ 3327177 h 4424400"/>
              <a:gd name="connsiteX1188" fmla="*/ 1860181 w 9144000"/>
              <a:gd name="connsiteY1188" fmla="*/ 3327177 h 4424400"/>
              <a:gd name="connsiteX1189" fmla="*/ 1858834 w 9144000"/>
              <a:gd name="connsiteY1189" fmla="*/ 3327177 h 4424400"/>
              <a:gd name="connsiteX1190" fmla="*/ 1852489 w 9144000"/>
              <a:gd name="connsiteY1190" fmla="*/ 3326737 h 4424400"/>
              <a:gd name="connsiteX1191" fmla="*/ 1828651 w 9144000"/>
              <a:gd name="connsiteY1191" fmla="*/ 3273136 h 4424400"/>
              <a:gd name="connsiteX1192" fmla="*/ 1953786 w 9144000"/>
              <a:gd name="connsiteY1192" fmla="*/ 3056959 h 4424400"/>
              <a:gd name="connsiteX1193" fmla="*/ 1827635 w 9144000"/>
              <a:gd name="connsiteY1193" fmla="*/ 2883472 h 4424400"/>
              <a:gd name="connsiteX1194" fmla="*/ 1852453 w 9144000"/>
              <a:gd name="connsiteY1194" fmla="*/ 2831978 h 4424400"/>
              <a:gd name="connsiteX1195" fmla="*/ 1858797 w 9144000"/>
              <a:gd name="connsiteY1195" fmla="*/ 2831614 h 4424400"/>
              <a:gd name="connsiteX1196" fmla="*/ 903694 w 9144000"/>
              <a:gd name="connsiteY1196" fmla="*/ 2831614 h 4424400"/>
              <a:gd name="connsiteX1197" fmla="*/ 905042 w 9144000"/>
              <a:gd name="connsiteY1197" fmla="*/ 2831614 h 4424400"/>
              <a:gd name="connsiteX1198" fmla="*/ 939399 w 9144000"/>
              <a:gd name="connsiteY1198" fmla="*/ 2831614 h 4424400"/>
              <a:gd name="connsiteX1199" fmla="*/ 1083930 w 9144000"/>
              <a:gd name="connsiteY1199" fmla="*/ 2831614 h 4424400"/>
              <a:gd name="connsiteX1200" fmla="*/ 1118287 w 9144000"/>
              <a:gd name="connsiteY1200" fmla="*/ 2831614 h 4424400"/>
              <a:gd name="connsiteX1201" fmla="*/ 1119635 w 9144000"/>
              <a:gd name="connsiteY1201" fmla="*/ 2831614 h 4424400"/>
              <a:gd name="connsiteX1202" fmla="*/ 1125400 w 9144000"/>
              <a:gd name="connsiteY1202" fmla="*/ 2831834 h 4424400"/>
              <a:gd name="connsiteX1203" fmla="*/ 1160786 w 9144000"/>
              <a:gd name="connsiteY1203" fmla="*/ 2858264 h 4424400"/>
              <a:gd name="connsiteX1204" fmla="*/ 1290290 w 9144000"/>
              <a:gd name="connsiteY1204" fmla="*/ 3036368 h 4424400"/>
              <a:gd name="connsiteX1205" fmla="*/ 1288812 w 9144000"/>
              <a:gd name="connsiteY1205" fmla="*/ 3076292 h 4424400"/>
              <a:gd name="connsiteX1206" fmla="*/ 1161979 w 9144000"/>
              <a:gd name="connsiteY1206" fmla="*/ 3295452 h 4424400"/>
              <a:gd name="connsiteX1207" fmla="*/ 1125437 w 9144000"/>
              <a:gd name="connsiteY1207" fmla="*/ 3326912 h 4424400"/>
              <a:gd name="connsiteX1208" fmla="*/ 1119671 w 9144000"/>
              <a:gd name="connsiteY1208" fmla="*/ 3327177 h 4424400"/>
              <a:gd name="connsiteX1209" fmla="*/ 1118324 w 9144000"/>
              <a:gd name="connsiteY1209" fmla="*/ 3327177 h 4424400"/>
              <a:gd name="connsiteX1210" fmla="*/ 1083967 w 9144000"/>
              <a:gd name="connsiteY1210" fmla="*/ 3327177 h 4424400"/>
              <a:gd name="connsiteX1211" fmla="*/ 939435 w 9144000"/>
              <a:gd name="connsiteY1211" fmla="*/ 3327177 h 4424400"/>
              <a:gd name="connsiteX1212" fmla="*/ 905078 w 9144000"/>
              <a:gd name="connsiteY1212" fmla="*/ 3327177 h 4424400"/>
              <a:gd name="connsiteX1213" fmla="*/ 903730 w 9144000"/>
              <a:gd name="connsiteY1213" fmla="*/ 3327177 h 4424400"/>
              <a:gd name="connsiteX1214" fmla="*/ 897385 w 9144000"/>
              <a:gd name="connsiteY1214" fmla="*/ 3326737 h 4424400"/>
              <a:gd name="connsiteX1215" fmla="*/ 873547 w 9144000"/>
              <a:gd name="connsiteY1215" fmla="*/ 3273136 h 4424400"/>
              <a:gd name="connsiteX1216" fmla="*/ 998682 w 9144000"/>
              <a:gd name="connsiteY1216" fmla="*/ 3056959 h 4424400"/>
              <a:gd name="connsiteX1217" fmla="*/ 872531 w 9144000"/>
              <a:gd name="connsiteY1217" fmla="*/ 2883472 h 4424400"/>
              <a:gd name="connsiteX1218" fmla="*/ 897349 w 9144000"/>
              <a:gd name="connsiteY1218" fmla="*/ 2831978 h 4424400"/>
              <a:gd name="connsiteX1219" fmla="*/ 903694 w 9144000"/>
              <a:gd name="connsiteY1219" fmla="*/ 2831614 h 4424400"/>
              <a:gd name="connsiteX1220" fmla="*/ 0 w 9144000"/>
              <a:gd name="connsiteY1220" fmla="*/ 2831614 h 4424400"/>
              <a:gd name="connsiteX1221" fmla="*/ 128828 w 9144000"/>
              <a:gd name="connsiteY1221" fmla="*/ 2831614 h 4424400"/>
              <a:gd name="connsiteX1222" fmla="*/ 163184 w 9144000"/>
              <a:gd name="connsiteY1222" fmla="*/ 2831614 h 4424400"/>
              <a:gd name="connsiteX1223" fmla="*/ 164532 w 9144000"/>
              <a:gd name="connsiteY1223" fmla="*/ 2831614 h 4424400"/>
              <a:gd name="connsiteX1224" fmla="*/ 170297 w 9144000"/>
              <a:gd name="connsiteY1224" fmla="*/ 2831834 h 4424400"/>
              <a:gd name="connsiteX1225" fmla="*/ 205682 w 9144000"/>
              <a:gd name="connsiteY1225" fmla="*/ 2858264 h 4424400"/>
              <a:gd name="connsiteX1226" fmla="*/ 335186 w 9144000"/>
              <a:gd name="connsiteY1226" fmla="*/ 3036368 h 4424400"/>
              <a:gd name="connsiteX1227" fmla="*/ 333707 w 9144000"/>
              <a:gd name="connsiteY1227" fmla="*/ 3076292 h 4424400"/>
              <a:gd name="connsiteX1228" fmla="*/ 206876 w 9144000"/>
              <a:gd name="connsiteY1228" fmla="*/ 3295452 h 4424400"/>
              <a:gd name="connsiteX1229" fmla="*/ 170334 w 9144000"/>
              <a:gd name="connsiteY1229" fmla="*/ 3326912 h 4424400"/>
              <a:gd name="connsiteX1230" fmla="*/ 164568 w 9144000"/>
              <a:gd name="connsiteY1230" fmla="*/ 3327177 h 4424400"/>
              <a:gd name="connsiteX1231" fmla="*/ 163220 w 9144000"/>
              <a:gd name="connsiteY1231" fmla="*/ 3327177 h 4424400"/>
              <a:gd name="connsiteX1232" fmla="*/ 128864 w 9144000"/>
              <a:gd name="connsiteY1232" fmla="*/ 3327177 h 4424400"/>
              <a:gd name="connsiteX1233" fmla="*/ 0 w 9144000"/>
              <a:gd name="connsiteY1233" fmla="*/ 3327177 h 4424400"/>
              <a:gd name="connsiteX1234" fmla="*/ 0 w 9144000"/>
              <a:gd name="connsiteY1234" fmla="*/ 3132247 h 4424400"/>
              <a:gd name="connsiteX1235" fmla="*/ 43581 w 9144000"/>
              <a:gd name="connsiteY1235" fmla="*/ 3056959 h 4424400"/>
              <a:gd name="connsiteX1236" fmla="*/ 0 w 9144000"/>
              <a:gd name="connsiteY1236" fmla="*/ 2997025 h 4424400"/>
              <a:gd name="connsiteX1237" fmla="*/ 9022052 w 9144000"/>
              <a:gd name="connsiteY1237" fmla="*/ 2645821 h 4424400"/>
              <a:gd name="connsiteX1238" fmla="*/ 9023400 w 9144000"/>
              <a:gd name="connsiteY1238" fmla="*/ 2645821 h 4424400"/>
              <a:gd name="connsiteX1239" fmla="*/ 9057757 w 9144000"/>
              <a:gd name="connsiteY1239" fmla="*/ 2645821 h 4424400"/>
              <a:gd name="connsiteX1240" fmla="*/ 9144000 w 9144000"/>
              <a:gd name="connsiteY1240" fmla="*/ 2645821 h 4424400"/>
              <a:gd name="connsiteX1241" fmla="*/ 9144000 w 9144000"/>
              <a:gd name="connsiteY1241" fmla="*/ 3141384 h 4424400"/>
              <a:gd name="connsiteX1242" fmla="*/ 9057793 w 9144000"/>
              <a:gd name="connsiteY1242" fmla="*/ 3141384 h 4424400"/>
              <a:gd name="connsiteX1243" fmla="*/ 9023436 w 9144000"/>
              <a:gd name="connsiteY1243" fmla="*/ 3141384 h 4424400"/>
              <a:gd name="connsiteX1244" fmla="*/ 9022088 w 9144000"/>
              <a:gd name="connsiteY1244" fmla="*/ 3141384 h 4424400"/>
              <a:gd name="connsiteX1245" fmla="*/ 9015743 w 9144000"/>
              <a:gd name="connsiteY1245" fmla="*/ 3140944 h 4424400"/>
              <a:gd name="connsiteX1246" fmla="*/ 8991905 w 9144000"/>
              <a:gd name="connsiteY1246" fmla="*/ 3087343 h 4424400"/>
              <a:gd name="connsiteX1247" fmla="*/ 9117040 w 9144000"/>
              <a:gd name="connsiteY1247" fmla="*/ 2871166 h 4424400"/>
              <a:gd name="connsiteX1248" fmla="*/ 8990889 w 9144000"/>
              <a:gd name="connsiteY1248" fmla="*/ 2697679 h 4424400"/>
              <a:gd name="connsiteX1249" fmla="*/ 9015707 w 9144000"/>
              <a:gd name="connsiteY1249" fmla="*/ 2646185 h 4424400"/>
              <a:gd name="connsiteX1250" fmla="*/ 9022052 w 9144000"/>
              <a:gd name="connsiteY1250" fmla="*/ 2645821 h 4424400"/>
              <a:gd name="connsiteX1251" fmla="*/ 8066948 w 9144000"/>
              <a:gd name="connsiteY1251" fmla="*/ 2645821 h 4424400"/>
              <a:gd name="connsiteX1252" fmla="*/ 8068296 w 9144000"/>
              <a:gd name="connsiteY1252" fmla="*/ 2645821 h 4424400"/>
              <a:gd name="connsiteX1253" fmla="*/ 8102653 w 9144000"/>
              <a:gd name="connsiteY1253" fmla="*/ 2645821 h 4424400"/>
              <a:gd name="connsiteX1254" fmla="*/ 8247184 w 9144000"/>
              <a:gd name="connsiteY1254" fmla="*/ 2645821 h 4424400"/>
              <a:gd name="connsiteX1255" fmla="*/ 8281541 w 9144000"/>
              <a:gd name="connsiteY1255" fmla="*/ 2645821 h 4424400"/>
              <a:gd name="connsiteX1256" fmla="*/ 8282889 w 9144000"/>
              <a:gd name="connsiteY1256" fmla="*/ 2645821 h 4424400"/>
              <a:gd name="connsiteX1257" fmla="*/ 8288654 w 9144000"/>
              <a:gd name="connsiteY1257" fmla="*/ 2646041 h 4424400"/>
              <a:gd name="connsiteX1258" fmla="*/ 8324038 w 9144000"/>
              <a:gd name="connsiteY1258" fmla="*/ 2672471 h 4424400"/>
              <a:gd name="connsiteX1259" fmla="*/ 8453543 w 9144000"/>
              <a:gd name="connsiteY1259" fmla="*/ 2850575 h 4424400"/>
              <a:gd name="connsiteX1260" fmla="*/ 8452064 w 9144000"/>
              <a:gd name="connsiteY1260" fmla="*/ 2890499 h 4424400"/>
              <a:gd name="connsiteX1261" fmla="*/ 8325232 w 9144000"/>
              <a:gd name="connsiteY1261" fmla="*/ 3109659 h 4424400"/>
              <a:gd name="connsiteX1262" fmla="*/ 8288690 w 9144000"/>
              <a:gd name="connsiteY1262" fmla="*/ 3141119 h 4424400"/>
              <a:gd name="connsiteX1263" fmla="*/ 8282925 w 9144000"/>
              <a:gd name="connsiteY1263" fmla="*/ 3141384 h 4424400"/>
              <a:gd name="connsiteX1264" fmla="*/ 8281577 w 9144000"/>
              <a:gd name="connsiteY1264" fmla="*/ 3141384 h 4424400"/>
              <a:gd name="connsiteX1265" fmla="*/ 8247220 w 9144000"/>
              <a:gd name="connsiteY1265" fmla="*/ 3141384 h 4424400"/>
              <a:gd name="connsiteX1266" fmla="*/ 8102689 w 9144000"/>
              <a:gd name="connsiteY1266" fmla="*/ 3141384 h 4424400"/>
              <a:gd name="connsiteX1267" fmla="*/ 8068332 w 9144000"/>
              <a:gd name="connsiteY1267" fmla="*/ 3141384 h 4424400"/>
              <a:gd name="connsiteX1268" fmla="*/ 8066984 w 9144000"/>
              <a:gd name="connsiteY1268" fmla="*/ 3141384 h 4424400"/>
              <a:gd name="connsiteX1269" fmla="*/ 8060639 w 9144000"/>
              <a:gd name="connsiteY1269" fmla="*/ 3140944 h 4424400"/>
              <a:gd name="connsiteX1270" fmla="*/ 8036802 w 9144000"/>
              <a:gd name="connsiteY1270" fmla="*/ 3087343 h 4424400"/>
              <a:gd name="connsiteX1271" fmla="*/ 8161936 w 9144000"/>
              <a:gd name="connsiteY1271" fmla="*/ 2871166 h 4424400"/>
              <a:gd name="connsiteX1272" fmla="*/ 8035785 w 9144000"/>
              <a:gd name="connsiteY1272" fmla="*/ 2697679 h 4424400"/>
              <a:gd name="connsiteX1273" fmla="*/ 8060603 w 9144000"/>
              <a:gd name="connsiteY1273" fmla="*/ 2646185 h 4424400"/>
              <a:gd name="connsiteX1274" fmla="*/ 8066948 w 9144000"/>
              <a:gd name="connsiteY1274" fmla="*/ 2645821 h 4424400"/>
              <a:gd name="connsiteX1275" fmla="*/ 7111844 w 9144000"/>
              <a:gd name="connsiteY1275" fmla="*/ 2645821 h 4424400"/>
              <a:gd name="connsiteX1276" fmla="*/ 7113192 w 9144000"/>
              <a:gd name="connsiteY1276" fmla="*/ 2645821 h 4424400"/>
              <a:gd name="connsiteX1277" fmla="*/ 7147549 w 9144000"/>
              <a:gd name="connsiteY1277" fmla="*/ 2645821 h 4424400"/>
              <a:gd name="connsiteX1278" fmla="*/ 7292080 w 9144000"/>
              <a:gd name="connsiteY1278" fmla="*/ 2645821 h 4424400"/>
              <a:gd name="connsiteX1279" fmla="*/ 7326437 w 9144000"/>
              <a:gd name="connsiteY1279" fmla="*/ 2645821 h 4424400"/>
              <a:gd name="connsiteX1280" fmla="*/ 7327785 w 9144000"/>
              <a:gd name="connsiteY1280" fmla="*/ 2645821 h 4424400"/>
              <a:gd name="connsiteX1281" fmla="*/ 7333550 w 9144000"/>
              <a:gd name="connsiteY1281" fmla="*/ 2646041 h 4424400"/>
              <a:gd name="connsiteX1282" fmla="*/ 7368934 w 9144000"/>
              <a:gd name="connsiteY1282" fmla="*/ 2672471 h 4424400"/>
              <a:gd name="connsiteX1283" fmla="*/ 7498439 w 9144000"/>
              <a:gd name="connsiteY1283" fmla="*/ 2850575 h 4424400"/>
              <a:gd name="connsiteX1284" fmla="*/ 7496960 w 9144000"/>
              <a:gd name="connsiteY1284" fmla="*/ 2890499 h 4424400"/>
              <a:gd name="connsiteX1285" fmla="*/ 7370128 w 9144000"/>
              <a:gd name="connsiteY1285" fmla="*/ 3109659 h 4424400"/>
              <a:gd name="connsiteX1286" fmla="*/ 7333586 w 9144000"/>
              <a:gd name="connsiteY1286" fmla="*/ 3141119 h 4424400"/>
              <a:gd name="connsiteX1287" fmla="*/ 7327821 w 9144000"/>
              <a:gd name="connsiteY1287" fmla="*/ 3141384 h 4424400"/>
              <a:gd name="connsiteX1288" fmla="*/ 7326473 w 9144000"/>
              <a:gd name="connsiteY1288" fmla="*/ 3141384 h 4424400"/>
              <a:gd name="connsiteX1289" fmla="*/ 7292116 w 9144000"/>
              <a:gd name="connsiteY1289" fmla="*/ 3141384 h 4424400"/>
              <a:gd name="connsiteX1290" fmla="*/ 7147585 w 9144000"/>
              <a:gd name="connsiteY1290" fmla="*/ 3141384 h 4424400"/>
              <a:gd name="connsiteX1291" fmla="*/ 7113228 w 9144000"/>
              <a:gd name="connsiteY1291" fmla="*/ 3141384 h 4424400"/>
              <a:gd name="connsiteX1292" fmla="*/ 7111880 w 9144000"/>
              <a:gd name="connsiteY1292" fmla="*/ 3141384 h 4424400"/>
              <a:gd name="connsiteX1293" fmla="*/ 7105535 w 9144000"/>
              <a:gd name="connsiteY1293" fmla="*/ 3140944 h 4424400"/>
              <a:gd name="connsiteX1294" fmla="*/ 7081698 w 9144000"/>
              <a:gd name="connsiteY1294" fmla="*/ 3087343 h 4424400"/>
              <a:gd name="connsiteX1295" fmla="*/ 7206832 w 9144000"/>
              <a:gd name="connsiteY1295" fmla="*/ 2871166 h 4424400"/>
              <a:gd name="connsiteX1296" fmla="*/ 7080681 w 9144000"/>
              <a:gd name="connsiteY1296" fmla="*/ 2697679 h 4424400"/>
              <a:gd name="connsiteX1297" fmla="*/ 7105499 w 9144000"/>
              <a:gd name="connsiteY1297" fmla="*/ 2646185 h 4424400"/>
              <a:gd name="connsiteX1298" fmla="*/ 7111844 w 9144000"/>
              <a:gd name="connsiteY1298" fmla="*/ 2645821 h 4424400"/>
              <a:gd name="connsiteX1299" fmla="*/ 6156740 w 9144000"/>
              <a:gd name="connsiteY1299" fmla="*/ 2645821 h 4424400"/>
              <a:gd name="connsiteX1300" fmla="*/ 6158088 w 9144000"/>
              <a:gd name="connsiteY1300" fmla="*/ 2645821 h 4424400"/>
              <a:gd name="connsiteX1301" fmla="*/ 6192445 w 9144000"/>
              <a:gd name="connsiteY1301" fmla="*/ 2645821 h 4424400"/>
              <a:gd name="connsiteX1302" fmla="*/ 6336976 w 9144000"/>
              <a:gd name="connsiteY1302" fmla="*/ 2645821 h 4424400"/>
              <a:gd name="connsiteX1303" fmla="*/ 6371333 w 9144000"/>
              <a:gd name="connsiteY1303" fmla="*/ 2645821 h 4424400"/>
              <a:gd name="connsiteX1304" fmla="*/ 6372681 w 9144000"/>
              <a:gd name="connsiteY1304" fmla="*/ 2645821 h 4424400"/>
              <a:gd name="connsiteX1305" fmla="*/ 6378446 w 9144000"/>
              <a:gd name="connsiteY1305" fmla="*/ 2646041 h 4424400"/>
              <a:gd name="connsiteX1306" fmla="*/ 6413830 w 9144000"/>
              <a:gd name="connsiteY1306" fmla="*/ 2672471 h 4424400"/>
              <a:gd name="connsiteX1307" fmla="*/ 6543335 w 9144000"/>
              <a:gd name="connsiteY1307" fmla="*/ 2850575 h 4424400"/>
              <a:gd name="connsiteX1308" fmla="*/ 6541856 w 9144000"/>
              <a:gd name="connsiteY1308" fmla="*/ 2890499 h 4424400"/>
              <a:gd name="connsiteX1309" fmla="*/ 6415024 w 9144000"/>
              <a:gd name="connsiteY1309" fmla="*/ 3109659 h 4424400"/>
              <a:gd name="connsiteX1310" fmla="*/ 6378482 w 9144000"/>
              <a:gd name="connsiteY1310" fmla="*/ 3141119 h 4424400"/>
              <a:gd name="connsiteX1311" fmla="*/ 6372717 w 9144000"/>
              <a:gd name="connsiteY1311" fmla="*/ 3141384 h 4424400"/>
              <a:gd name="connsiteX1312" fmla="*/ 6371369 w 9144000"/>
              <a:gd name="connsiteY1312" fmla="*/ 3141384 h 4424400"/>
              <a:gd name="connsiteX1313" fmla="*/ 6337012 w 9144000"/>
              <a:gd name="connsiteY1313" fmla="*/ 3141384 h 4424400"/>
              <a:gd name="connsiteX1314" fmla="*/ 6192481 w 9144000"/>
              <a:gd name="connsiteY1314" fmla="*/ 3141384 h 4424400"/>
              <a:gd name="connsiteX1315" fmla="*/ 6158124 w 9144000"/>
              <a:gd name="connsiteY1315" fmla="*/ 3141384 h 4424400"/>
              <a:gd name="connsiteX1316" fmla="*/ 6156776 w 9144000"/>
              <a:gd name="connsiteY1316" fmla="*/ 3141384 h 4424400"/>
              <a:gd name="connsiteX1317" fmla="*/ 6150431 w 9144000"/>
              <a:gd name="connsiteY1317" fmla="*/ 3140944 h 4424400"/>
              <a:gd name="connsiteX1318" fmla="*/ 6126594 w 9144000"/>
              <a:gd name="connsiteY1318" fmla="*/ 3087343 h 4424400"/>
              <a:gd name="connsiteX1319" fmla="*/ 6251728 w 9144000"/>
              <a:gd name="connsiteY1319" fmla="*/ 2871166 h 4424400"/>
              <a:gd name="connsiteX1320" fmla="*/ 6125577 w 9144000"/>
              <a:gd name="connsiteY1320" fmla="*/ 2697679 h 4424400"/>
              <a:gd name="connsiteX1321" fmla="*/ 6150395 w 9144000"/>
              <a:gd name="connsiteY1321" fmla="*/ 2646185 h 4424400"/>
              <a:gd name="connsiteX1322" fmla="*/ 6156740 w 9144000"/>
              <a:gd name="connsiteY1322" fmla="*/ 2645821 h 4424400"/>
              <a:gd name="connsiteX1323" fmla="*/ 5201639 w 9144000"/>
              <a:gd name="connsiteY1323" fmla="*/ 2645821 h 4424400"/>
              <a:gd name="connsiteX1324" fmla="*/ 5202987 w 9144000"/>
              <a:gd name="connsiteY1324" fmla="*/ 2645821 h 4424400"/>
              <a:gd name="connsiteX1325" fmla="*/ 5237344 w 9144000"/>
              <a:gd name="connsiteY1325" fmla="*/ 2645821 h 4424400"/>
              <a:gd name="connsiteX1326" fmla="*/ 5381874 w 9144000"/>
              <a:gd name="connsiteY1326" fmla="*/ 2645821 h 4424400"/>
              <a:gd name="connsiteX1327" fmla="*/ 5416232 w 9144000"/>
              <a:gd name="connsiteY1327" fmla="*/ 2645821 h 4424400"/>
              <a:gd name="connsiteX1328" fmla="*/ 5417579 w 9144000"/>
              <a:gd name="connsiteY1328" fmla="*/ 2645821 h 4424400"/>
              <a:gd name="connsiteX1329" fmla="*/ 5423345 w 9144000"/>
              <a:gd name="connsiteY1329" fmla="*/ 2646041 h 4424400"/>
              <a:gd name="connsiteX1330" fmla="*/ 5458728 w 9144000"/>
              <a:gd name="connsiteY1330" fmla="*/ 2672471 h 4424400"/>
              <a:gd name="connsiteX1331" fmla="*/ 5588233 w 9144000"/>
              <a:gd name="connsiteY1331" fmla="*/ 2850575 h 4424400"/>
              <a:gd name="connsiteX1332" fmla="*/ 5586753 w 9144000"/>
              <a:gd name="connsiteY1332" fmla="*/ 2890499 h 4424400"/>
              <a:gd name="connsiteX1333" fmla="*/ 5459923 w 9144000"/>
              <a:gd name="connsiteY1333" fmla="*/ 3109659 h 4424400"/>
              <a:gd name="connsiteX1334" fmla="*/ 5423381 w 9144000"/>
              <a:gd name="connsiteY1334" fmla="*/ 3141119 h 4424400"/>
              <a:gd name="connsiteX1335" fmla="*/ 5417615 w 9144000"/>
              <a:gd name="connsiteY1335" fmla="*/ 3141384 h 4424400"/>
              <a:gd name="connsiteX1336" fmla="*/ 5416267 w 9144000"/>
              <a:gd name="connsiteY1336" fmla="*/ 3141384 h 4424400"/>
              <a:gd name="connsiteX1337" fmla="*/ 5381911 w 9144000"/>
              <a:gd name="connsiteY1337" fmla="*/ 3141384 h 4424400"/>
              <a:gd name="connsiteX1338" fmla="*/ 5237379 w 9144000"/>
              <a:gd name="connsiteY1338" fmla="*/ 3141384 h 4424400"/>
              <a:gd name="connsiteX1339" fmla="*/ 5203022 w 9144000"/>
              <a:gd name="connsiteY1339" fmla="*/ 3141384 h 4424400"/>
              <a:gd name="connsiteX1340" fmla="*/ 5201674 w 9144000"/>
              <a:gd name="connsiteY1340" fmla="*/ 3141384 h 4424400"/>
              <a:gd name="connsiteX1341" fmla="*/ 5195331 w 9144000"/>
              <a:gd name="connsiteY1341" fmla="*/ 3140944 h 4424400"/>
              <a:gd name="connsiteX1342" fmla="*/ 5171492 w 9144000"/>
              <a:gd name="connsiteY1342" fmla="*/ 3087343 h 4424400"/>
              <a:gd name="connsiteX1343" fmla="*/ 5296628 w 9144000"/>
              <a:gd name="connsiteY1343" fmla="*/ 2871166 h 4424400"/>
              <a:gd name="connsiteX1344" fmla="*/ 5170476 w 9144000"/>
              <a:gd name="connsiteY1344" fmla="*/ 2697679 h 4424400"/>
              <a:gd name="connsiteX1345" fmla="*/ 5195293 w 9144000"/>
              <a:gd name="connsiteY1345" fmla="*/ 2646185 h 4424400"/>
              <a:gd name="connsiteX1346" fmla="*/ 5201639 w 9144000"/>
              <a:gd name="connsiteY1346" fmla="*/ 2645821 h 4424400"/>
              <a:gd name="connsiteX1347" fmla="*/ 4246535 w 9144000"/>
              <a:gd name="connsiteY1347" fmla="*/ 2645821 h 4424400"/>
              <a:gd name="connsiteX1348" fmla="*/ 4247882 w 9144000"/>
              <a:gd name="connsiteY1348" fmla="*/ 2645821 h 4424400"/>
              <a:gd name="connsiteX1349" fmla="*/ 4282239 w 9144000"/>
              <a:gd name="connsiteY1349" fmla="*/ 2645821 h 4424400"/>
              <a:gd name="connsiteX1350" fmla="*/ 4426770 w 9144000"/>
              <a:gd name="connsiteY1350" fmla="*/ 2645821 h 4424400"/>
              <a:gd name="connsiteX1351" fmla="*/ 4461128 w 9144000"/>
              <a:gd name="connsiteY1351" fmla="*/ 2645821 h 4424400"/>
              <a:gd name="connsiteX1352" fmla="*/ 4462477 w 9144000"/>
              <a:gd name="connsiteY1352" fmla="*/ 2645821 h 4424400"/>
              <a:gd name="connsiteX1353" fmla="*/ 4468241 w 9144000"/>
              <a:gd name="connsiteY1353" fmla="*/ 2646041 h 4424400"/>
              <a:gd name="connsiteX1354" fmla="*/ 4503624 w 9144000"/>
              <a:gd name="connsiteY1354" fmla="*/ 2672471 h 4424400"/>
              <a:gd name="connsiteX1355" fmla="*/ 4633130 w 9144000"/>
              <a:gd name="connsiteY1355" fmla="*/ 2850575 h 4424400"/>
              <a:gd name="connsiteX1356" fmla="*/ 4631652 w 9144000"/>
              <a:gd name="connsiteY1356" fmla="*/ 2890499 h 4424400"/>
              <a:gd name="connsiteX1357" fmla="*/ 4504818 w 9144000"/>
              <a:gd name="connsiteY1357" fmla="*/ 3109659 h 4424400"/>
              <a:gd name="connsiteX1358" fmla="*/ 4468276 w 9144000"/>
              <a:gd name="connsiteY1358" fmla="*/ 3141119 h 4424400"/>
              <a:gd name="connsiteX1359" fmla="*/ 4462511 w 9144000"/>
              <a:gd name="connsiteY1359" fmla="*/ 3141384 h 4424400"/>
              <a:gd name="connsiteX1360" fmla="*/ 4461163 w 9144000"/>
              <a:gd name="connsiteY1360" fmla="*/ 3141384 h 4424400"/>
              <a:gd name="connsiteX1361" fmla="*/ 4426806 w 9144000"/>
              <a:gd name="connsiteY1361" fmla="*/ 3141384 h 4424400"/>
              <a:gd name="connsiteX1362" fmla="*/ 4282276 w 9144000"/>
              <a:gd name="connsiteY1362" fmla="*/ 3141384 h 4424400"/>
              <a:gd name="connsiteX1363" fmla="*/ 4247918 w 9144000"/>
              <a:gd name="connsiteY1363" fmla="*/ 3141384 h 4424400"/>
              <a:gd name="connsiteX1364" fmla="*/ 4246571 w 9144000"/>
              <a:gd name="connsiteY1364" fmla="*/ 3141384 h 4424400"/>
              <a:gd name="connsiteX1365" fmla="*/ 4240226 w 9144000"/>
              <a:gd name="connsiteY1365" fmla="*/ 3140944 h 4424400"/>
              <a:gd name="connsiteX1366" fmla="*/ 4216387 w 9144000"/>
              <a:gd name="connsiteY1366" fmla="*/ 3087343 h 4424400"/>
              <a:gd name="connsiteX1367" fmla="*/ 4341522 w 9144000"/>
              <a:gd name="connsiteY1367" fmla="*/ 2871166 h 4424400"/>
              <a:gd name="connsiteX1368" fmla="*/ 4215370 w 9144000"/>
              <a:gd name="connsiteY1368" fmla="*/ 2697679 h 4424400"/>
              <a:gd name="connsiteX1369" fmla="*/ 4240189 w 9144000"/>
              <a:gd name="connsiteY1369" fmla="*/ 2646185 h 4424400"/>
              <a:gd name="connsiteX1370" fmla="*/ 4246535 w 9144000"/>
              <a:gd name="connsiteY1370" fmla="*/ 2645821 h 4424400"/>
              <a:gd name="connsiteX1371" fmla="*/ 3291449 w 9144000"/>
              <a:gd name="connsiteY1371" fmla="*/ 2645821 h 4424400"/>
              <a:gd name="connsiteX1372" fmla="*/ 3292798 w 9144000"/>
              <a:gd name="connsiteY1372" fmla="*/ 2645821 h 4424400"/>
              <a:gd name="connsiteX1373" fmla="*/ 3327154 w 9144000"/>
              <a:gd name="connsiteY1373" fmla="*/ 2645821 h 4424400"/>
              <a:gd name="connsiteX1374" fmla="*/ 3471684 w 9144000"/>
              <a:gd name="connsiteY1374" fmla="*/ 2645821 h 4424400"/>
              <a:gd name="connsiteX1375" fmla="*/ 3506041 w 9144000"/>
              <a:gd name="connsiteY1375" fmla="*/ 2645821 h 4424400"/>
              <a:gd name="connsiteX1376" fmla="*/ 3507390 w 9144000"/>
              <a:gd name="connsiteY1376" fmla="*/ 2645821 h 4424400"/>
              <a:gd name="connsiteX1377" fmla="*/ 3513155 w 9144000"/>
              <a:gd name="connsiteY1377" fmla="*/ 2646041 h 4424400"/>
              <a:gd name="connsiteX1378" fmla="*/ 3548540 w 9144000"/>
              <a:gd name="connsiteY1378" fmla="*/ 2672471 h 4424400"/>
              <a:gd name="connsiteX1379" fmla="*/ 3678044 w 9144000"/>
              <a:gd name="connsiteY1379" fmla="*/ 2850575 h 4424400"/>
              <a:gd name="connsiteX1380" fmla="*/ 3676567 w 9144000"/>
              <a:gd name="connsiteY1380" fmla="*/ 2890499 h 4424400"/>
              <a:gd name="connsiteX1381" fmla="*/ 3549734 w 9144000"/>
              <a:gd name="connsiteY1381" fmla="*/ 3109659 h 4424400"/>
              <a:gd name="connsiteX1382" fmla="*/ 3513191 w 9144000"/>
              <a:gd name="connsiteY1382" fmla="*/ 3141119 h 4424400"/>
              <a:gd name="connsiteX1383" fmla="*/ 3507427 w 9144000"/>
              <a:gd name="connsiteY1383" fmla="*/ 3141384 h 4424400"/>
              <a:gd name="connsiteX1384" fmla="*/ 3506077 w 9144000"/>
              <a:gd name="connsiteY1384" fmla="*/ 3141384 h 4424400"/>
              <a:gd name="connsiteX1385" fmla="*/ 3471721 w 9144000"/>
              <a:gd name="connsiteY1385" fmla="*/ 3141384 h 4424400"/>
              <a:gd name="connsiteX1386" fmla="*/ 3327191 w 9144000"/>
              <a:gd name="connsiteY1386" fmla="*/ 3141384 h 4424400"/>
              <a:gd name="connsiteX1387" fmla="*/ 3292835 w 9144000"/>
              <a:gd name="connsiteY1387" fmla="*/ 3141384 h 4424400"/>
              <a:gd name="connsiteX1388" fmla="*/ 3291486 w 9144000"/>
              <a:gd name="connsiteY1388" fmla="*/ 3141384 h 4424400"/>
              <a:gd name="connsiteX1389" fmla="*/ 3285142 w 9144000"/>
              <a:gd name="connsiteY1389" fmla="*/ 3140944 h 4424400"/>
              <a:gd name="connsiteX1390" fmla="*/ 3261304 w 9144000"/>
              <a:gd name="connsiteY1390" fmla="*/ 3087343 h 4424400"/>
              <a:gd name="connsiteX1391" fmla="*/ 3386438 w 9144000"/>
              <a:gd name="connsiteY1391" fmla="*/ 2871166 h 4424400"/>
              <a:gd name="connsiteX1392" fmla="*/ 3260288 w 9144000"/>
              <a:gd name="connsiteY1392" fmla="*/ 2697679 h 4424400"/>
              <a:gd name="connsiteX1393" fmla="*/ 3285106 w 9144000"/>
              <a:gd name="connsiteY1393" fmla="*/ 2646185 h 4424400"/>
              <a:gd name="connsiteX1394" fmla="*/ 3291449 w 9144000"/>
              <a:gd name="connsiteY1394" fmla="*/ 2645821 h 4424400"/>
              <a:gd name="connsiteX1395" fmla="*/ 2336347 w 9144000"/>
              <a:gd name="connsiteY1395" fmla="*/ 2645821 h 4424400"/>
              <a:gd name="connsiteX1396" fmla="*/ 2337695 w 9144000"/>
              <a:gd name="connsiteY1396" fmla="*/ 2645821 h 4424400"/>
              <a:gd name="connsiteX1397" fmla="*/ 2372052 w 9144000"/>
              <a:gd name="connsiteY1397" fmla="*/ 2645821 h 4424400"/>
              <a:gd name="connsiteX1398" fmla="*/ 2516583 w 9144000"/>
              <a:gd name="connsiteY1398" fmla="*/ 2645821 h 4424400"/>
              <a:gd name="connsiteX1399" fmla="*/ 2550941 w 9144000"/>
              <a:gd name="connsiteY1399" fmla="*/ 2645821 h 4424400"/>
              <a:gd name="connsiteX1400" fmla="*/ 2552289 w 9144000"/>
              <a:gd name="connsiteY1400" fmla="*/ 2645821 h 4424400"/>
              <a:gd name="connsiteX1401" fmla="*/ 2558055 w 9144000"/>
              <a:gd name="connsiteY1401" fmla="*/ 2646041 h 4424400"/>
              <a:gd name="connsiteX1402" fmla="*/ 2593438 w 9144000"/>
              <a:gd name="connsiteY1402" fmla="*/ 2672471 h 4424400"/>
              <a:gd name="connsiteX1403" fmla="*/ 2722943 w 9144000"/>
              <a:gd name="connsiteY1403" fmla="*/ 2850575 h 4424400"/>
              <a:gd name="connsiteX1404" fmla="*/ 2721465 w 9144000"/>
              <a:gd name="connsiteY1404" fmla="*/ 2890499 h 4424400"/>
              <a:gd name="connsiteX1405" fmla="*/ 2594634 w 9144000"/>
              <a:gd name="connsiteY1405" fmla="*/ 3109659 h 4424400"/>
              <a:gd name="connsiteX1406" fmla="*/ 2558090 w 9144000"/>
              <a:gd name="connsiteY1406" fmla="*/ 3141119 h 4424400"/>
              <a:gd name="connsiteX1407" fmla="*/ 2552324 w 9144000"/>
              <a:gd name="connsiteY1407" fmla="*/ 3141384 h 4424400"/>
              <a:gd name="connsiteX1408" fmla="*/ 2550977 w 9144000"/>
              <a:gd name="connsiteY1408" fmla="*/ 3141384 h 4424400"/>
              <a:gd name="connsiteX1409" fmla="*/ 2516620 w 9144000"/>
              <a:gd name="connsiteY1409" fmla="*/ 3141384 h 4424400"/>
              <a:gd name="connsiteX1410" fmla="*/ 2372088 w 9144000"/>
              <a:gd name="connsiteY1410" fmla="*/ 3141384 h 4424400"/>
              <a:gd name="connsiteX1411" fmla="*/ 2337731 w 9144000"/>
              <a:gd name="connsiteY1411" fmla="*/ 3141384 h 4424400"/>
              <a:gd name="connsiteX1412" fmla="*/ 2336384 w 9144000"/>
              <a:gd name="connsiteY1412" fmla="*/ 3141384 h 4424400"/>
              <a:gd name="connsiteX1413" fmla="*/ 2330039 w 9144000"/>
              <a:gd name="connsiteY1413" fmla="*/ 3140944 h 4424400"/>
              <a:gd name="connsiteX1414" fmla="*/ 2306201 w 9144000"/>
              <a:gd name="connsiteY1414" fmla="*/ 3087343 h 4424400"/>
              <a:gd name="connsiteX1415" fmla="*/ 2431337 w 9144000"/>
              <a:gd name="connsiteY1415" fmla="*/ 2871166 h 4424400"/>
              <a:gd name="connsiteX1416" fmla="*/ 2305184 w 9144000"/>
              <a:gd name="connsiteY1416" fmla="*/ 2697679 h 4424400"/>
              <a:gd name="connsiteX1417" fmla="*/ 2330002 w 9144000"/>
              <a:gd name="connsiteY1417" fmla="*/ 2646185 h 4424400"/>
              <a:gd name="connsiteX1418" fmla="*/ 2336347 w 9144000"/>
              <a:gd name="connsiteY1418" fmla="*/ 2645821 h 4424400"/>
              <a:gd name="connsiteX1419" fmla="*/ 1381247 w 9144000"/>
              <a:gd name="connsiteY1419" fmla="*/ 2645821 h 4424400"/>
              <a:gd name="connsiteX1420" fmla="*/ 1382594 w 9144000"/>
              <a:gd name="connsiteY1420" fmla="*/ 2645821 h 4424400"/>
              <a:gd name="connsiteX1421" fmla="*/ 1416953 w 9144000"/>
              <a:gd name="connsiteY1421" fmla="*/ 2645821 h 4424400"/>
              <a:gd name="connsiteX1422" fmla="*/ 1561482 w 9144000"/>
              <a:gd name="connsiteY1422" fmla="*/ 2645821 h 4424400"/>
              <a:gd name="connsiteX1423" fmla="*/ 1595839 w 9144000"/>
              <a:gd name="connsiteY1423" fmla="*/ 2645821 h 4424400"/>
              <a:gd name="connsiteX1424" fmla="*/ 1597187 w 9144000"/>
              <a:gd name="connsiteY1424" fmla="*/ 2645821 h 4424400"/>
              <a:gd name="connsiteX1425" fmla="*/ 1602952 w 9144000"/>
              <a:gd name="connsiteY1425" fmla="*/ 2646041 h 4424400"/>
              <a:gd name="connsiteX1426" fmla="*/ 1638336 w 9144000"/>
              <a:gd name="connsiteY1426" fmla="*/ 2672471 h 4424400"/>
              <a:gd name="connsiteX1427" fmla="*/ 1767842 w 9144000"/>
              <a:gd name="connsiteY1427" fmla="*/ 2850575 h 4424400"/>
              <a:gd name="connsiteX1428" fmla="*/ 1766363 w 9144000"/>
              <a:gd name="connsiteY1428" fmla="*/ 2890499 h 4424400"/>
              <a:gd name="connsiteX1429" fmla="*/ 1639530 w 9144000"/>
              <a:gd name="connsiteY1429" fmla="*/ 3109659 h 4424400"/>
              <a:gd name="connsiteX1430" fmla="*/ 1602988 w 9144000"/>
              <a:gd name="connsiteY1430" fmla="*/ 3141119 h 4424400"/>
              <a:gd name="connsiteX1431" fmla="*/ 1597222 w 9144000"/>
              <a:gd name="connsiteY1431" fmla="*/ 3141384 h 4424400"/>
              <a:gd name="connsiteX1432" fmla="*/ 1595876 w 9144000"/>
              <a:gd name="connsiteY1432" fmla="*/ 3141384 h 4424400"/>
              <a:gd name="connsiteX1433" fmla="*/ 1561518 w 9144000"/>
              <a:gd name="connsiteY1433" fmla="*/ 3141384 h 4424400"/>
              <a:gd name="connsiteX1434" fmla="*/ 1416988 w 9144000"/>
              <a:gd name="connsiteY1434" fmla="*/ 3141384 h 4424400"/>
              <a:gd name="connsiteX1435" fmla="*/ 1382630 w 9144000"/>
              <a:gd name="connsiteY1435" fmla="*/ 3141384 h 4424400"/>
              <a:gd name="connsiteX1436" fmla="*/ 1381282 w 9144000"/>
              <a:gd name="connsiteY1436" fmla="*/ 3141384 h 4424400"/>
              <a:gd name="connsiteX1437" fmla="*/ 1374938 w 9144000"/>
              <a:gd name="connsiteY1437" fmla="*/ 3140944 h 4424400"/>
              <a:gd name="connsiteX1438" fmla="*/ 1351101 w 9144000"/>
              <a:gd name="connsiteY1438" fmla="*/ 3087343 h 4424400"/>
              <a:gd name="connsiteX1439" fmla="*/ 1476236 w 9144000"/>
              <a:gd name="connsiteY1439" fmla="*/ 2871166 h 4424400"/>
              <a:gd name="connsiteX1440" fmla="*/ 1350085 w 9144000"/>
              <a:gd name="connsiteY1440" fmla="*/ 2697679 h 4424400"/>
              <a:gd name="connsiteX1441" fmla="*/ 1374902 w 9144000"/>
              <a:gd name="connsiteY1441" fmla="*/ 2646185 h 4424400"/>
              <a:gd name="connsiteX1442" fmla="*/ 1381247 w 9144000"/>
              <a:gd name="connsiteY1442" fmla="*/ 2645821 h 4424400"/>
              <a:gd name="connsiteX1443" fmla="*/ 426143 w 9144000"/>
              <a:gd name="connsiteY1443" fmla="*/ 2645821 h 4424400"/>
              <a:gd name="connsiteX1444" fmla="*/ 427491 w 9144000"/>
              <a:gd name="connsiteY1444" fmla="*/ 2645821 h 4424400"/>
              <a:gd name="connsiteX1445" fmla="*/ 461848 w 9144000"/>
              <a:gd name="connsiteY1445" fmla="*/ 2645821 h 4424400"/>
              <a:gd name="connsiteX1446" fmla="*/ 606378 w 9144000"/>
              <a:gd name="connsiteY1446" fmla="*/ 2645821 h 4424400"/>
              <a:gd name="connsiteX1447" fmla="*/ 640736 w 9144000"/>
              <a:gd name="connsiteY1447" fmla="*/ 2645821 h 4424400"/>
              <a:gd name="connsiteX1448" fmla="*/ 642083 w 9144000"/>
              <a:gd name="connsiteY1448" fmla="*/ 2645821 h 4424400"/>
              <a:gd name="connsiteX1449" fmla="*/ 647848 w 9144000"/>
              <a:gd name="connsiteY1449" fmla="*/ 2646041 h 4424400"/>
              <a:gd name="connsiteX1450" fmla="*/ 683232 w 9144000"/>
              <a:gd name="connsiteY1450" fmla="*/ 2672471 h 4424400"/>
              <a:gd name="connsiteX1451" fmla="*/ 812737 w 9144000"/>
              <a:gd name="connsiteY1451" fmla="*/ 2850575 h 4424400"/>
              <a:gd name="connsiteX1452" fmla="*/ 811258 w 9144000"/>
              <a:gd name="connsiteY1452" fmla="*/ 2890499 h 4424400"/>
              <a:gd name="connsiteX1453" fmla="*/ 684427 w 9144000"/>
              <a:gd name="connsiteY1453" fmla="*/ 3109659 h 4424400"/>
              <a:gd name="connsiteX1454" fmla="*/ 647885 w 9144000"/>
              <a:gd name="connsiteY1454" fmla="*/ 3141119 h 4424400"/>
              <a:gd name="connsiteX1455" fmla="*/ 642119 w 9144000"/>
              <a:gd name="connsiteY1455" fmla="*/ 3141384 h 4424400"/>
              <a:gd name="connsiteX1456" fmla="*/ 640771 w 9144000"/>
              <a:gd name="connsiteY1456" fmla="*/ 3141384 h 4424400"/>
              <a:gd name="connsiteX1457" fmla="*/ 606414 w 9144000"/>
              <a:gd name="connsiteY1457" fmla="*/ 3141384 h 4424400"/>
              <a:gd name="connsiteX1458" fmla="*/ 461884 w 9144000"/>
              <a:gd name="connsiteY1458" fmla="*/ 3141384 h 4424400"/>
              <a:gd name="connsiteX1459" fmla="*/ 427527 w 9144000"/>
              <a:gd name="connsiteY1459" fmla="*/ 3141384 h 4424400"/>
              <a:gd name="connsiteX1460" fmla="*/ 426179 w 9144000"/>
              <a:gd name="connsiteY1460" fmla="*/ 3141384 h 4424400"/>
              <a:gd name="connsiteX1461" fmla="*/ 419834 w 9144000"/>
              <a:gd name="connsiteY1461" fmla="*/ 3140944 h 4424400"/>
              <a:gd name="connsiteX1462" fmla="*/ 395997 w 9144000"/>
              <a:gd name="connsiteY1462" fmla="*/ 3087343 h 4424400"/>
              <a:gd name="connsiteX1463" fmla="*/ 521131 w 9144000"/>
              <a:gd name="connsiteY1463" fmla="*/ 2871166 h 4424400"/>
              <a:gd name="connsiteX1464" fmla="*/ 394980 w 9144000"/>
              <a:gd name="connsiteY1464" fmla="*/ 2697679 h 4424400"/>
              <a:gd name="connsiteX1465" fmla="*/ 419798 w 9144000"/>
              <a:gd name="connsiteY1465" fmla="*/ 2646185 h 4424400"/>
              <a:gd name="connsiteX1466" fmla="*/ 426143 w 9144000"/>
              <a:gd name="connsiteY1466" fmla="*/ 2645821 h 4424400"/>
              <a:gd name="connsiteX1467" fmla="*/ 0 w 9144000"/>
              <a:gd name="connsiteY1467" fmla="*/ 2274624 h 4424400"/>
              <a:gd name="connsiteX1468" fmla="*/ 128828 w 9144000"/>
              <a:gd name="connsiteY1468" fmla="*/ 2274624 h 4424400"/>
              <a:gd name="connsiteX1469" fmla="*/ 163184 w 9144000"/>
              <a:gd name="connsiteY1469" fmla="*/ 2274624 h 4424400"/>
              <a:gd name="connsiteX1470" fmla="*/ 164532 w 9144000"/>
              <a:gd name="connsiteY1470" fmla="*/ 2274624 h 4424400"/>
              <a:gd name="connsiteX1471" fmla="*/ 170297 w 9144000"/>
              <a:gd name="connsiteY1471" fmla="*/ 2274844 h 4424400"/>
              <a:gd name="connsiteX1472" fmla="*/ 205682 w 9144000"/>
              <a:gd name="connsiteY1472" fmla="*/ 2301274 h 4424400"/>
              <a:gd name="connsiteX1473" fmla="*/ 335186 w 9144000"/>
              <a:gd name="connsiteY1473" fmla="*/ 2479360 h 4424400"/>
              <a:gd name="connsiteX1474" fmla="*/ 333707 w 9144000"/>
              <a:gd name="connsiteY1474" fmla="*/ 2519284 h 4424400"/>
              <a:gd name="connsiteX1475" fmla="*/ 206876 w 9144000"/>
              <a:gd name="connsiteY1475" fmla="*/ 2738444 h 4424400"/>
              <a:gd name="connsiteX1476" fmla="*/ 170334 w 9144000"/>
              <a:gd name="connsiteY1476" fmla="*/ 2769904 h 4424400"/>
              <a:gd name="connsiteX1477" fmla="*/ 164568 w 9144000"/>
              <a:gd name="connsiteY1477" fmla="*/ 2770169 h 4424400"/>
              <a:gd name="connsiteX1478" fmla="*/ 163220 w 9144000"/>
              <a:gd name="connsiteY1478" fmla="*/ 2770169 h 4424400"/>
              <a:gd name="connsiteX1479" fmla="*/ 128864 w 9144000"/>
              <a:gd name="connsiteY1479" fmla="*/ 2770169 h 4424400"/>
              <a:gd name="connsiteX1480" fmla="*/ 0 w 9144000"/>
              <a:gd name="connsiteY1480" fmla="*/ 2770169 h 4424400"/>
              <a:gd name="connsiteX1481" fmla="*/ 0 w 9144000"/>
              <a:gd name="connsiteY1481" fmla="*/ 2575240 h 4424400"/>
              <a:gd name="connsiteX1482" fmla="*/ 43581 w 9144000"/>
              <a:gd name="connsiteY1482" fmla="*/ 2499951 h 4424400"/>
              <a:gd name="connsiteX1483" fmla="*/ 0 w 9144000"/>
              <a:gd name="connsiteY1483" fmla="*/ 2440017 h 4424400"/>
              <a:gd name="connsiteX1484" fmla="*/ 903694 w 9144000"/>
              <a:gd name="connsiteY1484" fmla="*/ 2274623 h 4424400"/>
              <a:gd name="connsiteX1485" fmla="*/ 905042 w 9144000"/>
              <a:gd name="connsiteY1485" fmla="*/ 2274623 h 4424400"/>
              <a:gd name="connsiteX1486" fmla="*/ 939399 w 9144000"/>
              <a:gd name="connsiteY1486" fmla="*/ 2274623 h 4424400"/>
              <a:gd name="connsiteX1487" fmla="*/ 1083930 w 9144000"/>
              <a:gd name="connsiteY1487" fmla="*/ 2274623 h 4424400"/>
              <a:gd name="connsiteX1488" fmla="*/ 1118287 w 9144000"/>
              <a:gd name="connsiteY1488" fmla="*/ 2274623 h 4424400"/>
              <a:gd name="connsiteX1489" fmla="*/ 1119635 w 9144000"/>
              <a:gd name="connsiteY1489" fmla="*/ 2274623 h 4424400"/>
              <a:gd name="connsiteX1490" fmla="*/ 1125400 w 9144000"/>
              <a:gd name="connsiteY1490" fmla="*/ 2274842 h 4424400"/>
              <a:gd name="connsiteX1491" fmla="*/ 1160786 w 9144000"/>
              <a:gd name="connsiteY1491" fmla="*/ 2301272 h 4424400"/>
              <a:gd name="connsiteX1492" fmla="*/ 1290290 w 9144000"/>
              <a:gd name="connsiteY1492" fmla="*/ 2479360 h 4424400"/>
              <a:gd name="connsiteX1493" fmla="*/ 1288812 w 9144000"/>
              <a:gd name="connsiteY1493" fmla="*/ 2519284 h 4424400"/>
              <a:gd name="connsiteX1494" fmla="*/ 1161979 w 9144000"/>
              <a:gd name="connsiteY1494" fmla="*/ 2738444 h 4424400"/>
              <a:gd name="connsiteX1495" fmla="*/ 1125437 w 9144000"/>
              <a:gd name="connsiteY1495" fmla="*/ 2769904 h 4424400"/>
              <a:gd name="connsiteX1496" fmla="*/ 1119671 w 9144000"/>
              <a:gd name="connsiteY1496" fmla="*/ 2770169 h 4424400"/>
              <a:gd name="connsiteX1497" fmla="*/ 1118324 w 9144000"/>
              <a:gd name="connsiteY1497" fmla="*/ 2770169 h 4424400"/>
              <a:gd name="connsiteX1498" fmla="*/ 1083967 w 9144000"/>
              <a:gd name="connsiteY1498" fmla="*/ 2770169 h 4424400"/>
              <a:gd name="connsiteX1499" fmla="*/ 939435 w 9144000"/>
              <a:gd name="connsiteY1499" fmla="*/ 2770169 h 4424400"/>
              <a:gd name="connsiteX1500" fmla="*/ 905078 w 9144000"/>
              <a:gd name="connsiteY1500" fmla="*/ 2770169 h 4424400"/>
              <a:gd name="connsiteX1501" fmla="*/ 903730 w 9144000"/>
              <a:gd name="connsiteY1501" fmla="*/ 2770169 h 4424400"/>
              <a:gd name="connsiteX1502" fmla="*/ 897385 w 9144000"/>
              <a:gd name="connsiteY1502" fmla="*/ 2769729 h 4424400"/>
              <a:gd name="connsiteX1503" fmla="*/ 873547 w 9144000"/>
              <a:gd name="connsiteY1503" fmla="*/ 2716128 h 4424400"/>
              <a:gd name="connsiteX1504" fmla="*/ 998682 w 9144000"/>
              <a:gd name="connsiteY1504" fmla="*/ 2499951 h 4424400"/>
              <a:gd name="connsiteX1505" fmla="*/ 872531 w 9144000"/>
              <a:gd name="connsiteY1505" fmla="*/ 2326464 h 4424400"/>
              <a:gd name="connsiteX1506" fmla="*/ 897349 w 9144000"/>
              <a:gd name="connsiteY1506" fmla="*/ 2274987 h 4424400"/>
              <a:gd name="connsiteX1507" fmla="*/ 903694 w 9144000"/>
              <a:gd name="connsiteY1507" fmla="*/ 2274623 h 4424400"/>
              <a:gd name="connsiteX1508" fmla="*/ 1858797 w 9144000"/>
              <a:gd name="connsiteY1508" fmla="*/ 2274622 h 4424400"/>
              <a:gd name="connsiteX1509" fmla="*/ 1860146 w 9144000"/>
              <a:gd name="connsiteY1509" fmla="*/ 2274622 h 4424400"/>
              <a:gd name="connsiteX1510" fmla="*/ 1894503 w 9144000"/>
              <a:gd name="connsiteY1510" fmla="*/ 2274622 h 4424400"/>
              <a:gd name="connsiteX1511" fmla="*/ 2039033 w 9144000"/>
              <a:gd name="connsiteY1511" fmla="*/ 2274622 h 4424400"/>
              <a:gd name="connsiteX1512" fmla="*/ 2073390 w 9144000"/>
              <a:gd name="connsiteY1512" fmla="*/ 2274622 h 4424400"/>
              <a:gd name="connsiteX1513" fmla="*/ 2074737 w 9144000"/>
              <a:gd name="connsiteY1513" fmla="*/ 2274622 h 4424400"/>
              <a:gd name="connsiteX1514" fmla="*/ 2080503 w 9144000"/>
              <a:gd name="connsiteY1514" fmla="*/ 2274841 h 4424400"/>
              <a:gd name="connsiteX1515" fmla="*/ 2115886 w 9144000"/>
              <a:gd name="connsiteY1515" fmla="*/ 2301271 h 4424400"/>
              <a:gd name="connsiteX1516" fmla="*/ 2245389 w 9144000"/>
              <a:gd name="connsiteY1516" fmla="*/ 2479360 h 4424400"/>
              <a:gd name="connsiteX1517" fmla="*/ 2243912 w 9144000"/>
              <a:gd name="connsiteY1517" fmla="*/ 2519284 h 4424400"/>
              <a:gd name="connsiteX1518" fmla="*/ 2117080 w 9144000"/>
              <a:gd name="connsiteY1518" fmla="*/ 2738444 h 4424400"/>
              <a:gd name="connsiteX1519" fmla="*/ 2080539 w 9144000"/>
              <a:gd name="connsiteY1519" fmla="*/ 2769904 h 4424400"/>
              <a:gd name="connsiteX1520" fmla="*/ 2074774 w 9144000"/>
              <a:gd name="connsiteY1520" fmla="*/ 2770169 h 4424400"/>
              <a:gd name="connsiteX1521" fmla="*/ 2073426 w 9144000"/>
              <a:gd name="connsiteY1521" fmla="*/ 2770169 h 4424400"/>
              <a:gd name="connsiteX1522" fmla="*/ 2039069 w 9144000"/>
              <a:gd name="connsiteY1522" fmla="*/ 2770169 h 4424400"/>
              <a:gd name="connsiteX1523" fmla="*/ 1894538 w 9144000"/>
              <a:gd name="connsiteY1523" fmla="*/ 2770169 h 4424400"/>
              <a:gd name="connsiteX1524" fmla="*/ 1860181 w 9144000"/>
              <a:gd name="connsiteY1524" fmla="*/ 2770169 h 4424400"/>
              <a:gd name="connsiteX1525" fmla="*/ 1858834 w 9144000"/>
              <a:gd name="connsiteY1525" fmla="*/ 2770169 h 4424400"/>
              <a:gd name="connsiteX1526" fmla="*/ 1852489 w 9144000"/>
              <a:gd name="connsiteY1526" fmla="*/ 2769729 h 4424400"/>
              <a:gd name="connsiteX1527" fmla="*/ 1828651 w 9144000"/>
              <a:gd name="connsiteY1527" fmla="*/ 2716128 h 4424400"/>
              <a:gd name="connsiteX1528" fmla="*/ 1953786 w 9144000"/>
              <a:gd name="connsiteY1528" fmla="*/ 2499951 h 4424400"/>
              <a:gd name="connsiteX1529" fmla="*/ 1827635 w 9144000"/>
              <a:gd name="connsiteY1529" fmla="*/ 2326464 h 4424400"/>
              <a:gd name="connsiteX1530" fmla="*/ 1852453 w 9144000"/>
              <a:gd name="connsiteY1530" fmla="*/ 2274985 h 4424400"/>
              <a:gd name="connsiteX1531" fmla="*/ 1858797 w 9144000"/>
              <a:gd name="connsiteY1531" fmla="*/ 2274622 h 4424400"/>
              <a:gd name="connsiteX1532" fmla="*/ 2813898 w 9144000"/>
              <a:gd name="connsiteY1532" fmla="*/ 2274620 h 4424400"/>
              <a:gd name="connsiteX1533" fmla="*/ 2815247 w 9144000"/>
              <a:gd name="connsiteY1533" fmla="*/ 2274620 h 4424400"/>
              <a:gd name="connsiteX1534" fmla="*/ 2849605 w 9144000"/>
              <a:gd name="connsiteY1534" fmla="*/ 2274620 h 4424400"/>
              <a:gd name="connsiteX1535" fmla="*/ 2994136 w 9144000"/>
              <a:gd name="connsiteY1535" fmla="*/ 2274620 h 4424400"/>
              <a:gd name="connsiteX1536" fmla="*/ 3028494 w 9144000"/>
              <a:gd name="connsiteY1536" fmla="*/ 2274620 h 4424400"/>
              <a:gd name="connsiteX1537" fmla="*/ 3029842 w 9144000"/>
              <a:gd name="connsiteY1537" fmla="*/ 2274620 h 4424400"/>
              <a:gd name="connsiteX1538" fmla="*/ 3035607 w 9144000"/>
              <a:gd name="connsiteY1538" fmla="*/ 2274840 h 4424400"/>
              <a:gd name="connsiteX1539" fmla="*/ 3070994 w 9144000"/>
              <a:gd name="connsiteY1539" fmla="*/ 2301270 h 4424400"/>
              <a:gd name="connsiteX1540" fmla="*/ 3200497 w 9144000"/>
              <a:gd name="connsiteY1540" fmla="*/ 2479360 h 4424400"/>
              <a:gd name="connsiteX1541" fmla="*/ 3199016 w 9144000"/>
              <a:gd name="connsiteY1541" fmla="*/ 2519284 h 4424400"/>
              <a:gd name="connsiteX1542" fmla="*/ 3072186 w 9144000"/>
              <a:gd name="connsiteY1542" fmla="*/ 2738444 h 4424400"/>
              <a:gd name="connsiteX1543" fmla="*/ 3035642 w 9144000"/>
              <a:gd name="connsiteY1543" fmla="*/ 2769904 h 4424400"/>
              <a:gd name="connsiteX1544" fmla="*/ 3029878 w 9144000"/>
              <a:gd name="connsiteY1544" fmla="*/ 2770169 h 4424400"/>
              <a:gd name="connsiteX1545" fmla="*/ 3028531 w 9144000"/>
              <a:gd name="connsiteY1545" fmla="*/ 2770169 h 4424400"/>
              <a:gd name="connsiteX1546" fmla="*/ 2994171 w 9144000"/>
              <a:gd name="connsiteY1546" fmla="*/ 2770169 h 4424400"/>
              <a:gd name="connsiteX1547" fmla="*/ 2849642 w 9144000"/>
              <a:gd name="connsiteY1547" fmla="*/ 2770169 h 4424400"/>
              <a:gd name="connsiteX1548" fmla="*/ 2815283 w 9144000"/>
              <a:gd name="connsiteY1548" fmla="*/ 2770169 h 4424400"/>
              <a:gd name="connsiteX1549" fmla="*/ 2813936 w 9144000"/>
              <a:gd name="connsiteY1549" fmla="*/ 2770169 h 4424400"/>
              <a:gd name="connsiteX1550" fmla="*/ 2807590 w 9144000"/>
              <a:gd name="connsiteY1550" fmla="*/ 2769729 h 4424400"/>
              <a:gd name="connsiteX1551" fmla="*/ 2783753 w 9144000"/>
              <a:gd name="connsiteY1551" fmla="*/ 2716128 h 4424400"/>
              <a:gd name="connsiteX1552" fmla="*/ 2908887 w 9144000"/>
              <a:gd name="connsiteY1552" fmla="*/ 2499951 h 4424400"/>
              <a:gd name="connsiteX1553" fmla="*/ 2782736 w 9144000"/>
              <a:gd name="connsiteY1553" fmla="*/ 2326464 h 4424400"/>
              <a:gd name="connsiteX1554" fmla="*/ 2807556 w 9144000"/>
              <a:gd name="connsiteY1554" fmla="*/ 2274984 h 4424400"/>
              <a:gd name="connsiteX1555" fmla="*/ 2813898 w 9144000"/>
              <a:gd name="connsiteY1555" fmla="*/ 2274620 h 4424400"/>
              <a:gd name="connsiteX1556" fmla="*/ 3769001 w 9144000"/>
              <a:gd name="connsiteY1556" fmla="*/ 2274619 h 4424400"/>
              <a:gd name="connsiteX1557" fmla="*/ 3770348 w 9144000"/>
              <a:gd name="connsiteY1557" fmla="*/ 2274619 h 4424400"/>
              <a:gd name="connsiteX1558" fmla="*/ 3804707 w 9144000"/>
              <a:gd name="connsiteY1558" fmla="*/ 2274619 h 4424400"/>
              <a:gd name="connsiteX1559" fmla="*/ 3949235 w 9144000"/>
              <a:gd name="connsiteY1559" fmla="*/ 2274619 h 4424400"/>
              <a:gd name="connsiteX1560" fmla="*/ 3983594 w 9144000"/>
              <a:gd name="connsiteY1560" fmla="*/ 2274619 h 4424400"/>
              <a:gd name="connsiteX1561" fmla="*/ 3984940 w 9144000"/>
              <a:gd name="connsiteY1561" fmla="*/ 2274619 h 4424400"/>
              <a:gd name="connsiteX1562" fmla="*/ 3990704 w 9144000"/>
              <a:gd name="connsiteY1562" fmla="*/ 2274838 h 4424400"/>
              <a:gd name="connsiteX1563" fmla="*/ 4026089 w 9144000"/>
              <a:gd name="connsiteY1563" fmla="*/ 2301268 h 4424400"/>
              <a:gd name="connsiteX1564" fmla="*/ 4155595 w 9144000"/>
              <a:gd name="connsiteY1564" fmla="*/ 2479360 h 4424400"/>
              <a:gd name="connsiteX1565" fmla="*/ 4154115 w 9144000"/>
              <a:gd name="connsiteY1565" fmla="*/ 2519284 h 4424400"/>
              <a:gd name="connsiteX1566" fmla="*/ 4027283 w 9144000"/>
              <a:gd name="connsiteY1566" fmla="*/ 2738444 h 4424400"/>
              <a:gd name="connsiteX1567" fmla="*/ 3990741 w 9144000"/>
              <a:gd name="connsiteY1567" fmla="*/ 2769904 h 4424400"/>
              <a:gd name="connsiteX1568" fmla="*/ 3984976 w 9144000"/>
              <a:gd name="connsiteY1568" fmla="*/ 2770169 h 4424400"/>
              <a:gd name="connsiteX1569" fmla="*/ 3983627 w 9144000"/>
              <a:gd name="connsiteY1569" fmla="*/ 2770169 h 4424400"/>
              <a:gd name="connsiteX1570" fmla="*/ 3949271 w 9144000"/>
              <a:gd name="connsiteY1570" fmla="*/ 2770169 h 4424400"/>
              <a:gd name="connsiteX1571" fmla="*/ 3804743 w 9144000"/>
              <a:gd name="connsiteY1571" fmla="*/ 2770169 h 4424400"/>
              <a:gd name="connsiteX1572" fmla="*/ 3770384 w 9144000"/>
              <a:gd name="connsiteY1572" fmla="*/ 2770169 h 4424400"/>
              <a:gd name="connsiteX1573" fmla="*/ 3769036 w 9144000"/>
              <a:gd name="connsiteY1573" fmla="*/ 2770169 h 4424400"/>
              <a:gd name="connsiteX1574" fmla="*/ 3762692 w 9144000"/>
              <a:gd name="connsiteY1574" fmla="*/ 2769729 h 4424400"/>
              <a:gd name="connsiteX1575" fmla="*/ 3738855 w 9144000"/>
              <a:gd name="connsiteY1575" fmla="*/ 2716128 h 4424400"/>
              <a:gd name="connsiteX1576" fmla="*/ 3863989 w 9144000"/>
              <a:gd name="connsiteY1576" fmla="*/ 2499951 h 4424400"/>
              <a:gd name="connsiteX1577" fmla="*/ 3737838 w 9144000"/>
              <a:gd name="connsiteY1577" fmla="*/ 2326464 h 4424400"/>
              <a:gd name="connsiteX1578" fmla="*/ 3762656 w 9144000"/>
              <a:gd name="connsiteY1578" fmla="*/ 2274982 h 4424400"/>
              <a:gd name="connsiteX1579" fmla="*/ 3769001 w 9144000"/>
              <a:gd name="connsiteY1579" fmla="*/ 2274619 h 4424400"/>
              <a:gd name="connsiteX1580" fmla="*/ 4724086 w 9144000"/>
              <a:gd name="connsiteY1580" fmla="*/ 2274617 h 4424400"/>
              <a:gd name="connsiteX1581" fmla="*/ 4725437 w 9144000"/>
              <a:gd name="connsiteY1581" fmla="*/ 2274617 h 4424400"/>
              <a:gd name="connsiteX1582" fmla="*/ 4759792 w 9144000"/>
              <a:gd name="connsiteY1582" fmla="*/ 2274617 h 4424400"/>
              <a:gd name="connsiteX1583" fmla="*/ 4904320 w 9144000"/>
              <a:gd name="connsiteY1583" fmla="*/ 2274617 h 4424400"/>
              <a:gd name="connsiteX1584" fmla="*/ 4938679 w 9144000"/>
              <a:gd name="connsiteY1584" fmla="*/ 2274617 h 4424400"/>
              <a:gd name="connsiteX1585" fmla="*/ 4940026 w 9144000"/>
              <a:gd name="connsiteY1585" fmla="*/ 2274617 h 4424400"/>
              <a:gd name="connsiteX1586" fmla="*/ 4945794 w 9144000"/>
              <a:gd name="connsiteY1586" fmla="*/ 2274837 h 4424400"/>
              <a:gd name="connsiteX1587" fmla="*/ 4981175 w 9144000"/>
              <a:gd name="connsiteY1587" fmla="*/ 2301267 h 4424400"/>
              <a:gd name="connsiteX1588" fmla="*/ 5110683 w 9144000"/>
              <a:gd name="connsiteY1588" fmla="*/ 2479360 h 4424400"/>
              <a:gd name="connsiteX1589" fmla="*/ 5109202 w 9144000"/>
              <a:gd name="connsiteY1589" fmla="*/ 2519284 h 4424400"/>
              <a:gd name="connsiteX1590" fmla="*/ 4982371 w 9144000"/>
              <a:gd name="connsiteY1590" fmla="*/ 2738444 h 4424400"/>
              <a:gd name="connsiteX1591" fmla="*/ 4945827 w 9144000"/>
              <a:gd name="connsiteY1591" fmla="*/ 2769904 h 4424400"/>
              <a:gd name="connsiteX1592" fmla="*/ 4940062 w 9144000"/>
              <a:gd name="connsiteY1592" fmla="*/ 2770169 h 4424400"/>
              <a:gd name="connsiteX1593" fmla="*/ 4938714 w 9144000"/>
              <a:gd name="connsiteY1593" fmla="*/ 2770169 h 4424400"/>
              <a:gd name="connsiteX1594" fmla="*/ 4904357 w 9144000"/>
              <a:gd name="connsiteY1594" fmla="*/ 2770169 h 4424400"/>
              <a:gd name="connsiteX1595" fmla="*/ 4759827 w 9144000"/>
              <a:gd name="connsiteY1595" fmla="*/ 2770169 h 4424400"/>
              <a:gd name="connsiteX1596" fmla="*/ 4725471 w 9144000"/>
              <a:gd name="connsiteY1596" fmla="*/ 2770169 h 4424400"/>
              <a:gd name="connsiteX1597" fmla="*/ 4724123 w 9144000"/>
              <a:gd name="connsiteY1597" fmla="*/ 2770169 h 4424400"/>
              <a:gd name="connsiteX1598" fmla="*/ 4717779 w 9144000"/>
              <a:gd name="connsiteY1598" fmla="*/ 2769729 h 4424400"/>
              <a:gd name="connsiteX1599" fmla="*/ 4693939 w 9144000"/>
              <a:gd name="connsiteY1599" fmla="*/ 2716128 h 4424400"/>
              <a:gd name="connsiteX1600" fmla="*/ 4819075 w 9144000"/>
              <a:gd name="connsiteY1600" fmla="*/ 2499951 h 4424400"/>
              <a:gd name="connsiteX1601" fmla="*/ 4692923 w 9144000"/>
              <a:gd name="connsiteY1601" fmla="*/ 2326464 h 4424400"/>
              <a:gd name="connsiteX1602" fmla="*/ 4717742 w 9144000"/>
              <a:gd name="connsiteY1602" fmla="*/ 2274981 h 4424400"/>
              <a:gd name="connsiteX1603" fmla="*/ 4724086 w 9144000"/>
              <a:gd name="connsiteY1603" fmla="*/ 2274617 h 4424400"/>
              <a:gd name="connsiteX1604" fmla="*/ 5679190 w 9144000"/>
              <a:gd name="connsiteY1604" fmla="*/ 2274616 h 4424400"/>
              <a:gd name="connsiteX1605" fmla="*/ 5680538 w 9144000"/>
              <a:gd name="connsiteY1605" fmla="*/ 2274616 h 4424400"/>
              <a:gd name="connsiteX1606" fmla="*/ 5714894 w 9144000"/>
              <a:gd name="connsiteY1606" fmla="*/ 2274616 h 4424400"/>
              <a:gd name="connsiteX1607" fmla="*/ 5859424 w 9144000"/>
              <a:gd name="connsiteY1607" fmla="*/ 2274616 h 4424400"/>
              <a:gd name="connsiteX1608" fmla="*/ 5893783 w 9144000"/>
              <a:gd name="connsiteY1608" fmla="*/ 2274616 h 4424400"/>
              <a:gd name="connsiteX1609" fmla="*/ 5895129 w 9144000"/>
              <a:gd name="connsiteY1609" fmla="*/ 2274616 h 4424400"/>
              <a:gd name="connsiteX1610" fmla="*/ 5900894 w 9144000"/>
              <a:gd name="connsiteY1610" fmla="*/ 2274835 h 4424400"/>
              <a:gd name="connsiteX1611" fmla="*/ 5936279 w 9144000"/>
              <a:gd name="connsiteY1611" fmla="*/ 2301265 h 4424400"/>
              <a:gd name="connsiteX1612" fmla="*/ 6065783 w 9144000"/>
              <a:gd name="connsiteY1612" fmla="*/ 2479360 h 4424400"/>
              <a:gd name="connsiteX1613" fmla="*/ 6064305 w 9144000"/>
              <a:gd name="connsiteY1613" fmla="*/ 2519284 h 4424400"/>
              <a:gd name="connsiteX1614" fmla="*/ 5937473 w 9144000"/>
              <a:gd name="connsiteY1614" fmla="*/ 2738444 h 4424400"/>
              <a:gd name="connsiteX1615" fmla="*/ 5900931 w 9144000"/>
              <a:gd name="connsiteY1615" fmla="*/ 2769904 h 4424400"/>
              <a:gd name="connsiteX1616" fmla="*/ 5895165 w 9144000"/>
              <a:gd name="connsiteY1616" fmla="*/ 2770169 h 4424400"/>
              <a:gd name="connsiteX1617" fmla="*/ 5893817 w 9144000"/>
              <a:gd name="connsiteY1617" fmla="*/ 2770169 h 4424400"/>
              <a:gd name="connsiteX1618" fmla="*/ 5859463 w 9144000"/>
              <a:gd name="connsiteY1618" fmla="*/ 2770169 h 4424400"/>
              <a:gd name="connsiteX1619" fmla="*/ 5714930 w 9144000"/>
              <a:gd name="connsiteY1619" fmla="*/ 2770169 h 4424400"/>
              <a:gd name="connsiteX1620" fmla="*/ 5680574 w 9144000"/>
              <a:gd name="connsiteY1620" fmla="*/ 2770169 h 4424400"/>
              <a:gd name="connsiteX1621" fmla="*/ 5679225 w 9144000"/>
              <a:gd name="connsiteY1621" fmla="*/ 2770169 h 4424400"/>
              <a:gd name="connsiteX1622" fmla="*/ 5672881 w 9144000"/>
              <a:gd name="connsiteY1622" fmla="*/ 2769729 h 4424400"/>
              <a:gd name="connsiteX1623" fmla="*/ 5649042 w 9144000"/>
              <a:gd name="connsiteY1623" fmla="*/ 2716128 h 4424400"/>
              <a:gd name="connsiteX1624" fmla="*/ 5774176 w 9144000"/>
              <a:gd name="connsiteY1624" fmla="*/ 2499951 h 4424400"/>
              <a:gd name="connsiteX1625" fmla="*/ 5648026 w 9144000"/>
              <a:gd name="connsiteY1625" fmla="*/ 2326464 h 4424400"/>
              <a:gd name="connsiteX1626" fmla="*/ 5672845 w 9144000"/>
              <a:gd name="connsiteY1626" fmla="*/ 2274980 h 4424400"/>
              <a:gd name="connsiteX1627" fmla="*/ 5679190 w 9144000"/>
              <a:gd name="connsiteY1627" fmla="*/ 2274616 h 4424400"/>
              <a:gd name="connsiteX1628" fmla="*/ 6634292 w 9144000"/>
              <a:gd name="connsiteY1628" fmla="*/ 2274615 h 4424400"/>
              <a:gd name="connsiteX1629" fmla="*/ 6635640 w 9144000"/>
              <a:gd name="connsiteY1629" fmla="*/ 2274615 h 4424400"/>
              <a:gd name="connsiteX1630" fmla="*/ 6669997 w 9144000"/>
              <a:gd name="connsiteY1630" fmla="*/ 2274615 h 4424400"/>
              <a:gd name="connsiteX1631" fmla="*/ 6814528 w 9144000"/>
              <a:gd name="connsiteY1631" fmla="*/ 2274615 h 4424400"/>
              <a:gd name="connsiteX1632" fmla="*/ 6848885 w 9144000"/>
              <a:gd name="connsiteY1632" fmla="*/ 2274615 h 4424400"/>
              <a:gd name="connsiteX1633" fmla="*/ 6850233 w 9144000"/>
              <a:gd name="connsiteY1633" fmla="*/ 2274615 h 4424400"/>
              <a:gd name="connsiteX1634" fmla="*/ 6855998 w 9144000"/>
              <a:gd name="connsiteY1634" fmla="*/ 2274834 h 4424400"/>
              <a:gd name="connsiteX1635" fmla="*/ 6891382 w 9144000"/>
              <a:gd name="connsiteY1635" fmla="*/ 2301264 h 4424400"/>
              <a:gd name="connsiteX1636" fmla="*/ 7020887 w 9144000"/>
              <a:gd name="connsiteY1636" fmla="*/ 2479360 h 4424400"/>
              <a:gd name="connsiteX1637" fmla="*/ 7019408 w 9144000"/>
              <a:gd name="connsiteY1637" fmla="*/ 2519284 h 4424400"/>
              <a:gd name="connsiteX1638" fmla="*/ 6892576 w 9144000"/>
              <a:gd name="connsiteY1638" fmla="*/ 2738444 h 4424400"/>
              <a:gd name="connsiteX1639" fmla="*/ 6856034 w 9144000"/>
              <a:gd name="connsiteY1639" fmla="*/ 2769904 h 4424400"/>
              <a:gd name="connsiteX1640" fmla="*/ 6850269 w 9144000"/>
              <a:gd name="connsiteY1640" fmla="*/ 2770169 h 4424400"/>
              <a:gd name="connsiteX1641" fmla="*/ 6848921 w 9144000"/>
              <a:gd name="connsiteY1641" fmla="*/ 2770169 h 4424400"/>
              <a:gd name="connsiteX1642" fmla="*/ 6814564 w 9144000"/>
              <a:gd name="connsiteY1642" fmla="*/ 2770169 h 4424400"/>
              <a:gd name="connsiteX1643" fmla="*/ 6670033 w 9144000"/>
              <a:gd name="connsiteY1643" fmla="*/ 2770169 h 4424400"/>
              <a:gd name="connsiteX1644" fmla="*/ 6635676 w 9144000"/>
              <a:gd name="connsiteY1644" fmla="*/ 2770169 h 4424400"/>
              <a:gd name="connsiteX1645" fmla="*/ 6634328 w 9144000"/>
              <a:gd name="connsiteY1645" fmla="*/ 2770169 h 4424400"/>
              <a:gd name="connsiteX1646" fmla="*/ 6627983 w 9144000"/>
              <a:gd name="connsiteY1646" fmla="*/ 2769729 h 4424400"/>
              <a:gd name="connsiteX1647" fmla="*/ 6604146 w 9144000"/>
              <a:gd name="connsiteY1647" fmla="*/ 2716128 h 4424400"/>
              <a:gd name="connsiteX1648" fmla="*/ 6729280 w 9144000"/>
              <a:gd name="connsiteY1648" fmla="*/ 2499951 h 4424400"/>
              <a:gd name="connsiteX1649" fmla="*/ 6603129 w 9144000"/>
              <a:gd name="connsiteY1649" fmla="*/ 2326464 h 4424400"/>
              <a:gd name="connsiteX1650" fmla="*/ 6627947 w 9144000"/>
              <a:gd name="connsiteY1650" fmla="*/ 2274978 h 4424400"/>
              <a:gd name="connsiteX1651" fmla="*/ 6634292 w 9144000"/>
              <a:gd name="connsiteY1651" fmla="*/ 2274615 h 4424400"/>
              <a:gd name="connsiteX1652" fmla="*/ 7589396 w 9144000"/>
              <a:gd name="connsiteY1652" fmla="*/ 2274613 h 4424400"/>
              <a:gd name="connsiteX1653" fmla="*/ 7590744 w 9144000"/>
              <a:gd name="connsiteY1653" fmla="*/ 2274613 h 4424400"/>
              <a:gd name="connsiteX1654" fmla="*/ 7625101 w 9144000"/>
              <a:gd name="connsiteY1654" fmla="*/ 2274613 h 4424400"/>
              <a:gd name="connsiteX1655" fmla="*/ 7769632 w 9144000"/>
              <a:gd name="connsiteY1655" fmla="*/ 2274613 h 4424400"/>
              <a:gd name="connsiteX1656" fmla="*/ 7803989 w 9144000"/>
              <a:gd name="connsiteY1656" fmla="*/ 2274613 h 4424400"/>
              <a:gd name="connsiteX1657" fmla="*/ 7805337 w 9144000"/>
              <a:gd name="connsiteY1657" fmla="*/ 2274613 h 4424400"/>
              <a:gd name="connsiteX1658" fmla="*/ 7811102 w 9144000"/>
              <a:gd name="connsiteY1658" fmla="*/ 2274832 h 4424400"/>
              <a:gd name="connsiteX1659" fmla="*/ 7846486 w 9144000"/>
              <a:gd name="connsiteY1659" fmla="*/ 2301263 h 4424400"/>
              <a:gd name="connsiteX1660" fmla="*/ 7975991 w 9144000"/>
              <a:gd name="connsiteY1660" fmla="*/ 2479360 h 4424400"/>
              <a:gd name="connsiteX1661" fmla="*/ 7974512 w 9144000"/>
              <a:gd name="connsiteY1661" fmla="*/ 2519284 h 4424400"/>
              <a:gd name="connsiteX1662" fmla="*/ 7847680 w 9144000"/>
              <a:gd name="connsiteY1662" fmla="*/ 2738444 h 4424400"/>
              <a:gd name="connsiteX1663" fmla="*/ 7811138 w 9144000"/>
              <a:gd name="connsiteY1663" fmla="*/ 2769904 h 4424400"/>
              <a:gd name="connsiteX1664" fmla="*/ 7805373 w 9144000"/>
              <a:gd name="connsiteY1664" fmla="*/ 2770169 h 4424400"/>
              <a:gd name="connsiteX1665" fmla="*/ 7804025 w 9144000"/>
              <a:gd name="connsiteY1665" fmla="*/ 2770169 h 4424400"/>
              <a:gd name="connsiteX1666" fmla="*/ 7769668 w 9144000"/>
              <a:gd name="connsiteY1666" fmla="*/ 2770169 h 4424400"/>
              <a:gd name="connsiteX1667" fmla="*/ 7625137 w 9144000"/>
              <a:gd name="connsiteY1667" fmla="*/ 2770169 h 4424400"/>
              <a:gd name="connsiteX1668" fmla="*/ 7590780 w 9144000"/>
              <a:gd name="connsiteY1668" fmla="*/ 2770169 h 4424400"/>
              <a:gd name="connsiteX1669" fmla="*/ 7589432 w 9144000"/>
              <a:gd name="connsiteY1669" fmla="*/ 2770169 h 4424400"/>
              <a:gd name="connsiteX1670" fmla="*/ 7583087 w 9144000"/>
              <a:gd name="connsiteY1670" fmla="*/ 2769729 h 4424400"/>
              <a:gd name="connsiteX1671" fmla="*/ 7559250 w 9144000"/>
              <a:gd name="connsiteY1671" fmla="*/ 2716128 h 4424400"/>
              <a:gd name="connsiteX1672" fmla="*/ 7684384 w 9144000"/>
              <a:gd name="connsiteY1672" fmla="*/ 2499951 h 4424400"/>
              <a:gd name="connsiteX1673" fmla="*/ 7558233 w 9144000"/>
              <a:gd name="connsiteY1673" fmla="*/ 2326464 h 4424400"/>
              <a:gd name="connsiteX1674" fmla="*/ 7583051 w 9144000"/>
              <a:gd name="connsiteY1674" fmla="*/ 2274977 h 4424400"/>
              <a:gd name="connsiteX1675" fmla="*/ 7589396 w 9144000"/>
              <a:gd name="connsiteY1675" fmla="*/ 2274613 h 4424400"/>
              <a:gd name="connsiteX1676" fmla="*/ 8544500 w 9144000"/>
              <a:gd name="connsiteY1676" fmla="*/ 2274612 h 4424400"/>
              <a:gd name="connsiteX1677" fmla="*/ 8545848 w 9144000"/>
              <a:gd name="connsiteY1677" fmla="*/ 2274612 h 4424400"/>
              <a:gd name="connsiteX1678" fmla="*/ 8580205 w 9144000"/>
              <a:gd name="connsiteY1678" fmla="*/ 2274612 h 4424400"/>
              <a:gd name="connsiteX1679" fmla="*/ 8724736 w 9144000"/>
              <a:gd name="connsiteY1679" fmla="*/ 2274612 h 4424400"/>
              <a:gd name="connsiteX1680" fmla="*/ 8759093 w 9144000"/>
              <a:gd name="connsiteY1680" fmla="*/ 2274612 h 4424400"/>
              <a:gd name="connsiteX1681" fmla="*/ 8760440 w 9144000"/>
              <a:gd name="connsiteY1681" fmla="*/ 2274612 h 4424400"/>
              <a:gd name="connsiteX1682" fmla="*/ 8766206 w 9144000"/>
              <a:gd name="connsiteY1682" fmla="*/ 2274831 h 4424400"/>
              <a:gd name="connsiteX1683" fmla="*/ 8801590 w 9144000"/>
              <a:gd name="connsiteY1683" fmla="*/ 2301261 h 4424400"/>
              <a:gd name="connsiteX1684" fmla="*/ 8931095 w 9144000"/>
              <a:gd name="connsiteY1684" fmla="*/ 2479360 h 4424400"/>
              <a:gd name="connsiteX1685" fmla="*/ 8929616 w 9144000"/>
              <a:gd name="connsiteY1685" fmla="*/ 2519284 h 4424400"/>
              <a:gd name="connsiteX1686" fmla="*/ 8802784 w 9144000"/>
              <a:gd name="connsiteY1686" fmla="*/ 2738444 h 4424400"/>
              <a:gd name="connsiteX1687" fmla="*/ 8766242 w 9144000"/>
              <a:gd name="connsiteY1687" fmla="*/ 2769904 h 4424400"/>
              <a:gd name="connsiteX1688" fmla="*/ 8760476 w 9144000"/>
              <a:gd name="connsiteY1688" fmla="*/ 2770169 h 4424400"/>
              <a:gd name="connsiteX1689" fmla="*/ 8759129 w 9144000"/>
              <a:gd name="connsiteY1689" fmla="*/ 2770169 h 4424400"/>
              <a:gd name="connsiteX1690" fmla="*/ 8724771 w 9144000"/>
              <a:gd name="connsiteY1690" fmla="*/ 2770169 h 4424400"/>
              <a:gd name="connsiteX1691" fmla="*/ 8580241 w 9144000"/>
              <a:gd name="connsiteY1691" fmla="*/ 2770169 h 4424400"/>
              <a:gd name="connsiteX1692" fmla="*/ 8545884 w 9144000"/>
              <a:gd name="connsiteY1692" fmla="*/ 2770169 h 4424400"/>
              <a:gd name="connsiteX1693" fmla="*/ 8544536 w 9144000"/>
              <a:gd name="connsiteY1693" fmla="*/ 2770169 h 4424400"/>
              <a:gd name="connsiteX1694" fmla="*/ 8538191 w 9144000"/>
              <a:gd name="connsiteY1694" fmla="*/ 2769729 h 4424400"/>
              <a:gd name="connsiteX1695" fmla="*/ 8514353 w 9144000"/>
              <a:gd name="connsiteY1695" fmla="*/ 2716128 h 4424400"/>
              <a:gd name="connsiteX1696" fmla="*/ 8639488 w 9144000"/>
              <a:gd name="connsiteY1696" fmla="*/ 2499951 h 4424400"/>
              <a:gd name="connsiteX1697" fmla="*/ 8513337 w 9144000"/>
              <a:gd name="connsiteY1697" fmla="*/ 2326464 h 4424400"/>
              <a:gd name="connsiteX1698" fmla="*/ 8538155 w 9144000"/>
              <a:gd name="connsiteY1698" fmla="*/ 2274975 h 4424400"/>
              <a:gd name="connsiteX1699" fmla="*/ 8544500 w 9144000"/>
              <a:gd name="connsiteY1699" fmla="*/ 2274612 h 4424400"/>
              <a:gd name="connsiteX1700" fmla="*/ 426143 w 9144000"/>
              <a:gd name="connsiteY1700" fmla="*/ 2088831 h 4424400"/>
              <a:gd name="connsiteX1701" fmla="*/ 427491 w 9144000"/>
              <a:gd name="connsiteY1701" fmla="*/ 2088831 h 4424400"/>
              <a:gd name="connsiteX1702" fmla="*/ 461848 w 9144000"/>
              <a:gd name="connsiteY1702" fmla="*/ 2088831 h 4424400"/>
              <a:gd name="connsiteX1703" fmla="*/ 606378 w 9144000"/>
              <a:gd name="connsiteY1703" fmla="*/ 2088831 h 4424400"/>
              <a:gd name="connsiteX1704" fmla="*/ 640736 w 9144000"/>
              <a:gd name="connsiteY1704" fmla="*/ 2088831 h 4424400"/>
              <a:gd name="connsiteX1705" fmla="*/ 642083 w 9144000"/>
              <a:gd name="connsiteY1705" fmla="*/ 2088831 h 4424400"/>
              <a:gd name="connsiteX1706" fmla="*/ 647848 w 9144000"/>
              <a:gd name="connsiteY1706" fmla="*/ 2089050 h 4424400"/>
              <a:gd name="connsiteX1707" fmla="*/ 683232 w 9144000"/>
              <a:gd name="connsiteY1707" fmla="*/ 2115480 h 4424400"/>
              <a:gd name="connsiteX1708" fmla="*/ 812737 w 9144000"/>
              <a:gd name="connsiteY1708" fmla="*/ 2293583 h 4424400"/>
              <a:gd name="connsiteX1709" fmla="*/ 811258 w 9144000"/>
              <a:gd name="connsiteY1709" fmla="*/ 2333490 h 4424400"/>
              <a:gd name="connsiteX1710" fmla="*/ 684427 w 9144000"/>
              <a:gd name="connsiteY1710" fmla="*/ 2552650 h 4424400"/>
              <a:gd name="connsiteX1711" fmla="*/ 647885 w 9144000"/>
              <a:gd name="connsiteY1711" fmla="*/ 2584110 h 4424400"/>
              <a:gd name="connsiteX1712" fmla="*/ 642119 w 9144000"/>
              <a:gd name="connsiteY1712" fmla="*/ 2584375 h 4424400"/>
              <a:gd name="connsiteX1713" fmla="*/ 640771 w 9144000"/>
              <a:gd name="connsiteY1713" fmla="*/ 2584375 h 4424400"/>
              <a:gd name="connsiteX1714" fmla="*/ 606414 w 9144000"/>
              <a:gd name="connsiteY1714" fmla="*/ 2584375 h 4424400"/>
              <a:gd name="connsiteX1715" fmla="*/ 461884 w 9144000"/>
              <a:gd name="connsiteY1715" fmla="*/ 2584375 h 4424400"/>
              <a:gd name="connsiteX1716" fmla="*/ 427527 w 9144000"/>
              <a:gd name="connsiteY1716" fmla="*/ 2584375 h 4424400"/>
              <a:gd name="connsiteX1717" fmla="*/ 426179 w 9144000"/>
              <a:gd name="connsiteY1717" fmla="*/ 2584375 h 4424400"/>
              <a:gd name="connsiteX1718" fmla="*/ 419834 w 9144000"/>
              <a:gd name="connsiteY1718" fmla="*/ 2583935 h 4424400"/>
              <a:gd name="connsiteX1719" fmla="*/ 395997 w 9144000"/>
              <a:gd name="connsiteY1719" fmla="*/ 2530334 h 4424400"/>
              <a:gd name="connsiteX1720" fmla="*/ 521131 w 9144000"/>
              <a:gd name="connsiteY1720" fmla="*/ 2314157 h 4424400"/>
              <a:gd name="connsiteX1721" fmla="*/ 394980 w 9144000"/>
              <a:gd name="connsiteY1721" fmla="*/ 2140687 h 4424400"/>
              <a:gd name="connsiteX1722" fmla="*/ 419798 w 9144000"/>
              <a:gd name="connsiteY1722" fmla="*/ 2089195 h 4424400"/>
              <a:gd name="connsiteX1723" fmla="*/ 426143 w 9144000"/>
              <a:gd name="connsiteY1723" fmla="*/ 2088831 h 4424400"/>
              <a:gd name="connsiteX1724" fmla="*/ 1381247 w 9144000"/>
              <a:gd name="connsiteY1724" fmla="*/ 2088830 h 4424400"/>
              <a:gd name="connsiteX1725" fmla="*/ 1382594 w 9144000"/>
              <a:gd name="connsiteY1725" fmla="*/ 2088830 h 4424400"/>
              <a:gd name="connsiteX1726" fmla="*/ 1416953 w 9144000"/>
              <a:gd name="connsiteY1726" fmla="*/ 2088830 h 4424400"/>
              <a:gd name="connsiteX1727" fmla="*/ 1561482 w 9144000"/>
              <a:gd name="connsiteY1727" fmla="*/ 2088830 h 4424400"/>
              <a:gd name="connsiteX1728" fmla="*/ 1595839 w 9144000"/>
              <a:gd name="connsiteY1728" fmla="*/ 2088830 h 4424400"/>
              <a:gd name="connsiteX1729" fmla="*/ 1597187 w 9144000"/>
              <a:gd name="connsiteY1729" fmla="*/ 2088830 h 4424400"/>
              <a:gd name="connsiteX1730" fmla="*/ 1602952 w 9144000"/>
              <a:gd name="connsiteY1730" fmla="*/ 2089049 h 4424400"/>
              <a:gd name="connsiteX1731" fmla="*/ 1638336 w 9144000"/>
              <a:gd name="connsiteY1731" fmla="*/ 2115479 h 4424400"/>
              <a:gd name="connsiteX1732" fmla="*/ 1767842 w 9144000"/>
              <a:gd name="connsiteY1732" fmla="*/ 2293582 h 4424400"/>
              <a:gd name="connsiteX1733" fmla="*/ 1766363 w 9144000"/>
              <a:gd name="connsiteY1733" fmla="*/ 2333490 h 4424400"/>
              <a:gd name="connsiteX1734" fmla="*/ 1639530 w 9144000"/>
              <a:gd name="connsiteY1734" fmla="*/ 2552650 h 4424400"/>
              <a:gd name="connsiteX1735" fmla="*/ 1602988 w 9144000"/>
              <a:gd name="connsiteY1735" fmla="*/ 2584110 h 4424400"/>
              <a:gd name="connsiteX1736" fmla="*/ 1597222 w 9144000"/>
              <a:gd name="connsiteY1736" fmla="*/ 2584375 h 4424400"/>
              <a:gd name="connsiteX1737" fmla="*/ 1595876 w 9144000"/>
              <a:gd name="connsiteY1737" fmla="*/ 2584375 h 4424400"/>
              <a:gd name="connsiteX1738" fmla="*/ 1561518 w 9144000"/>
              <a:gd name="connsiteY1738" fmla="*/ 2584375 h 4424400"/>
              <a:gd name="connsiteX1739" fmla="*/ 1416988 w 9144000"/>
              <a:gd name="connsiteY1739" fmla="*/ 2584375 h 4424400"/>
              <a:gd name="connsiteX1740" fmla="*/ 1382630 w 9144000"/>
              <a:gd name="connsiteY1740" fmla="*/ 2584375 h 4424400"/>
              <a:gd name="connsiteX1741" fmla="*/ 1381282 w 9144000"/>
              <a:gd name="connsiteY1741" fmla="*/ 2584375 h 4424400"/>
              <a:gd name="connsiteX1742" fmla="*/ 1374938 w 9144000"/>
              <a:gd name="connsiteY1742" fmla="*/ 2583935 h 4424400"/>
              <a:gd name="connsiteX1743" fmla="*/ 1351101 w 9144000"/>
              <a:gd name="connsiteY1743" fmla="*/ 2530334 h 4424400"/>
              <a:gd name="connsiteX1744" fmla="*/ 1476236 w 9144000"/>
              <a:gd name="connsiteY1744" fmla="*/ 2314157 h 4424400"/>
              <a:gd name="connsiteX1745" fmla="*/ 1350085 w 9144000"/>
              <a:gd name="connsiteY1745" fmla="*/ 2140686 h 4424400"/>
              <a:gd name="connsiteX1746" fmla="*/ 1374902 w 9144000"/>
              <a:gd name="connsiteY1746" fmla="*/ 2089193 h 4424400"/>
              <a:gd name="connsiteX1747" fmla="*/ 1381247 w 9144000"/>
              <a:gd name="connsiteY1747" fmla="*/ 2088830 h 4424400"/>
              <a:gd name="connsiteX1748" fmla="*/ 2336347 w 9144000"/>
              <a:gd name="connsiteY1748" fmla="*/ 2088828 h 4424400"/>
              <a:gd name="connsiteX1749" fmla="*/ 2337695 w 9144000"/>
              <a:gd name="connsiteY1749" fmla="*/ 2088828 h 4424400"/>
              <a:gd name="connsiteX1750" fmla="*/ 2372052 w 9144000"/>
              <a:gd name="connsiteY1750" fmla="*/ 2088828 h 4424400"/>
              <a:gd name="connsiteX1751" fmla="*/ 2516583 w 9144000"/>
              <a:gd name="connsiteY1751" fmla="*/ 2088828 h 4424400"/>
              <a:gd name="connsiteX1752" fmla="*/ 2550941 w 9144000"/>
              <a:gd name="connsiteY1752" fmla="*/ 2088828 h 4424400"/>
              <a:gd name="connsiteX1753" fmla="*/ 2552289 w 9144000"/>
              <a:gd name="connsiteY1753" fmla="*/ 2088828 h 4424400"/>
              <a:gd name="connsiteX1754" fmla="*/ 2558055 w 9144000"/>
              <a:gd name="connsiteY1754" fmla="*/ 2089047 h 4424400"/>
              <a:gd name="connsiteX1755" fmla="*/ 2593438 w 9144000"/>
              <a:gd name="connsiteY1755" fmla="*/ 2115477 h 4424400"/>
              <a:gd name="connsiteX1756" fmla="*/ 2722943 w 9144000"/>
              <a:gd name="connsiteY1756" fmla="*/ 2293581 h 4424400"/>
              <a:gd name="connsiteX1757" fmla="*/ 2721465 w 9144000"/>
              <a:gd name="connsiteY1757" fmla="*/ 2333490 h 4424400"/>
              <a:gd name="connsiteX1758" fmla="*/ 2594634 w 9144000"/>
              <a:gd name="connsiteY1758" fmla="*/ 2552650 h 4424400"/>
              <a:gd name="connsiteX1759" fmla="*/ 2558090 w 9144000"/>
              <a:gd name="connsiteY1759" fmla="*/ 2584110 h 4424400"/>
              <a:gd name="connsiteX1760" fmla="*/ 2552324 w 9144000"/>
              <a:gd name="connsiteY1760" fmla="*/ 2584375 h 4424400"/>
              <a:gd name="connsiteX1761" fmla="*/ 2550977 w 9144000"/>
              <a:gd name="connsiteY1761" fmla="*/ 2584375 h 4424400"/>
              <a:gd name="connsiteX1762" fmla="*/ 2516620 w 9144000"/>
              <a:gd name="connsiteY1762" fmla="*/ 2584375 h 4424400"/>
              <a:gd name="connsiteX1763" fmla="*/ 2372088 w 9144000"/>
              <a:gd name="connsiteY1763" fmla="*/ 2584375 h 4424400"/>
              <a:gd name="connsiteX1764" fmla="*/ 2337731 w 9144000"/>
              <a:gd name="connsiteY1764" fmla="*/ 2584375 h 4424400"/>
              <a:gd name="connsiteX1765" fmla="*/ 2336384 w 9144000"/>
              <a:gd name="connsiteY1765" fmla="*/ 2584375 h 4424400"/>
              <a:gd name="connsiteX1766" fmla="*/ 2330039 w 9144000"/>
              <a:gd name="connsiteY1766" fmla="*/ 2583935 h 4424400"/>
              <a:gd name="connsiteX1767" fmla="*/ 2306201 w 9144000"/>
              <a:gd name="connsiteY1767" fmla="*/ 2530334 h 4424400"/>
              <a:gd name="connsiteX1768" fmla="*/ 2431337 w 9144000"/>
              <a:gd name="connsiteY1768" fmla="*/ 2314157 h 4424400"/>
              <a:gd name="connsiteX1769" fmla="*/ 2305184 w 9144000"/>
              <a:gd name="connsiteY1769" fmla="*/ 2140684 h 4424400"/>
              <a:gd name="connsiteX1770" fmla="*/ 2330002 w 9144000"/>
              <a:gd name="connsiteY1770" fmla="*/ 2089192 h 4424400"/>
              <a:gd name="connsiteX1771" fmla="*/ 2336347 w 9144000"/>
              <a:gd name="connsiteY1771" fmla="*/ 2088828 h 4424400"/>
              <a:gd name="connsiteX1772" fmla="*/ 3291449 w 9144000"/>
              <a:gd name="connsiteY1772" fmla="*/ 2088827 h 4424400"/>
              <a:gd name="connsiteX1773" fmla="*/ 3292798 w 9144000"/>
              <a:gd name="connsiteY1773" fmla="*/ 2088827 h 4424400"/>
              <a:gd name="connsiteX1774" fmla="*/ 3327154 w 9144000"/>
              <a:gd name="connsiteY1774" fmla="*/ 2088827 h 4424400"/>
              <a:gd name="connsiteX1775" fmla="*/ 3471684 w 9144000"/>
              <a:gd name="connsiteY1775" fmla="*/ 2088827 h 4424400"/>
              <a:gd name="connsiteX1776" fmla="*/ 3506041 w 9144000"/>
              <a:gd name="connsiteY1776" fmla="*/ 2088827 h 4424400"/>
              <a:gd name="connsiteX1777" fmla="*/ 3507390 w 9144000"/>
              <a:gd name="connsiteY1777" fmla="*/ 2088827 h 4424400"/>
              <a:gd name="connsiteX1778" fmla="*/ 3513155 w 9144000"/>
              <a:gd name="connsiteY1778" fmla="*/ 2089046 h 4424400"/>
              <a:gd name="connsiteX1779" fmla="*/ 3548540 w 9144000"/>
              <a:gd name="connsiteY1779" fmla="*/ 2115476 h 4424400"/>
              <a:gd name="connsiteX1780" fmla="*/ 3678044 w 9144000"/>
              <a:gd name="connsiteY1780" fmla="*/ 2293579 h 4424400"/>
              <a:gd name="connsiteX1781" fmla="*/ 3676567 w 9144000"/>
              <a:gd name="connsiteY1781" fmla="*/ 2333490 h 4424400"/>
              <a:gd name="connsiteX1782" fmla="*/ 3549734 w 9144000"/>
              <a:gd name="connsiteY1782" fmla="*/ 2552650 h 4424400"/>
              <a:gd name="connsiteX1783" fmla="*/ 3513191 w 9144000"/>
              <a:gd name="connsiteY1783" fmla="*/ 2584110 h 4424400"/>
              <a:gd name="connsiteX1784" fmla="*/ 3507427 w 9144000"/>
              <a:gd name="connsiteY1784" fmla="*/ 2584375 h 4424400"/>
              <a:gd name="connsiteX1785" fmla="*/ 3506077 w 9144000"/>
              <a:gd name="connsiteY1785" fmla="*/ 2584375 h 4424400"/>
              <a:gd name="connsiteX1786" fmla="*/ 3471721 w 9144000"/>
              <a:gd name="connsiteY1786" fmla="*/ 2584375 h 4424400"/>
              <a:gd name="connsiteX1787" fmla="*/ 3327191 w 9144000"/>
              <a:gd name="connsiteY1787" fmla="*/ 2584375 h 4424400"/>
              <a:gd name="connsiteX1788" fmla="*/ 3292835 w 9144000"/>
              <a:gd name="connsiteY1788" fmla="*/ 2584375 h 4424400"/>
              <a:gd name="connsiteX1789" fmla="*/ 3291486 w 9144000"/>
              <a:gd name="connsiteY1789" fmla="*/ 2584375 h 4424400"/>
              <a:gd name="connsiteX1790" fmla="*/ 3285142 w 9144000"/>
              <a:gd name="connsiteY1790" fmla="*/ 2583935 h 4424400"/>
              <a:gd name="connsiteX1791" fmla="*/ 3261304 w 9144000"/>
              <a:gd name="connsiteY1791" fmla="*/ 2530334 h 4424400"/>
              <a:gd name="connsiteX1792" fmla="*/ 3386438 w 9144000"/>
              <a:gd name="connsiteY1792" fmla="*/ 2314157 h 4424400"/>
              <a:gd name="connsiteX1793" fmla="*/ 3260288 w 9144000"/>
              <a:gd name="connsiteY1793" fmla="*/ 2140683 h 4424400"/>
              <a:gd name="connsiteX1794" fmla="*/ 3285106 w 9144000"/>
              <a:gd name="connsiteY1794" fmla="*/ 2089191 h 4424400"/>
              <a:gd name="connsiteX1795" fmla="*/ 3291449 w 9144000"/>
              <a:gd name="connsiteY1795" fmla="*/ 2088827 h 4424400"/>
              <a:gd name="connsiteX1796" fmla="*/ 4246535 w 9144000"/>
              <a:gd name="connsiteY1796" fmla="*/ 2088825 h 4424400"/>
              <a:gd name="connsiteX1797" fmla="*/ 4247882 w 9144000"/>
              <a:gd name="connsiteY1797" fmla="*/ 2088825 h 4424400"/>
              <a:gd name="connsiteX1798" fmla="*/ 4282239 w 9144000"/>
              <a:gd name="connsiteY1798" fmla="*/ 2088825 h 4424400"/>
              <a:gd name="connsiteX1799" fmla="*/ 4426770 w 9144000"/>
              <a:gd name="connsiteY1799" fmla="*/ 2088825 h 4424400"/>
              <a:gd name="connsiteX1800" fmla="*/ 4461128 w 9144000"/>
              <a:gd name="connsiteY1800" fmla="*/ 2088825 h 4424400"/>
              <a:gd name="connsiteX1801" fmla="*/ 4462477 w 9144000"/>
              <a:gd name="connsiteY1801" fmla="*/ 2088825 h 4424400"/>
              <a:gd name="connsiteX1802" fmla="*/ 4468241 w 9144000"/>
              <a:gd name="connsiteY1802" fmla="*/ 2089044 h 4424400"/>
              <a:gd name="connsiteX1803" fmla="*/ 4503624 w 9144000"/>
              <a:gd name="connsiteY1803" fmla="*/ 2115475 h 4424400"/>
              <a:gd name="connsiteX1804" fmla="*/ 4633130 w 9144000"/>
              <a:gd name="connsiteY1804" fmla="*/ 2293578 h 4424400"/>
              <a:gd name="connsiteX1805" fmla="*/ 4631652 w 9144000"/>
              <a:gd name="connsiteY1805" fmla="*/ 2333490 h 4424400"/>
              <a:gd name="connsiteX1806" fmla="*/ 4504818 w 9144000"/>
              <a:gd name="connsiteY1806" fmla="*/ 2552650 h 4424400"/>
              <a:gd name="connsiteX1807" fmla="*/ 4468276 w 9144000"/>
              <a:gd name="connsiteY1807" fmla="*/ 2584110 h 4424400"/>
              <a:gd name="connsiteX1808" fmla="*/ 4462511 w 9144000"/>
              <a:gd name="connsiteY1808" fmla="*/ 2584375 h 4424400"/>
              <a:gd name="connsiteX1809" fmla="*/ 4461163 w 9144000"/>
              <a:gd name="connsiteY1809" fmla="*/ 2584375 h 4424400"/>
              <a:gd name="connsiteX1810" fmla="*/ 4426806 w 9144000"/>
              <a:gd name="connsiteY1810" fmla="*/ 2584375 h 4424400"/>
              <a:gd name="connsiteX1811" fmla="*/ 4282276 w 9144000"/>
              <a:gd name="connsiteY1811" fmla="*/ 2584375 h 4424400"/>
              <a:gd name="connsiteX1812" fmla="*/ 4247918 w 9144000"/>
              <a:gd name="connsiteY1812" fmla="*/ 2584375 h 4424400"/>
              <a:gd name="connsiteX1813" fmla="*/ 4246571 w 9144000"/>
              <a:gd name="connsiteY1813" fmla="*/ 2584375 h 4424400"/>
              <a:gd name="connsiteX1814" fmla="*/ 4240226 w 9144000"/>
              <a:gd name="connsiteY1814" fmla="*/ 2583935 h 4424400"/>
              <a:gd name="connsiteX1815" fmla="*/ 4216387 w 9144000"/>
              <a:gd name="connsiteY1815" fmla="*/ 2530334 h 4424400"/>
              <a:gd name="connsiteX1816" fmla="*/ 4341522 w 9144000"/>
              <a:gd name="connsiteY1816" fmla="*/ 2314157 h 4424400"/>
              <a:gd name="connsiteX1817" fmla="*/ 4215370 w 9144000"/>
              <a:gd name="connsiteY1817" fmla="*/ 2140682 h 4424400"/>
              <a:gd name="connsiteX1818" fmla="*/ 4240189 w 9144000"/>
              <a:gd name="connsiteY1818" fmla="*/ 2089189 h 4424400"/>
              <a:gd name="connsiteX1819" fmla="*/ 4246535 w 9144000"/>
              <a:gd name="connsiteY1819" fmla="*/ 2088825 h 4424400"/>
              <a:gd name="connsiteX1820" fmla="*/ 5201639 w 9144000"/>
              <a:gd name="connsiteY1820" fmla="*/ 2088824 h 4424400"/>
              <a:gd name="connsiteX1821" fmla="*/ 5202987 w 9144000"/>
              <a:gd name="connsiteY1821" fmla="*/ 2088824 h 4424400"/>
              <a:gd name="connsiteX1822" fmla="*/ 5237344 w 9144000"/>
              <a:gd name="connsiteY1822" fmla="*/ 2088824 h 4424400"/>
              <a:gd name="connsiteX1823" fmla="*/ 5381874 w 9144000"/>
              <a:gd name="connsiteY1823" fmla="*/ 2088824 h 4424400"/>
              <a:gd name="connsiteX1824" fmla="*/ 5416232 w 9144000"/>
              <a:gd name="connsiteY1824" fmla="*/ 2088824 h 4424400"/>
              <a:gd name="connsiteX1825" fmla="*/ 5417579 w 9144000"/>
              <a:gd name="connsiteY1825" fmla="*/ 2088824 h 4424400"/>
              <a:gd name="connsiteX1826" fmla="*/ 5423345 w 9144000"/>
              <a:gd name="connsiteY1826" fmla="*/ 2089043 h 4424400"/>
              <a:gd name="connsiteX1827" fmla="*/ 5458728 w 9144000"/>
              <a:gd name="connsiteY1827" fmla="*/ 2115473 h 4424400"/>
              <a:gd name="connsiteX1828" fmla="*/ 5588233 w 9144000"/>
              <a:gd name="connsiteY1828" fmla="*/ 2293576 h 4424400"/>
              <a:gd name="connsiteX1829" fmla="*/ 5586753 w 9144000"/>
              <a:gd name="connsiteY1829" fmla="*/ 2333490 h 4424400"/>
              <a:gd name="connsiteX1830" fmla="*/ 5459923 w 9144000"/>
              <a:gd name="connsiteY1830" fmla="*/ 2552650 h 4424400"/>
              <a:gd name="connsiteX1831" fmla="*/ 5423381 w 9144000"/>
              <a:gd name="connsiteY1831" fmla="*/ 2584110 h 4424400"/>
              <a:gd name="connsiteX1832" fmla="*/ 5417615 w 9144000"/>
              <a:gd name="connsiteY1832" fmla="*/ 2584375 h 4424400"/>
              <a:gd name="connsiteX1833" fmla="*/ 5416267 w 9144000"/>
              <a:gd name="connsiteY1833" fmla="*/ 2584375 h 4424400"/>
              <a:gd name="connsiteX1834" fmla="*/ 5381911 w 9144000"/>
              <a:gd name="connsiteY1834" fmla="*/ 2584375 h 4424400"/>
              <a:gd name="connsiteX1835" fmla="*/ 5237379 w 9144000"/>
              <a:gd name="connsiteY1835" fmla="*/ 2584375 h 4424400"/>
              <a:gd name="connsiteX1836" fmla="*/ 5203022 w 9144000"/>
              <a:gd name="connsiteY1836" fmla="*/ 2584375 h 4424400"/>
              <a:gd name="connsiteX1837" fmla="*/ 5201674 w 9144000"/>
              <a:gd name="connsiteY1837" fmla="*/ 2584375 h 4424400"/>
              <a:gd name="connsiteX1838" fmla="*/ 5195331 w 9144000"/>
              <a:gd name="connsiteY1838" fmla="*/ 2583935 h 4424400"/>
              <a:gd name="connsiteX1839" fmla="*/ 5171492 w 9144000"/>
              <a:gd name="connsiteY1839" fmla="*/ 2530334 h 4424400"/>
              <a:gd name="connsiteX1840" fmla="*/ 5296628 w 9144000"/>
              <a:gd name="connsiteY1840" fmla="*/ 2314157 h 4424400"/>
              <a:gd name="connsiteX1841" fmla="*/ 5170476 w 9144000"/>
              <a:gd name="connsiteY1841" fmla="*/ 2140680 h 4424400"/>
              <a:gd name="connsiteX1842" fmla="*/ 5195293 w 9144000"/>
              <a:gd name="connsiteY1842" fmla="*/ 2089187 h 4424400"/>
              <a:gd name="connsiteX1843" fmla="*/ 5201639 w 9144000"/>
              <a:gd name="connsiteY1843" fmla="*/ 2088824 h 4424400"/>
              <a:gd name="connsiteX1844" fmla="*/ 6156740 w 9144000"/>
              <a:gd name="connsiteY1844" fmla="*/ 2088822 h 4424400"/>
              <a:gd name="connsiteX1845" fmla="*/ 6158088 w 9144000"/>
              <a:gd name="connsiteY1845" fmla="*/ 2088822 h 4424400"/>
              <a:gd name="connsiteX1846" fmla="*/ 6192445 w 9144000"/>
              <a:gd name="connsiteY1846" fmla="*/ 2088822 h 4424400"/>
              <a:gd name="connsiteX1847" fmla="*/ 6336976 w 9144000"/>
              <a:gd name="connsiteY1847" fmla="*/ 2088822 h 4424400"/>
              <a:gd name="connsiteX1848" fmla="*/ 6371333 w 9144000"/>
              <a:gd name="connsiteY1848" fmla="*/ 2088822 h 4424400"/>
              <a:gd name="connsiteX1849" fmla="*/ 6372681 w 9144000"/>
              <a:gd name="connsiteY1849" fmla="*/ 2088822 h 4424400"/>
              <a:gd name="connsiteX1850" fmla="*/ 6378446 w 9144000"/>
              <a:gd name="connsiteY1850" fmla="*/ 2089041 h 4424400"/>
              <a:gd name="connsiteX1851" fmla="*/ 6413830 w 9144000"/>
              <a:gd name="connsiteY1851" fmla="*/ 2115471 h 4424400"/>
              <a:gd name="connsiteX1852" fmla="*/ 6543335 w 9144000"/>
              <a:gd name="connsiteY1852" fmla="*/ 2293575 h 4424400"/>
              <a:gd name="connsiteX1853" fmla="*/ 6541856 w 9144000"/>
              <a:gd name="connsiteY1853" fmla="*/ 2333490 h 4424400"/>
              <a:gd name="connsiteX1854" fmla="*/ 6415024 w 9144000"/>
              <a:gd name="connsiteY1854" fmla="*/ 2552650 h 4424400"/>
              <a:gd name="connsiteX1855" fmla="*/ 6378482 w 9144000"/>
              <a:gd name="connsiteY1855" fmla="*/ 2584110 h 4424400"/>
              <a:gd name="connsiteX1856" fmla="*/ 6372717 w 9144000"/>
              <a:gd name="connsiteY1856" fmla="*/ 2584375 h 4424400"/>
              <a:gd name="connsiteX1857" fmla="*/ 6371369 w 9144000"/>
              <a:gd name="connsiteY1857" fmla="*/ 2584375 h 4424400"/>
              <a:gd name="connsiteX1858" fmla="*/ 6337012 w 9144000"/>
              <a:gd name="connsiteY1858" fmla="*/ 2584375 h 4424400"/>
              <a:gd name="connsiteX1859" fmla="*/ 6192481 w 9144000"/>
              <a:gd name="connsiteY1859" fmla="*/ 2584375 h 4424400"/>
              <a:gd name="connsiteX1860" fmla="*/ 6158124 w 9144000"/>
              <a:gd name="connsiteY1860" fmla="*/ 2584375 h 4424400"/>
              <a:gd name="connsiteX1861" fmla="*/ 6156776 w 9144000"/>
              <a:gd name="connsiteY1861" fmla="*/ 2584375 h 4424400"/>
              <a:gd name="connsiteX1862" fmla="*/ 6150431 w 9144000"/>
              <a:gd name="connsiteY1862" fmla="*/ 2583935 h 4424400"/>
              <a:gd name="connsiteX1863" fmla="*/ 6126594 w 9144000"/>
              <a:gd name="connsiteY1863" fmla="*/ 2530334 h 4424400"/>
              <a:gd name="connsiteX1864" fmla="*/ 6251728 w 9144000"/>
              <a:gd name="connsiteY1864" fmla="*/ 2314157 h 4424400"/>
              <a:gd name="connsiteX1865" fmla="*/ 6125577 w 9144000"/>
              <a:gd name="connsiteY1865" fmla="*/ 2140679 h 4424400"/>
              <a:gd name="connsiteX1866" fmla="*/ 6150395 w 9144000"/>
              <a:gd name="connsiteY1866" fmla="*/ 2089186 h 4424400"/>
              <a:gd name="connsiteX1867" fmla="*/ 6156740 w 9144000"/>
              <a:gd name="connsiteY1867" fmla="*/ 2088822 h 4424400"/>
              <a:gd name="connsiteX1868" fmla="*/ 7111844 w 9144000"/>
              <a:gd name="connsiteY1868" fmla="*/ 2088821 h 4424400"/>
              <a:gd name="connsiteX1869" fmla="*/ 7113192 w 9144000"/>
              <a:gd name="connsiteY1869" fmla="*/ 2088821 h 4424400"/>
              <a:gd name="connsiteX1870" fmla="*/ 7147549 w 9144000"/>
              <a:gd name="connsiteY1870" fmla="*/ 2088821 h 4424400"/>
              <a:gd name="connsiteX1871" fmla="*/ 7292080 w 9144000"/>
              <a:gd name="connsiteY1871" fmla="*/ 2088821 h 4424400"/>
              <a:gd name="connsiteX1872" fmla="*/ 7326437 w 9144000"/>
              <a:gd name="connsiteY1872" fmla="*/ 2088821 h 4424400"/>
              <a:gd name="connsiteX1873" fmla="*/ 7327785 w 9144000"/>
              <a:gd name="connsiteY1873" fmla="*/ 2088821 h 4424400"/>
              <a:gd name="connsiteX1874" fmla="*/ 7333550 w 9144000"/>
              <a:gd name="connsiteY1874" fmla="*/ 2089040 h 4424400"/>
              <a:gd name="connsiteX1875" fmla="*/ 7368934 w 9144000"/>
              <a:gd name="connsiteY1875" fmla="*/ 2115470 h 4424400"/>
              <a:gd name="connsiteX1876" fmla="*/ 7498439 w 9144000"/>
              <a:gd name="connsiteY1876" fmla="*/ 2293574 h 4424400"/>
              <a:gd name="connsiteX1877" fmla="*/ 7496960 w 9144000"/>
              <a:gd name="connsiteY1877" fmla="*/ 2333490 h 4424400"/>
              <a:gd name="connsiteX1878" fmla="*/ 7370128 w 9144000"/>
              <a:gd name="connsiteY1878" fmla="*/ 2552650 h 4424400"/>
              <a:gd name="connsiteX1879" fmla="*/ 7333586 w 9144000"/>
              <a:gd name="connsiteY1879" fmla="*/ 2584110 h 4424400"/>
              <a:gd name="connsiteX1880" fmla="*/ 7327821 w 9144000"/>
              <a:gd name="connsiteY1880" fmla="*/ 2584375 h 4424400"/>
              <a:gd name="connsiteX1881" fmla="*/ 7326473 w 9144000"/>
              <a:gd name="connsiteY1881" fmla="*/ 2584375 h 4424400"/>
              <a:gd name="connsiteX1882" fmla="*/ 7292116 w 9144000"/>
              <a:gd name="connsiteY1882" fmla="*/ 2584375 h 4424400"/>
              <a:gd name="connsiteX1883" fmla="*/ 7147585 w 9144000"/>
              <a:gd name="connsiteY1883" fmla="*/ 2584375 h 4424400"/>
              <a:gd name="connsiteX1884" fmla="*/ 7113228 w 9144000"/>
              <a:gd name="connsiteY1884" fmla="*/ 2584375 h 4424400"/>
              <a:gd name="connsiteX1885" fmla="*/ 7111880 w 9144000"/>
              <a:gd name="connsiteY1885" fmla="*/ 2584375 h 4424400"/>
              <a:gd name="connsiteX1886" fmla="*/ 7105535 w 9144000"/>
              <a:gd name="connsiteY1886" fmla="*/ 2583935 h 4424400"/>
              <a:gd name="connsiteX1887" fmla="*/ 7081698 w 9144000"/>
              <a:gd name="connsiteY1887" fmla="*/ 2530334 h 4424400"/>
              <a:gd name="connsiteX1888" fmla="*/ 7206832 w 9144000"/>
              <a:gd name="connsiteY1888" fmla="*/ 2314157 h 4424400"/>
              <a:gd name="connsiteX1889" fmla="*/ 7080681 w 9144000"/>
              <a:gd name="connsiteY1889" fmla="*/ 2140677 h 4424400"/>
              <a:gd name="connsiteX1890" fmla="*/ 7105499 w 9144000"/>
              <a:gd name="connsiteY1890" fmla="*/ 2089184 h 4424400"/>
              <a:gd name="connsiteX1891" fmla="*/ 7111844 w 9144000"/>
              <a:gd name="connsiteY1891" fmla="*/ 2088821 h 4424400"/>
              <a:gd name="connsiteX1892" fmla="*/ 8066948 w 9144000"/>
              <a:gd name="connsiteY1892" fmla="*/ 2088819 h 4424400"/>
              <a:gd name="connsiteX1893" fmla="*/ 8068296 w 9144000"/>
              <a:gd name="connsiteY1893" fmla="*/ 2088819 h 4424400"/>
              <a:gd name="connsiteX1894" fmla="*/ 8102653 w 9144000"/>
              <a:gd name="connsiteY1894" fmla="*/ 2088819 h 4424400"/>
              <a:gd name="connsiteX1895" fmla="*/ 8247184 w 9144000"/>
              <a:gd name="connsiteY1895" fmla="*/ 2088819 h 4424400"/>
              <a:gd name="connsiteX1896" fmla="*/ 8281541 w 9144000"/>
              <a:gd name="connsiteY1896" fmla="*/ 2088819 h 4424400"/>
              <a:gd name="connsiteX1897" fmla="*/ 8282889 w 9144000"/>
              <a:gd name="connsiteY1897" fmla="*/ 2088819 h 4424400"/>
              <a:gd name="connsiteX1898" fmla="*/ 8288654 w 9144000"/>
              <a:gd name="connsiteY1898" fmla="*/ 2089038 h 4424400"/>
              <a:gd name="connsiteX1899" fmla="*/ 8324038 w 9144000"/>
              <a:gd name="connsiteY1899" fmla="*/ 2115469 h 4424400"/>
              <a:gd name="connsiteX1900" fmla="*/ 8453543 w 9144000"/>
              <a:gd name="connsiteY1900" fmla="*/ 2293572 h 4424400"/>
              <a:gd name="connsiteX1901" fmla="*/ 8452064 w 9144000"/>
              <a:gd name="connsiteY1901" fmla="*/ 2333490 h 4424400"/>
              <a:gd name="connsiteX1902" fmla="*/ 8325232 w 9144000"/>
              <a:gd name="connsiteY1902" fmla="*/ 2552650 h 4424400"/>
              <a:gd name="connsiteX1903" fmla="*/ 8288690 w 9144000"/>
              <a:gd name="connsiteY1903" fmla="*/ 2584110 h 4424400"/>
              <a:gd name="connsiteX1904" fmla="*/ 8282925 w 9144000"/>
              <a:gd name="connsiteY1904" fmla="*/ 2584375 h 4424400"/>
              <a:gd name="connsiteX1905" fmla="*/ 8281577 w 9144000"/>
              <a:gd name="connsiteY1905" fmla="*/ 2584375 h 4424400"/>
              <a:gd name="connsiteX1906" fmla="*/ 8247220 w 9144000"/>
              <a:gd name="connsiteY1906" fmla="*/ 2584375 h 4424400"/>
              <a:gd name="connsiteX1907" fmla="*/ 8102689 w 9144000"/>
              <a:gd name="connsiteY1907" fmla="*/ 2584375 h 4424400"/>
              <a:gd name="connsiteX1908" fmla="*/ 8068332 w 9144000"/>
              <a:gd name="connsiteY1908" fmla="*/ 2584375 h 4424400"/>
              <a:gd name="connsiteX1909" fmla="*/ 8066984 w 9144000"/>
              <a:gd name="connsiteY1909" fmla="*/ 2584375 h 4424400"/>
              <a:gd name="connsiteX1910" fmla="*/ 8060639 w 9144000"/>
              <a:gd name="connsiteY1910" fmla="*/ 2583935 h 4424400"/>
              <a:gd name="connsiteX1911" fmla="*/ 8036802 w 9144000"/>
              <a:gd name="connsiteY1911" fmla="*/ 2530334 h 4424400"/>
              <a:gd name="connsiteX1912" fmla="*/ 8161936 w 9144000"/>
              <a:gd name="connsiteY1912" fmla="*/ 2314157 h 4424400"/>
              <a:gd name="connsiteX1913" fmla="*/ 8035785 w 9144000"/>
              <a:gd name="connsiteY1913" fmla="*/ 2140676 h 4424400"/>
              <a:gd name="connsiteX1914" fmla="*/ 8060603 w 9144000"/>
              <a:gd name="connsiteY1914" fmla="*/ 2089183 h 4424400"/>
              <a:gd name="connsiteX1915" fmla="*/ 8066948 w 9144000"/>
              <a:gd name="connsiteY1915" fmla="*/ 2088819 h 4424400"/>
              <a:gd name="connsiteX1916" fmla="*/ 9022052 w 9144000"/>
              <a:gd name="connsiteY1916" fmla="*/ 2088818 h 4424400"/>
              <a:gd name="connsiteX1917" fmla="*/ 9023400 w 9144000"/>
              <a:gd name="connsiteY1917" fmla="*/ 2088818 h 4424400"/>
              <a:gd name="connsiteX1918" fmla="*/ 9057757 w 9144000"/>
              <a:gd name="connsiteY1918" fmla="*/ 2088818 h 4424400"/>
              <a:gd name="connsiteX1919" fmla="*/ 9144000 w 9144000"/>
              <a:gd name="connsiteY1919" fmla="*/ 2088818 h 4424400"/>
              <a:gd name="connsiteX1920" fmla="*/ 9144000 w 9144000"/>
              <a:gd name="connsiteY1920" fmla="*/ 2584375 h 4424400"/>
              <a:gd name="connsiteX1921" fmla="*/ 9057793 w 9144000"/>
              <a:gd name="connsiteY1921" fmla="*/ 2584375 h 4424400"/>
              <a:gd name="connsiteX1922" fmla="*/ 9023436 w 9144000"/>
              <a:gd name="connsiteY1922" fmla="*/ 2584375 h 4424400"/>
              <a:gd name="connsiteX1923" fmla="*/ 9022088 w 9144000"/>
              <a:gd name="connsiteY1923" fmla="*/ 2584375 h 4424400"/>
              <a:gd name="connsiteX1924" fmla="*/ 9015743 w 9144000"/>
              <a:gd name="connsiteY1924" fmla="*/ 2583935 h 4424400"/>
              <a:gd name="connsiteX1925" fmla="*/ 8991905 w 9144000"/>
              <a:gd name="connsiteY1925" fmla="*/ 2530334 h 4424400"/>
              <a:gd name="connsiteX1926" fmla="*/ 9117040 w 9144000"/>
              <a:gd name="connsiteY1926" fmla="*/ 2314157 h 4424400"/>
              <a:gd name="connsiteX1927" fmla="*/ 8990889 w 9144000"/>
              <a:gd name="connsiteY1927" fmla="*/ 2140675 h 4424400"/>
              <a:gd name="connsiteX1928" fmla="*/ 9015707 w 9144000"/>
              <a:gd name="connsiteY1928" fmla="*/ 2089181 h 4424400"/>
              <a:gd name="connsiteX1929" fmla="*/ 9022052 w 9144000"/>
              <a:gd name="connsiteY1929" fmla="*/ 2088818 h 4424400"/>
              <a:gd name="connsiteX1930" fmla="*/ 903694 w 9144000"/>
              <a:gd name="connsiteY1930" fmla="*/ 1717604 h 4424400"/>
              <a:gd name="connsiteX1931" fmla="*/ 905042 w 9144000"/>
              <a:gd name="connsiteY1931" fmla="*/ 1717604 h 4424400"/>
              <a:gd name="connsiteX1932" fmla="*/ 939399 w 9144000"/>
              <a:gd name="connsiteY1932" fmla="*/ 1717604 h 4424400"/>
              <a:gd name="connsiteX1933" fmla="*/ 1083930 w 9144000"/>
              <a:gd name="connsiteY1933" fmla="*/ 1717604 h 4424400"/>
              <a:gd name="connsiteX1934" fmla="*/ 1118287 w 9144000"/>
              <a:gd name="connsiteY1934" fmla="*/ 1717604 h 4424400"/>
              <a:gd name="connsiteX1935" fmla="*/ 1119635 w 9144000"/>
              <a:gd name="connsiteY1935" fmla="*/ 1717604 h 4424400"/>
              <a:gd name="connsiteX1936" fmla="*/ 1125400 w 9144000"/>
              <a:gd name="connsiteY1936" fmla="*/ 1717823 h 4424400"/>
              <a:gd name="connsiteX1937" fmla="*/ 1160786 w 9144000"/>
              <a:gd name="connsiteY1937" fmla="*/ 1744256 h 4424400"/>
              <a:gd name="connsiteX1938" fmla="*/ 1290290 w 9144000"/>
              <a:gd name="connsiteY1938" fmla="*/ 1922372 h 4424400"/>
              <a:gd name="connsiteX1939" fmla="*/ 1288812 w 9144000"/>
              <a:gd name="connsiteY1939" fmla="*/ 1962296 h 4424400"/>
              <a:gd name="connsiteX1940" fmla="*/ 1161979 w 9144000"/>
              <a:gd name="connsiteY1940" fmla="*/ 2181451 h 4424400"/>
              <a:gd name="connsiteX1941" fmla="*/ 1125437 w 9144000"/>
              <a:gd name="connsiteY1941" fmla="*/ 2212910 h 4424400"/>
              <a:gd name="connsiteX1942" fmla="*/ 1119671 w 9144000"/>
              <a:gd name="connsiteY1942" fmla="*/ 2213176 h 4424400"/>
              <a:gd name="connsiteX1943" fmla="*/ 1118324 w 9144000"/>
              <a:gd name="connsiteY1943" fmla="*/ 2213176 h 4424400"/>
              <a:gd name="connsiteX1944" fmla="*/ 1083967 w 9144000"/>
              <a:gd name="connsiteY1944" fmla="*/ 2213176 h 4424400"/>
              <a:gd name="connsiteX1945" fmla="*/ 939435 w 9144000"/>
              <a:gd name="connsiteY1945" fmla="*/ 2213176 h 4424400"/>
              <a:gd name="connsiteX1946" fmla="*/ 905078 w 9144000"/>
              <a:gd name="connsiteY1946" fmla="*/ 2213176 h 4424400"/>
              <a:gd name="connsiteX1947" fmla="*/ 903730 w 9144000"/>
              <a:gd name="connsiteY1947" fmla="*/ 2213176 h 4424400"/>
              <a:gd name="connsiteX1948" fmla="*/ 897385 w 9144000"/>
              <a:gd name="connsiteY1948" fmla="*/ 2212735 h 4424400"/>
              <a:gd name="connsiteX1949" fmla="*/ 873547 w 9144000"/>
              <a:gd name="connsiteY1949" fmla="*/ 2159135 h 4424400"/>
              <a:gd name="connsiteX1950" fmla="*/ 998682 w 9144000"/>
              <a:gd name="connsiteY1950" fmla="*/ 1942963 h 4424400"/>
              <a:gd name="connsiteX1951" fmla="*/ 872531 w 9144000"/>
              <a:gd name="connsiteY1951" fmla="*/ 1769465 h 4424400"/>
              <a:gd name="connsiteX1952" fmla="*/ 897349 w 9144000"/>
              <a:gd name="connsiteY1952" fmla="*/ 1717968 h 4424400"/>
              <a:gd name="connsiteX1953" fmla="*/ 903694 w 9144000"/>
              <a:gd name="connsiteY1953" fmla="*/ 1717604 h 4424400"/>
              <a:gd name="connsiteX1954" fmla="*/ 0 w 9144000"/>
              <a:gd name="connsiteY1954" fmla="*/ 1717604 h 4424400"/>
              <a:gd name="connsiteX1955" fmla="*/ 128828 w 9144000"/>
              <a:gd name="connsiteY1955" fmla="*/ 1717604 h 4424400"/>
              <a:gd name="connsiteX1956" fmla="*/ 163184 w 9144000"/>
              <a:gd name="connsiteY1956" fmla="*/ 1717604 h 4424400"/>
              <a:gd name="connsiteX1957" fmla="*/ 164532 w 9144000"/>
              <a:gd name="connsiteY1957" fmla="*/ 1717604 h 4424400"/>
              <a:gd name="connsiteX1958" fmla="*/ 170297 w 9144000"/>
              <a:gd name="connsiteY1958" fmla="*/ 1717824 h 4424400"/>
              <a:gd name="connsiteX1959" fmla="*/ 205682 w 9144000"/>
              <a:gd name="connsiteY1959" fmla="*/ 1744256 h 4424400"/>
              <a:gd name="connsiteX1960" fmla="*/ 335186 w 9144000"/>
              <a:gd name="connsiteY1960" fmla="*/ 1922374 h 4424400"/>
              <a:gd name="connsiteX1961" fmla="*/ 333707 w 9144000"/>
              <a:gd name="connsiteY1961" fmla="*/ 1962298 h 4424400"/>
              <a:gd name="connsiteX1962" fmla="*/ 206876 w 9144000"/>
              <a:gd name="connsiteY1962" fmla="*/ 2181452 h 4424400"/>
              <a:gd name="connsiteX1963" fmla="*/ 170334 w 9144000"/>
              <a:gd name="connsiteY1963" fmla="*/ 2212912 h 4424400"/>
              <a:gd name="connsiteX1964" fmla="*/ 164568 w 9144000"/>
              <a:gd name="connsiteY1964" fmla="*/ 2213177 h 4424400"/>
              <a:gd name="connsiteX1965" fmla="*/ 163220 w 9144000"/>
              <a:gd name="connsiteY1965" fmla="*/ 2213177 h 4424400"/>
              <a:gd name="connsiteX1966" fmla="*/ 128864 w 9144000"/>
              <a:gd name="connsiteY1966" fmla="*/ 2213177 h 4424400"/>
              <a:gd name="connsiteX1967" fmla="*/ 0 w 9144000"/>
              <a:gd name="connsiteY1967" fmla="*/ 2213177 h 4424400"/>
              <a:gd name="connsiteX1968" fmla="*/ 0 w 9144000"/>
              <a:gd name="connsiteY1968" fmla="*/ 2018251 h 4424400"/>
              <a:gd name="connsiteX1969" fmla="*/ 43581 w 9144000"/>
              <a:gd name="connsiteY1969" fmla="*/ 1942965 h 4424400"/>
              <a:gd name="connsiteX1970" fmla="*/ 0 w 9144000"/>
              <a:gd name="connsiteY1970" fmla="*/ 1883027 h 4424400"/>
              <a:gd name="connsiteX1971" fmla="*/ 2813898 w 9144000"/>
              <a:gd name="connsiteY1971" fmla="*/ 1717603 h 4424400"/>
              <a:gd name="connsiteX1972" fmla="*/ 2815247 w 9144000"/>
              <a:gd name="connsiteY1972" fmla="*/ 1717603 h 4424400"/>
              <a:gd name="connsiteX1973" fmla="*/ 2849605 w 9144000"/>
              <a:gd name="connsiteY1973" fmla="*/ 1717603 h 4424400"/>
              <a:gd name="connsiteX1974" fmla="*/ 2994136 w 9144000"/>
              <a:gd name="connsiteY1974" fmla="*/ 1717603 h 4424400"/>
              <a:gd name="connsiteX1975" fmla="*/ 3028494 w 9144000"/>
              <a:gd name="connsiteY1975" fmla="*/ 1717603 h 4424400"/>
              <a:gd name="connsiteX1976" fmla="*/ 3029842 w 9144000"/>
              <a:gd name="connsiteY1976" fmla="*/ 1717603 h 4424400"/>
              <a:gd name="connsiteX1977" fmla="*/ 3035607 w 9144000"/>
              <a:gd name="connsiteY1977" fmla="*/ 1717822 h 4424400"/>
              <a:gd name="connsiteX1978" fmla="*/ 3070994 w 9144000"/>
              <a:gd name="connsiteY1978" fmla="*/ 1744254 h 4424400"/>
              <a:gd name="connsiteX1979" fmla="*/ 3200497 w 9144000"/>
              <a:gd name="connsiteY1979" fmla="*/ 1922368 h 4424400"/>
              <a:gd name="connsiteX1980" fmla="*/ 3199016 w 9144000"/>
              <a:gd name="connsiteY1980" fmla="*/ 1962292 h 4424400"/>
              <a:gd name="connsiteX1981" fmla="*/ 3072186 w 9144000"/>
              <a:gd name="connsiteY1981" fmla="*/ 2181448 h 4424400"/>
              <a:gd name="connsiteX1982" fmla="*/ 3035642 w 9144000"/>
              <a:gd name="connsiteY1982" fmla="*/ 2212907 h 4424400"/>
              <a:gd name="connsiteX1983" fmla="*/ 3029878 w 9144000"/>
              <a:gd name="connsiteY1983" fmla="*/ 2213173 h 4424400"/>
              <a:gd name="connsiteX1984" fmla="*/ 3028531 w 9144000"/>
              <a:gd name="connsiteY1984" fmla="*/ 2213173 h 4424400"/>
              <a:gd name="connsiteX1985" fmla="*/ 2994171 w 9144000"/>
              <a:gd name="connsiteY1985" fmla="*/ 2213173 h 4424400"/>
              <a:gd name="connsiteX1986" fmla="*/ 2849642 w 9144000"/>
              <a:gd name="connsiteY1986" fmla="*/ 2213173 h 4424400"/>
              <a:gd name="connsiteX1987" fmla="*/ 2815283 w 9144000"/>
              <a:gd name="connsiteY1987" fmla="*/ 2213173 h 4424400"/>
              <a:gd name="connsiteX1988" fmla="*/ 2813936 w 9144000"/>
              <a:gd name="connsiteY1988" fmla="*/ 2213173 h 4424400"/>
              <a:gd name="connsiteX1989" fmla="*/ 2807590 w 9144000"/>
              <a:gd name="connsiteY1989" fmla="*/ 2212732 h 4424400"/>
              <a:gd name="connsiteX1990" fmla="*/ 2783753 w 9144000"/>
              <a:gd name="connsiteY1990" fmla="*/ 2159132 h 4424400"/>
              <a:gd name="connsiteX1991" fmla="*/ 2908887 w 9144000"/>
              <a:gd name="connsiteY1991" fmla="*/ 1942959 h 4424400"/>
              <a:gd name="connsiteX1992" fmla="*/ 2782736 w 9144000"/>
              <a:gd name="connsiteY1992" fmla="*/ 1769463 h 4424400"/>
              <a:gd name="connsiteX1993" fmla="*/ 2807556 w 9144000"/>
              <a:gd name="connsiteY1993" fmla="*/ 1717966 h 4424400"/>
              <a:gd name="connsiteX1994" fmla="*/ 2813898 w 9144000"/>
              <a:gd name="connsiteY1994" fmla="*/ 1717603 h 4424400"/>
              <a:gd name="connsiteX1995" fmla="*/ 1858797 w 9144000"/>
              <a:gd name="connsiteY1995" fmla="*/ 1717603 h 4424400"/>
              <a:gd name="connsiteX1996" fmla="*/ 1860146 w 9144000"/>
              <a:gd name="connsiteY1996" fmla="*/ 1717603 h 4424400"/>
              <a:gd name="connsiteX1997" fmla="*/ 1894503 w 9144000"/>
              <a:gd name="connsiteY1997" fmla="*/ 1717603 h 4424400"/>
              <a:gd name="connsiteX1998" fmla="*/ 2039033 w 9144000"/>
              <a:gd name="connsiteY1998" fmla="*/ 1717603 h 4424400"/>
              <a:gd name="connsiteX1999" fmla="*/ 2073390 w 9144000"/>
              <a:gd name="connsiteY1999" fmla="*/ 1717603 h 4424400"/>
              <a:gd name="connsiteX2000" fmla="*/ 2074737 w 9144000"/>
              <a:gd name="connsiteY2000" fmla="*/ 1717603 h 4424400"/>
              <a:gd name="connsiteX2001" fmla="*/ 2080503 w 9144000"/>
              <a:gd name="connsiteY2001" fmla="*/ 1717823 h 4424400"/>
              <a:gd name="connsiteX2002" fmla="*/ 2115886 w 9144000"/>
              <a:gd name="connsiteY2002" fmla="*/ 1744255 h 4424400"/>
              <a:gd name="connsiteX2003" fmla="*/ 2245389 w 9144000"/>
              <a:gd name="connsiteY2003" fmla="*/ 1922370 h 4424400"/>
              <a:gd name="connsiteX2004" fmla="*/ 2243912 w 9144000"/>
              <a:gd name="connsiteY2004" fmla="*/ 1962294 h 4424400"/>
              <a:gd name="connsiteX2005" fmla="*/ 2117080 w 9144000"/>
              <a:gd name="connsiteY2005" fmla="*/ 2181450 h 4424400"/>
              <a:gd name="connsiteX2006" fmla="*/ 2080539 w 9144000"/>
              <a:gd name="connsiteY2006" fmla="*/ 2212909 h 4424400"/>
              <a:gd name="connsiteX2007" fmla="*/ 2074774 w 9144000"/>
              <a:gd name="connsiteY2007" fmla="*/ 2213174 h 4424400"/>
              <a:gd name="connsiteX2008" fmla="*/ 2073426 w 9144000"/>
              <a:gd name="connsiteY2008" fmla="*/ 2213174 h 4424400"/>
              <a:gd name="connsiteX2009" fmla="*/ 2039069 w 9144000"/>
              <a:gd name="connsiteY2009" fmla="*/ 2213174 h 4424400"/>
              <a:gd name="connsiteX2010" fmla="*/ 1894538 w 9144000"/>
              <a:gd name="connsiteY2010" fmla="*/ 2213174 h 4424400"/>
              <a:gd name="connsiteX2011" fmla="*/ 1860181 w 9144000"/>
              <a:gd name="connsiteY2011" fmla="*/ 2213174 h 4424400"/>
              <a:gd name="connsiteX2012" fmla="*/ 1858834 w 9144000"/>
              <a:gd name="connsiteY2012" fmla="*/ 2213174 h 4424400"/>
              <a:gd name="connsiteX2013" fmla="*/ 1852489 w 9144000"/>
              <a:gd name="connsiteY2013" fmla="*/ 2212734 h 4424400"/>
              <a:gd name="connsiteX2014" fmla="*/ 1828651 w 9144000"/>
              <a:gd name="connsiteY2014" fmla="*/ 2159134 h 4424400"/>
              <a:gd name="connsiteX2015" fmla="*/ 1953786 w 9144000"/>
              <a:gd name="connsiteY2015" fmla="*/ 1942961 h 4424400"/>
              <a:gd name="connsiteX2016" fmla="*/ 1827635 w 9144000"/>
              <a:gd name="connsiteY2016" fmla="*/ 1769464 h 4424400"/>
              <a:gd name="connsiteX2017" fmla="*/ 1852453 w 9144000"/>
              <a:gd name="connsiteY2017" fmla="*/ 1717967 h 4424400"/>
              <a:gd name="connsiteX2018" fmla="*/ 1858797 w 9144000"/>
              <a:gd name="connsiteY2018" fmla="*/ 1717603 h 4424400"/>
              <a:gd name="connsiteX2019" fmla="*/ 3769001 w 9144000"/>
              <a:gd name="connsiteY2019" fmla="*/ 1717602 h 4424400"/>
              <a:gd name="connsiteX2020" fmla="*/ 3770348 w 9144000"/>
              <a:gd name="connsiteY2020" fmla="*/ 1717602 h 4424400"/>
              <a:gd name="connsiteX2021" fmla="*/ 3804707 w 9144000"/>
              <a:gd name="connsiteY2021" fmla="*/ 1717602 h 4424400"/>
              <a:gd name="connsiteX2022" fmla="*/ 3949235 w 9144000"/>
              <a:gd name="connsiteY2022" fmla="*/ 1717602 h 4424400"/>
              <a:gd name="connsiteX2023" fmla="*/ 3983594 w 9144000"/>
              <a:gd name="connsiteY2023" fmla="*/ 1717602 h 4424400"/>
              <a:gd name="connsiteX2024" fmla="*/ 3984940 w 9144000"/>
              <a:gd name="connsiteY2024" fmla="*/ 1717602 h 4424400"/>
              <a:gd name="connsiteX2025" fmla="*/ 3990704 w 9144000"/>
              <a:gd name="connsiteY2025" fmla="*/ 1717821 h 4424400"/>
              <a:gd name="connsiteX2026" fmla="*/ 4026089 w 9144000"/>
              <a:gd name="connsiteY2026" fmla="*/ 1744253 h 4424400"/>
              <a:gd name="connsiteX2027" fmla="*/ 4155595 w 9144000"/>
              <a:gd name="connsiteY2027" fmla="*/ 1922366 h 4424400"/>
              <a:gd name="connsiteX2028" fmla="*/ 4154115 w 9144000"/>
              <a:gd name="connsiteY2028" fmla="*/ 1962290 h 4424400"/>
              <a:gd name="connsiteX2029" fmla="*/ 4027283 w 9144000"/>
              <a:gd name="connsiteY2029" fmla="*/ 2181447 h 4424400"/>
              <a:gd name="connsiteX2030" fmla="*/ 3990741 w 9144000"/>
              <a:gd name="connsiteY2030" fmla="*/ 2212906 h 4424400"/>
              <a:gd name="connsiteX2031" fmla="*/ 3984976 w 9144000"/>
              <a:gd name="connsiteY2031" fmla="*/ 2213172 h 4424400"/>
              <a:gd name="connsiteX2032" fmla="*/ 3983627 w 9144000"/>
              <a:gd name="connsiteY2032" fmla="*/ 2213172 h 4424400"/>
              <a:gd name="connsiteX2033" fmla="*/ 3949271 w 9144000"/>
              <a:gd name="connsiteY2033" fmla="*/ 2213172 h 4424400"/>
              <a:gd name="connsiteX2034" fmla="*/ 3804743 w 9144000"/>
              <a:gd name="connsiteY2034" fmla="*/ 2213172 h 4424400"/>
              <a:gd name="connsiteX2035" fmla="*/ 3770384 w 9144000"/>
              <a:gd name="connsiteY2035" fmla="*/ 2213172 h 4424400"/>
              <a:gd name="connsiteX2036" fmla="*/ 3769036 w 9144000"/>
              <a:gd name="connsiteY2036" fmla="*/ 2213172 h 4424400"/>
              <a:gd name="connsiteX2037" fmla="*/ 3762692 w 9144000"/>
              <a:gd name="connsiteY2037" fmla="*/ 2212731 h 4424400"/>
              <a:gd name="connsiteX2038" fmla="*/ 3738855 w 9144000"/>
              <a:gd name="connsiteY2038" fmla="*/ 2159131 h 4424400"/>
              <a:gd name="connsiteX2039" fmla="*/ 3863989 w 9144000"/>
              <a:gd name="connsiteY2039" fmla="*/ 1942957 h 4424400"/>
              <a:gd name="connsiteX2040" fmla="*/ 3737838 w 9144000"/>
              <a:gd name="connsiteY2040" fmla="*/ 1769462 h 4424400"/>
              <a:gd name="connsiteX2041" fmla="*/ 3762656 w 9144000"/>
              <a:gd name="connsiteY2041" fmla="*/ 1717966 h 4424400"/>
              <a:gd name="connsiteX2042" fmla="*/ 3769001 w 9144000"/>
              <a:gd name="connsiteY2042" fmla="*/ 1717602 h 4424400"/>
              <a:gd name="connsiteX2043" fmla="*/ 5679190 w 9144000"/>
              <a:gd name="connsiteY2043" fmla="*/ 1717601 h 4424400"/>
              <a:gd name="connsiteX2044" fmla="*/ 5680538 w 9144000"/>
              <a:gd name="connsiteY2044" fmla="*/ 1717601 h 4424400"/>
              <a:gd name="connsiteX2045" fmla="*/ 5714894 w 9144000"/>
              <a:gd name="connsiteY2045" fmla="*/ 1717601 h 4424400"/>
              <a:gd name="connsiteX2046" fmla="*/ 5859424 w 9144000"/>
              <a:gd name="connsiteY2046" fmla="*/ 1717601 h 4424400"/>
              <a:gd name="connsiteX2047" fmla="*/ 5893783 w 9144000"/>
              <a:gd name="connsiteY2047" fmla="*/ 1717601 h 4424400"/>
              <a:gd name="connsiteX2048" fmla="*/ 5895129 w 9144000"/>
              <a:gd name="connsiteY2048" fmla="*/ 1717601 h 4424400"/>
              <a:gd name="connsiteX2049" fmla="*/ 5900894 w 9144000"/>
              <a:gd name="connsiteY2049" fmla="*/ 1717820 h 4424400"/>
              <a:gd name="connsiteX2050" fmla="*/ 5936279 w 9144000"/>
              <a:gd name="connsiteY2050" fmla="*/ 1744252 h 4424400"/>
              <a:gd name="connsiteX2051" fmla="*/ 6065783 w 9144000"/>
              <a:gd name="connsiteY2051" fmla="*/ 1922363 h 4424400"/>
              <a:gd name="connsiteX2052" fmla="*/ 6064305 w 9144000"/>
              <a:gd name="connsiteY2052" fmla="*/ 1962286 h 4424400"/>
              <a:gd name="connsiteX2053" fmla="*/ 5937473 w 9144000"/>
              <a:gd name="connsiteY2053" fmla="*/ 2181444 h 4424400"/>
              <a:gd name="connsiteX2054" fmla="*/ 5900931 w 9144000"/>
              <a:gd name="connsiteY2054" fmla="*/ 2212903 h 4424400"/>
              <a:gd name="connsiteX2055" fmla="*/ 5895165 w 9144000"/>
              <a:gd name="connsiteY2055" fmla="*/ 2213169 h 4424400"/>
              <a:gd name="connsiteX2056" fmla="*/ 5893817 w 9144000"/>
              <a:gd name="connsiteY2056" fmla="*/ 2213169 h 4424400"/>
              <a:gd name="connsiteX2057" fmla="*/ 5859463 w 9144000"/>
              <a:gd name="connsiteY2057" fmla="*/ 2213169 h 4424400"/>
              <a:gd name="connsiteX2058" fmla="*/ 5714930 w 9144000"/>
              <a:gd name="connsiteY2058" fmla="*/ 2213169 h 4424400"/>
              <a:gd name="connsiteX2059" fmla="*/ 5680574 w 9144000"/>
              <a:gd name="connsiteY2059" fmla="*/ 2213169 h 4424400"/>
              <a:gd name="connsiteX2060" fmla="*/ 5679225 w 9144000"/>
              <a:gd name="connsiteY2060" fmla="*/ 2213169 h 4424400"/>
              <a:gd name="connsiteX2061" fmla="*/ 5672881 w 9144000"/>
              <a:gd name="connsiteY2061" fmla="*/ 2212728 h 4424400"/>
              <a:gd name="connsiteX2062" fmla="*/ 5649042 w 9144000"/>
              <a:gd name="connsiteY2062" fmla="*/ 2159128 h 4424400"/>
              <a:gd name="connsiteX2063" fmla="*/ 5774176 w 9144000"/>
              <a:gd name="connsiteY2063" fmla="*/ 1942954 h 4424400"/>
              <a:gd name="connsiteX2064" fmla="*/ 5648026 w 9144000"/>
              <a:gd name="connsiteY2064" fmla="*/ 1769460 h 4424400"/>
              <a:gd name="connsiteX2065" fmla="*/ 5672845 w 9144000"/>
              <a:gd name="connsiteY2065" fmla="*/ 1717964 h 4424400"/>
              <a:gd name="connsiteX2066" fmla="*/ 5679190 w 9144000"/>
              <a:gd name="connsiteY2066" fmla="*/ 1717601 h 4424400"/>
              <a:gd name="connsiteX2067" fmla="*/ 4724086 w 9144000"/>
              <a:gd name="connsiteY2067" fmla="*/ 1717601 h 4424400"/>
              <a:gd name="connsiteX2068" fmla="*/ 4725437 w 9144000"/>
              <a:gd name="connsiteY2068" fmla="*/ 1717601 h 4424400"/>
              <a:gd name="connsiteX2069" fmla="*/ 4759792 w 9144000"/>
              <a:gd name="connsiteY2069" fmla="*/ 1717601 h 4424400"/>
              <a:gd name="connsiteX2070" fmla="*/ 4904320 w 9144000"/>
              <a:gd name="connsiteY2070" fmla="*/ 1717601 h 4424400"/>
              <a:gd name="connsiteX2071" fmla="*/ 4938679 w 9144000"/>
              <a:gd name="connsiteY2071" fmla="*/ 1717601 h 4424400"/>
              <a:gd name="connsiteX2072" fmla="*/ 4940026 w 9144000"/>
              <a:gd name="connsiteY2072" fmla="*/ 1717601 h 4424400"/>
              <a:gd name="connsiteX2073" fmla="*/ 4945794 w 9144000"/>
              <a:gd name="connsiteY2073" fmla="*/ 1717821 h 4424400"/>
              <a:gd name="connsiteX2074" fmla="*/ 4981175 w 9144000"/>
              <a:gd name="connsiteY2074" fmla="*/ 1744252 h 4424400"/>
              <a:gd name="connsiteX2075" fmla="*/ 5110683 w 9144000"/>
              <a:gd name="connsiteY2075" fmla="*/ 1922365 h 4424400"/>
              <a:gd name="connsiteX2076" fmla="*/ 5109202 w 9144000"/>
              <a:gd name="connsiteY2076" fmla="*/ 1962288 h 4424400"/>
              <a:gd name="connsiteX2077" fmla="*/ 4982371 w 9144000"/>
              <a:gd name="connsiteY2077" fmla="*/ 2181445 h 4424400"/>
              <a:gd name="connsiteX2078" fmla="*/ 4945827 w 9144000"/>
              <a:gd name="connsiteY2078" fmla="*/ 2212904 h 4424400"/>
              <a:gd name="connsiteX2079" fmla="*/ 4940062 w 9144000"/>
              <a:gd name="connsiteY2079" fmla="*/ 2213170 h 4424400"/>
              <a:gd name="connsiteX2080" fmla="*/ 4938714 w 9144000"/>
              <a:gd name="connsiteY2080" fmla="*/ 2213170 h 4424400"/>
              <a:gd name="connsiteX2081" fmla="*/ 4904357 w 9144000"/>
              <a:gd name="connsiteY2081" fmla="*/ 2213170 h 4424400"/>
              <a:gd name="connsiteX2082" fmla="*/ 4759827 w 9144000"/>
              <a:gd name="connsiteY2082" fmla="*/ 2213170 h 4424400"/>
              <a:gd name="connsiteX2083" fmla="*/ 4725471 w 9144000"/>
              <a:gd name="connsiteY2083" fmla="*/ 2213170 h 4424400"/>
              <a:gd name="connsiteX2084" fmla="*/ 4724123 w 9144000"/>
              <a:gd name="connsiteY2084" fmla="*/ 2213170 h 4424400"/>
              <a:gd name="connsiteX2085" fmla="*/ 4717779 w 9144000"/>
              <a:gd name="connsiteY2085" fmla="*/ 2212730 h 4424400"/>
              <a:gd name="connsiteX2086" fmla="*/ 4693939 w 9144000"/>
              <a:gd name="connsiteY2086" fmla="*/ 2159129 h 4424400"/>
              <a:gd name="connsiteX2087" fmla="*/ 4819075 w 9144000"/>
              <a:gd name="connsiteY2087" fmla="*/ 1942956 h 4424400"/>
              <a:gd name="connsiteX2088" fmla="*/ 4692923 w 9144000"/>
              <a:gd name="connsiteY2088" fmla="*/ 1769461 h 4424400"/>
              <a:gd name="connsiteX2089" fmla="*/ 4717742 w 9144000"/>
              <a:gd name="connsiteY2089" fmla="*/ 1717965 h 4424400"/>
              <a:gd name="connsiteX2090" fmla="*/ 4724086 w 9144000"/>
              <a:gd name="connsiteY2090" fmla="*/ 1717601 h 4424400"/>
              <a:gd name="connsiteX2091" fmla="*/ 6634292 w 9144000"/>
              <a:gd name="connsiteY2091" fmla="*/ 1717600 h 4424400"/>
              <a:gd name="connsiteX2092" fmla="*/ 6635640 w 9144000"/>
              <a:gd name="connsiteY2092" fmla="*/ 1717600 h 4424400"/>
              <a:gd name="connsiteX2093" fmla="*/ 6669997 w 9144000"/>
              <a:gd name="connsiteY2093" fmla="*/ 1717600 h 4424400"/>
              <a:gd name="connsiteX2094" fmla="*/ 6814528 w 9144000"/>
              <a:gd name="connsiteY2094" fmla="*/ 1717600 h 4424400"/>
              <a:gd name="connsiteX2095" fmla="*/ 6848885 w 9144000"/>
              <a:gd name="connsiteY2095" fmla="*/ 1717600 h 4424400"/>
              <a:gd name="connsiteX2096" fmla="*/ 6850233 w 9144000"/>
              <a:gd name="connsiteY2096" fmla="*/ 1717600 h 4424400"/>
              <a:gd name="connsiteX2097" fmla="*/ 6855998 w 9144000"/>
              <a:gd name="connsiteY2097" fmla="*/ 1717819 h 4424400"/>
              <a:gd name="connsiteX2098" fmla="*/ 6891382 w 9144000"/>
              <a:gd name="connsiteY2098" fmla="*/ 1744251 h 4424400"/>
              <a:gd name="connsiteX2099" fmla="*/ 7020887 w 9144000"/>
              <a:gd name="connsiteY2099" fmla="*/ 1922361 h 4424400"/>
              <a:gd name="connsiteX2100" fmla="*/ 7019408 w 9144000"/>
              <a:gd name="connsiteY2100" fmla="*/ 1962285 h 4424400"/>
              <a:gd name="connsiteX2101" fmla="*/ 6892576 w 9144000"/>
              <a:gd name="connsiteY2101" fmla="*/ 2181443 h 4424400"/>
              <a:gd name="connsiteX2102" fmla="*/ 6856034 w 9144000"/>
              <a:gd name="connsiteY2102" fmla="*/ 2212902 h 4424400"/>
              <a:gd name="connsiteX2103" fmla="*/ 6850269 w 9144000"/>
              <a:gd name="connsiteY2103" fmla="*/ 2213167 h 4424400"/>
              <a:gd name="connsiteX2104" fmla="*/ 6848921 w 9144000"/>
              <a:gd name="connsiteY2104" fmla="*/ 2213167 h 4424400"/>
              <a:gd name="connsiteX2105" fmla="*/ 6814564 w 9144000"/>
              <a:gd name="connsiteY2105" fmla="*/ 2213167 h 4424400"/>
              <a:gd name="connsiteX2106" fmla="*/ 6670033 w 9144000"/>
              <a:gd name="connsiteY2106" fmla="*/ 2213167 h 4424400"/>
              <a:gd name="connsiteX2107" fmla="*/ 6635676 w 9144000"/>
              <a:gd name="connsiteY2107" fmla="*/ 2213167 h 4424400"/>
              <a:gd name="connsiteX2108" fmla="*/ 6634328 w 9144000"/>
              <a:gd name="connsiteY2108" fmla="*/ 2213167 h 4424400"/>
              <a:gd name="connsiteX2109" fmla="*/ 6627983 w 9144000"/>
              <a:gd name="connsiteY2109" fmla="*/ 2212727 h 4424400"/>
              <a:gd name="connsiteX2110" fmla="*/ 6604146 w 9144000"/>
              <a:gd name="connsiteY2110" fmla="*/ 2159127 h 4424400"/>
              <a:gd name="connsiteX2111" fmla="*/ 6729280 w 9144000"/>
              <a:gd name="connsiteY2111" fmla="*/ 1942952 h 4424400"/>
              <a:gd name="connsiteX2112" fmla="*/ 6603129 w 9144000"/>
              <a:gd name="connsiteY2112" fmla="*/ 1769459 h 4424400"/>
              <a:gd name="connsiteX2113" fmla="*/ 6627947 w 9144000"/>
              <a:gd name="connsiteY2113" fmla="*/ 1717964 h 4424400"/>
              <a:gd name="connsiteX2114" fmla="*/ 6634292 w 9144000"/>
              <a:gd name="connsiteY2114" fmla="*/ 1717600 h 4424400"/>
              <a:gd name="connsiteX2115" fmla="*/ 8544500 w 9144000"/>
              <a:gd name="connsiteY2115" fmla="*/ 1717599 h 4424400"/>
              <a:gd name="connsiteX2116" fmla="*/ 8545848 w 9144000"/>
              <a:gd name="connsiteY2116" fmla="*/ 1717599 h 4424400"/>
              <a:gd name="connsiteX2117" fmla="*/ 8580205 w 9144000"/>
              <a:gd name="connsiteY2117" fmla="*/ 1717599 h 4424400"/>
              <a:gd name="connsiteX2118" fmla="*/ 8724736 w 9144000"/>
              <a:gd name="connsiteY2118" fmla="*/ 1717599 h 4424400"/>
              <a:gd name="connsiteX2119" fmla="*/ 8759093 w 9144000"/>
              <a:gd name="connsiteY2119" fmla="*/ 1717599 h 4424400"/>
              <a:gd name="connsiteX2120" fmla="*/ 8760440 w 9144000"/>
              <a:gd name="connsiteY2120" fmla="*/ 1717599 h 4424400"/>
              <a:gd name="connsiteX2121" fmla="*/ 8766206 w 9144000"/>
              <a:gd name="connsiteY2121" fmla="*/ 1717818 h 4424400"/>
              <a:gd name="connsiteX2122" fmla="*/ 8801590 w 9144000"/>
              <a:gd name="connsiteY2122" fmla="*/ 1744249 h 4424400"/>
              <a:gd name="connsiteX2123" fmla="*/ 8931095 w 9144000"/>
              <a:gd name="connsiteY2123" fmla="*/ 1922357 h 4424400"/>
              <a:gd name="connsiteX2124" fmla="*/ 8929616 w 9144000"/>
              <a:gd name="connsiteY2124" fmla="*/ 1962281 h 4424400"/>
              <a:gd name="connsiteX2125" fmla="*/ 8802784 w 9144000"/>
              <a:gd name="connsiteY2125" fmla="*/ 2181440 h 4424400"/>
              <a:gd name="connsiteX2126" fmla="*/ 8766242 w 9144000"/>
              <a:gd name="connsiteY2126" fmla="*/ 2212899 h 4424400"/>
              <a:gd name="connsiteX2127" fmla="*/ 8760476 w 9144000"/>
              <a:gd name="connsiteY2127" fmla="*/ 2213165 h 4424400"/>
              <a:gd name="connsiteX2128" fmla="*/ 8759129 w 9144000"/>
              <a:gd name="connsiteY2128" fmla="*/ 2213165 h 4424400"/>
              <a:gd name="connsiteX2129" fmla="*/ 8724771 w 9144000"/>
              <a:gd name="connsiteY2129" fmla="*/ 2213165 h 4424400"/>
              <a:gd name="connsiteX2130" fmla="*/ 8580241 w 9144000"/>
              <a:gd name="connsiteY2130" fmla="*/ 2213165 h 4424400"/>
              <a:gd name="connsiteX2131" fmla="*/ 8545884 w 9144000"/>
              <a:gd name="connsiteY2131" fmla="*/ 2213165 h 4424400"/>
              <a:gd name="connsiteX2132" fmla="*/ 8544536 w 9144000"/>
              <a:gd name="connsiteY2132" fmla="*/ 2213165 h 4424400"/>
              <a:gd name="connsiteX2133" fmla="*/ 8538191 w 9144000"/>
              <a:gd name="connsiteY2133" fmla="*/ 2212724 h 4424400"/>
              <a:gd name="connsiteX2134" fmla="*/ 8514353 w 9144000"/>
              <a:gd name="connsiteY2134" fmla="*/ 2159124 h 4424400"/>
              <a:gd name="connsiteX2135" fmla="*/ 8639488 w 9144000"/>
              <a:gd name="connsiteY2135" fmla="*/ 1942948 h 4424400"/>
              <a:gd name="connsiteX2136" fmla="*/ 8513337 w 9144000"/>
              <a:gd name="connsiteY2136" fmla="*/ 1769457 h 4424400"/>
              <a:gd name="connsiteX2137" fmla="*/ 8538155 w 9144000"/>
              <a:gd name="connsiteY2137" fmla="*/ 1717963 h 4424400"/>
              <a:gd name="connsiteX2138" fmla="*/ 8544500 w 9144000"/>
              <a:gd name="connsiteY2138" fmla="*/ 1717599 h 4424400"/>
              <a:gd name="connsiteX2139" fmla="*/ 7589396 w 9144000"/>
              <a:gd name="connsiteY2139" fmla="*/ 1717599 h 4424400"/>
              <a:gd name="connsiteX2140" fmla="*/ 7590744 w 9144000"/>
              <a:gd name="connsiteY2140" fmla="*/ 1717599 h 4424400"/>
              <a:gd name="connsiteX2141" fmla="*/ 7625101 w 9144000"/>
              <a:gd name="connsiteY2141" fmla="*/ 1717599 h 4424400"/>
              <a:gd name="connsiteX2142" fmla="*/ 7769632 w 9144000"/>
              <a:gd name="connsiteY2142" fmla="*/ 1717599 h 4424400"/>
              <a:gd name="connsiteX2143" fmla="*/ 7803989 w 9144000"/>
              <a:gd name="connsiteY2143" fmla="*/ 1717599 h 4424400"/>
              <a:gd name="connsiteX2144" fmla="*/ 7805337 w 9144000"/>
              <a:gd name="connsiteY2144" fmla="*/ 1717599 h 4424400"/>
              <a:gd name="connsiteX2145" fmla="*/ 7811102 w 9144000"/>
              <a:gd name="connsiteY2145" fmla="*/ 1717819 h 4424400"/>
              <a:gd name="connsiteX2146" fmla="*/ 7846486 w 9144000"/>
              <a:gd name="connsiteY2146" fmla="*/ 1744250 h 4424400"/>
              <a:gd name="connsiteX2147" fmla="*/ 7975991 w 9144000"/>
              <a:gd name="connsiteY2147" fmla="*/ 1922359 h 4424400"/>
              <a:gd name="connsiteX2148" fmla="*/ 7974512 w 9144000"/>
              <a:gd name="connsiteY2148" fmla="*/ 1962283 h 4424400"/>
              <a:gd name="connsiteX2149" fmla="*/ 7847680 w 9144000"/>
              <a:gd name="connsiteY2149" fmla="*/ 2181441 h 4424400"/>
              <a:gd name="connsiteX2150" fmla="*/ 7811138 w 9144000"/>
              <a:gd name="connsiteY2150" fmla="*/ 2212900 h 4424400"/>
              <a:gd name="connsiteX2151" fmla="*/ 7805373 w 9144000"/>
              <a:gd name="connsiteY2151" fmla="*/ 2213166 h 4424400"/>
              <a:gd name="connsiteX2152" fmla="*/ 7804025 w 9144000"/>
              <a:gd name="connsiteY2152" fmla="*/ 2213166 h 4424400"/>
              <a:gd name="connsiteX2153" fmla="*/ 7769668 w 9144000"/>
              <a:gd name="connsiteY2153" fmla="*/ 2213166 h 4424400"/>
              <a:gd name="connsiteX2154" fmla="*/ 7625137 w 9144000"/>
              <a:gd name="connsiteY2154" fmla="*/ 2213166 h 4424400"/>
              <a:gd name="connsiteX2155" fmla="*/ 7590780 w 9144000"/>
              <a:gd name="connsiteY2155" fmla="*/ 2213166 h 4424400"/>
              <a:gd name="connsiteX2156" fmla="*/ 7589432 w 9144000"/>
              <a:gd name="connsiteY2156" fmla="*/ 2213166 h 4424400"/>
              <a:gd name="connsiteX2157" fmla="*/ 7583087 w 9144000"/>
              <a:gd name="connsiteY2157" fmla="*/ 2212725 h 4424400"/>
              <a:gd name="connsiteX2158" fmla="*/ 7559250 w 9144000"/>
              <a:gd name="connsiteY2158" fmla="*/ 2159125 h 4424400"/>
              <a:gd name="connsiteX2159" fmla="*/ 7684384 w 9144000"/>
              <a:gd name="connsiteY2159" fmla="*/ 1942950 h 4424400"/>
              <a:gd name="connsiteX2160" fmla="*/ 7558233 w 9144000"/>
              <a:gd name="connsiteY2160" fmla="*/ 1769458 h 4424400"/>
              <a:gd name="connsiteX2161" fmla="*/ 7583051 w 9144000"/>
              <a:gd name="connsiteY2161" fmla="*/ 1717963 h 4424400"/>
              <a:gd name="connsiteX2162" fmla="*/ 7589396 w 9144000"/>
              <a:gd name="connsiteY2162" fmla="*/ 1717599 h 4424400"/>
              <a:gd name="connsiteX2163" fmla="*/ 426143 w 9144000"/>
              <a:gd name="connsiteY2163" fmla="*/ 1531819 h 4424400"/>
              <a:gd name="connsiteX2164" fmla="*/ 427491 w 9144000"/>
              <a:gd name="connsiteY2164" fmla="*/ 1531819 h 4424400"/>
              <a:gd name="connsiteX2165" fmla="*/ 461848 w 9144000"/>
              <a:gd name="connsiteY2165" fmla="*/ 1531819 h 4424400"/>
              <a:gd name="connsiteX2166" fmla="*/ 606378 w 9144000"/>
              <a:gd name="connsiteY2166" fmla="*/ 1531819 h 4424400"/>
              <a:gd name="connsiteX2167" fmla="*/ 640736 w 9144000"/>
              <a:gd name="connsiteY2167" fmla="*/ 1531819 h 4424400"/>
              <a:gd name="connsiteX2168" fmla="*/ 642083 w 9144000"/>
              <a:gd name="connsiteY2168" fmla="*/ 1531819 h 4424400"/>
              <a:gd name="connsiteX2169" fmla="*/ 647848 w 9144000"/>
              <a:gd name="connsiteY2169" fmla="*/ 1532040 h 4424400"/>
              <a:gd name="connsiteX2170" fmla="*/ 683232 w 9144000"/>
              <a:gd name="connsiteY2170" fmla="*/ 1558469 h 4424400"/>
              <a:gd name="connsiteX2171" fmla="*/ 812737 w 9144000"/>
              <a:gd name="connsiteY2171" fmla="*/ 1736567 h 4424400"/>
              <a:gd name="connsiteX2172" fmla="*/ 811258 w 9144000"/>
              <a:gd name="connsiteY2172" fmla="*/ 1776494 h 4424400"/>
              <a:gd name="connsiteX2173" fmla="*/ 684427 w 9144000"/>
              <a:gd name="connsiteY2173" fmla="*/ 1995666 h 4424400"/>
              <a:gd name="connsiteX2174" fmla="*/ 647885 w 9144000"/>
              <a:gd name="connsiteY2174" fmla="*/ 2027124 h 4424400"/>
              <a:gd name="connsiteX2175" fmla="*/ 642119 w 9144000"/>
              <a:gd name="connsiteY2175" fmla="*/ 2027383 h 4424400"/>
              <a:gd name="connsiteX2176" fmla="*/ 640771 w 9144000"/>
              <a:gd name="connsiteY2176" fmla="*/ 2027383 h 4424400"/>
              <a:gd name="connsiteX2177" fmla="*/ 606414 w 9144000"/>
              <a:gd name="connsiteY2177" fmla="*/ 2027383 h 4424400"/>
              <a:gd name="connsiteX2178" fmla="*/ 461884 w 9144000"/>
              <a:gd name="connsiteY2178" fmla="*/ 2027383 h 4424400"/>
              <a:gd name="connsiteX2179" fmla="*/ 427527 w 9144000"/>
              <a:gd name="connsiteY2179" fmla="*/ 2027383 h 4424400"/>
              <a:gd name="connsiteX2180" fmla="*/ 426179 w 9144000"/>
              <a:gd name="connsiteY2180" fmla="*/ 2027383 h 4424400"/>
              <a:gd name="connsiteX2181" fmla="*/ 419834 w 9144000"/>
              <a:gd name="connsiteY2181" fmla="*/ 2026943 h 4424400"/>
              <a:gd name="connsiteX2182" fmla="*/ 395997 w 9144000"/>
              <a:gd name="connsiteY2182" fmla="*/ 1973349 h 4424400"/>
              <a:gd name="connsiteX2183" fmla="*/ 521131 w 9144000"/>
              <a:gd name="connsiteY2183" fmla="*/ 1757161 h 4424400"/>
              <a:gd name="connsiteX2184" fmla="*/ 394980 w 9144000"/>
              <a:gd name="connsiteY2184" fmla="*/ 1583662 h 4424400"/>
              <a:gd name="connsiteX2185" fmla="*/ 419798 w 9144000"/>
              <a:gd name="connsiteY2185" fmla="*/ 1532183 h 4424400"/>
              <a:gd name="connsiteX2186" fmla="*/ 426143 w 9144000"/>
              <a:gd name="connsiteY2186" fmla="*/ 1531819 h 4424400"/>
              <a:gd name="connsiteX2187" fmla="*/ 1381247 w 9144000"/>
              <a:gd name="connsiteY2187" fmla="*/ 1531818 h 4424400"/>
              <a:gd name="connsiteX2188" fmla="*/ 1382594 w 9144000"/>
              <a:gd name="connsiteY2188" fmla="*/ 1531818 h 4424400"/>
              <a:gd name="connsiteX2189" fmla="*/ 1416953 w 9144000"/>
              <a:gd name="connsiteY2189" fmla="*/ 1531818 h 4424400"/>
              <a:gd name="connsiteX2190" fmla="*/ 1561482 w 9144000"/>
              <a:gd name="connsiteY2190" fmla="*/ 1531818 h 4424400"/>
              <a:gd name="connsiteX2191" fmla="*/ 1595839 w 9144000"/>
              <a:gd name="connsiteY2191" fmla="*/ 1531818 h 4424400"/>
              <a:gd name="connsiteX2192" fmla="*/ 1597187 w 9144000"/>
              <a:gd name="connsiteY2192" fmla="*/ 1531818 h 4424400"/>
              <a:gd name="connsiteX2193" fmla="*/ 1602952 w 9144000"/>
              <a:gd name="connsiteY2193" fmla="*/ 1532038 h 4424400"/>
              <a:gd name="connsiteX2194" fmla="*/ 1638336 w 9144000"/>
              <a:gd name="connsiteY2194" fmla="*/ 1558467 h 4424400"/>
              <a:gd name="connsiteX2195" fmla="*/ 1767842 w 9144000"/>
              <a:gd name="connsiteY2195" fmla="*/ 1736567 h 4424400"/>
              <a:gd name="connsiteX2196" fmla="*/ 1766363 w 9144000"/>
              <a:gd name="connsiteY2196" fmla="*/ 1776494 h 4424400"/>
              <a:gd name="connsiteX2197" fmla="*/ 1639530 w 9144000"/>
              <a:gd name="connsiteY2197" fmla="*/ 1995664 h 4424400"/>
              <a:gd name="connsiteX2198" fmla="*/ 1602988 w 9144000"/>
              <a:gd name="connsiteY2198" fmla="*/ 2027122 h 4424400"/>
              <a:gd name="connsiteX2199" fmla="*/ 1597222 w 9144000"/>
              <a:gd name="connsiteY2199" fmla="*/ 2027381 h 4424400"/>
              <a:gd name="connsiteX2200" fmla="*/ 1595876 w 9144000"/>
              <a:gd name="connsiteY2200" fmla="*/ 2027381 h 4424400"/>
              <a:gd name="connsiteX2201" fmla="*/ 1561518 w 9144000"/>
              <a:gd name="connsiteY2201" fmla="*/ 2027381 h 4424400"/>
              <a:gd name="connsiteX2202" fmla="*/ 1416988 w 9144000"/>
              <a:gd name="connsiteY2202" fmla="*/ 2027381 h 4424400"/>
              <a:gd name="connsiteX2203" fmla="*/ 1382630 w 9144000"/>
              <a:gd name="connsiteY2203" fmla="*/ 2027381 h 4424400"/>
              <a:gd name="connsiteX2204" fmla="*/ 1381282 w 9144000"/>
              <a:gd name="connsiteY2204" fmla="*/ 2027381 h 4424400"/>
              <a:gd name="connsiteX2205" fmla="*/ 1374938 w 9144000"/>
              <a:gd name="connsiteY2205" fmla="*/ 2026942 h 4424400"/>
              <a:gd name="connsiteX2206" fmla="*/ 1351101 w 9144000"/>
              <a:gd name="connsiteY2206" fmla="*/ 1973347 h 4424400"/>
              <a:gd name="connsiteX2207" fmla="*/ 1476236 w 9144000"/>
              <a:gd name="connsiteY2207" fmla="*/ 1757160 h 4424400"/>
              <a:gd name="connsiteX2208" fmla="*/ 1350085 w 9144000"/>
              <a:gd name="connsiteY2208" fmla="*/ 1583662 h 4424400"/>
              <a:gd name="connsiteX2209" fmla="*/ 1374902 w 9144000"/>
              <a:gd name="connsiteY2209" fmla="*/ 1532182 h 4424400"/>
              <a:gd name="connsiteX2210" fmla="*/ 1381247 w 9144000"/>
              <a:gd name="connsiteY2210" fmla="*/ 1531818 h 4424400"/>
              <a:gd name="connsiteX2211" fmla="*/ 2336347 w 9144000"/>
              <a:gd name="connsiteY2211" fmla="*/ 1531817 h 4424400"/>
              <a:gd name="connsiteX2212" fmla="*/ 2337695 w 9144000"/>
              <a:gd name="connsiteY2212" fmla="*/ 1531817 h 4424400"/>
              <a:gd name="connsiteX2213" fmla="*/ 2372052 w 9144000"/>
              <a:gd name="connsiteY2213" fmla="*/ 1531817 h 4424400"/>
              <a:gd name="connsiteX2214" fmla="*/ 2516583 w 9144000"/>
              <a:gd name="connsiteY2214" fmla="*/ 1531817 h 4424400"/>
              <a:gd name="connsiteX2215" fmla="*/ 2550941 w 9144000"/>
              <a:gd name="connsiteY2215" fmla="*/ 1531817 h 4424400"/>
              <a:gd name="connsiteX2216" fmla="*/ 2552289 w 9144000"/>
              <a:gd name="connsiteY2216" fmla="*/ 1531817 h 4424400"/>
              <a:gd name="connsiteX2217" fmla="*/ 2558055 w 9144000"/>
              <a:gd name="connsiteY2217" fmla="*/ 1532037 h 4424400"/>
              <a:gd name="connsiteX2218" fmla="*/ 2593438 w 9144000"/>
              <a:gd name="connsiteY2218" fmla="*/ 1558466 h 4424400"/>
              <a:gd name="connsiteX2219" fmla="*/ 2722943 w 9144000"/>
              <a:gd name="connsiteY2219" fmla="*/ 1736566 h 4424400"/>
              <a:gd name="connsiteX2220" fmla="*/ 2721465 w 9144000"/>
              <a:gd name="connsiteY2220" fmla="*/ 1776492 h 4424400"/>
              <a:gd name="connsiteX2221" fmla="*/ 2594634 w 9144000"/>
              <a:gd name="connsiteY2221" fmla="*/ 1995662 h 4424400"/>
              <a:gd name="connsiteX2222" fmla="*/ 2558090 w 9144000"/>
              <a:gd name="connsiteY2222" fmla="*/ 2027120 h 4424400"/>
              <a:gd name="connsiteX2223" fmla="*/ 2552324 w 9144000"/>
              <a:gd name="connsiteY2223" fmla="*/ 2027381 h 4424400"/>
              <a:gd name="connsiteX2224" fmla="*/ 2550977 w 9144000"/>
              <a:gd name="connsiteY2224" fmla="*/ 2027381 h 4424400"/>
              <a:gd name="connsiteX2225" fmla="*/ 2516620 w 9144000"/>
              <a:gd name="connsiteY2225" fmla="*/ 2027381 h 4424400"/>
              <a:gd name="connsiteX2226" fmla="*/ 2372088 w 9144000"/>
              <a:gd name="connsiteY2226" fmla="*/ 2027381 h 4424400"/>
              <a:gd name="connsiteX2227" fmla="*/ 2337731 w 9144000"/>
              <a:gd name="connsiteY2227" fmla="*/ 2027381 h 4424400"/>
              <a:gd name="connsiteX2228" fmla="*/ 2336384 w 9144000"/>
              <a:gd name="connsiteY2228" fmla="*/ 2027381 h 4424400"/>
              <a:gd name="connsiteX2229" fmla="*/ 2330039 w 9144000"/>
              <a:gd name="connsiteY2229" fmla="*/ 2026940 h 4424400"/>
              <a:gd name="connsiteX2230" fmla="*/ 2306201 w 9144000"/>
              <a:gd name="connsiteY2230" fmla="*/ 1973345 h 4424400"/>
              <a:gd name="connsiteX2231" fmla="*/ 2431337 w 9144000"/>
              <a:gd name="connsiteY2231" fmla="*/ 1757158 h 4424400"/>
              <a:gd name="connsiteX2232" fmla="*/ 2305184 w 9144000"/>
              <a:gd name="connsiteY2232" fmla="*/ 1583662 h 4424400"/>
              <a:gd name="connsiteX2233" fmla="*/ 2330002 w 9144000"/>
              <a:gd name="connsiteY2233" fmla="*/ 1532181 h 4424400"/>
              <a:gd name="connsiteX2234" fmla="*/ 2336347 w 9144000"/>
              <a:gd name="connsiteY2234" fmla="*/ 1531817 h 4424400"/>
              <a:gd name="connsiteX2235" fmla="*/ 4246535 w 9144000"/>
              <a:gd name="connsiteY2235" fmla="*/ 1531814 h 4424400"/>
              <a:gd name="connsiteX2236" fmla="*/ 4247882 w 9144000"/>
              <a:gd name="connsiteY2236" fmla="*/ 1531814 h 4424400"/>
              <a:gd name="connsiteX2237" fmla="*/ 4282239 w 9144000"/>
              <a:gd name="connsiteY2237" fmla="*/ 1531814 h 4424400"/>
              <a:gd name="connsiteX2238" fmla="*/ 4426770 w 9144000"/>
              <a:gd name="connsiteY2238" fmla="*/ 1531814 h 4424400"/>
              <a:gd name="connsiteX2239" fmla="*/ 4461128 w 9144000"/>
              <a:gd name="connsiteY2239" fmla="*/ 1531814 h 4424400"/>
              <a:gd name="connsiteX2240" fmla="*/ 4462477 w 9144000"/>
              <a:gd name="connsiteY2240" fmla="*/ 1531814 h 4424400"/>
              <a:gd name="connsiteX2241" fmla="*/ 4468241 w 9144000"/>
              <a:gd name="connsiteY2241" fmla="*/ 1532035 h 4424400"/>
              <a:gd name="connsiteX2242" fmla="*/ 4503624 w 9144000"/>
              <a:gd name="connsiteY2242" fmla="*/ 1558464 h 4424400"/>
              <a:gd name="connsiteX2243" fmla="*/ 4633130 w 9144000"/>
              <a:gd name="connsiteY2243" fmla="*/ 1736564 h 4424400"/>
              <a:gd name="connsiteX2244" fmla="*/ 4631652 w 9144000"/>
              <a:gd name="connsiteY2244" fmla="*/ 1776491 h 4424400"/>
              <a:gd name="connsiteX2245" fmla="*/ 4504818 w 9144000"/>
              <a:gd name="connsiteY2245" fmla="*/ 1995658 h 4424400"/>
              <a:gd name="connsiteX2246" fmla="*/ 4468276 w 9144000"/>
              <a:gd name="connsiteY2246" fmla="*/ 2027116 h 4424400"/>
              <a:gd name="connsiteX2247" fmla="*/ 4462511 w 9144000"/>
              <a:gd name="connsiteY2247" fmla="*/ 2027378 h 4424400"/>
              <a:gd name="connsiteX2248" fmla="*/ 4461163 w 9144000"/>
              <a:gd name="connsiteY2248" fmla="*/ 2027378 h 4424400"/>
              <a:gd name="connsiteX2249" fmla="*/ 4426806 w 9144000"/>
              <a:gd name="connsiteY2249" fmla="*/ 2027378 h 4424400"/>
              <a:gd name="connsiteX2250" fmla="*/ 4282276 w 9144000"/>
              <a:gd name="connsiteY2250" fmla="*/ 2027378 h 4424400"/>
              <a:gd name="connsiteX2251" fmla="*/ 4247918 w 9144000"/>
              <a:gd name="connsiteY2251" fmla="*/ 2027378 h 4424400"/>
              <a:gd name="connsiteX2252" fmla="*/ 4246571 w 9144000"/>
              <a:gd name="connsiteY2252" fmla="*/ 2027378 h 4424400"/>
              <a:gd name="connsiteX2253" fmla="*/ 4240226 w 9144000"/>
              <a:gd name="connsiteY2253" fmla="*/ 2026938 h 4424400"/>
              <a:gd name="connsiteX2254" fmla="*/ 4216387 w 9144000"/>
              <a:gd name="connsiteY2254" fmla="*/ 1973342 h 4424400"/>
              <a:gd name="connsiteX2255" fmla="*/ 4341522 w 9144000"/>
              <a:gd name="connsiteY2255" fmla="*/ 1757157 h 4424400"/>
              <a:gd name="connsiteX2256" fmla="*/ 4215370 w 9144000"/>
              <a:gd name="connsiteY2256" fmla="*/ 1583662 h 4424400"/>
              <a:gd name="connsiteX2257" fmla="*/ 4240189 w 9144000"/>
              <a:gd name="connsiteY2257" fmla="*/ 1532179 h 4424400"/>
              <a:gd name="connsiteX2258" fmla="*/ 4246535 w 9144000"/>
              <a:gd name="connsiteY2258" fmla="*/ 1531814 h 4424400"/>
              <a:gd name="connsiteX2259" fmla="*/ 5201639 w 9144000"/>
              <a:gd name="connsiteY2259" fmla="*/ 1531813 h 4424400"/>
              <a:gd name="connsiteX2260" fmla="*/ 5202987 w 9144000"/>
              <a:gd name="connsiteY2260" fmla="*/ 1531813 h 4424400"/>
              <a:gd name="connsiteX2261" fmla="*/ 5237344 w 9144000"/>
              <a:gd name="connsiteY2261" fmla="*/ 1531813 h 4424400"/>
              <a:gd name="connsiteX2262" fmla="*/ 5381874 w 9144000"/>
              <a:gd name="connsiteY2262" fmla="*/ 1531813 h 4424400"/>
              <a:gd name="connsiteX2263" fmla="*/ 5416232 w 9144000"/>
              <a:gd name="connsiteY2263" fmla="*/ 1531813 h 4424400"/>
              <a:gd name="connsiteX2264" fmla="*/ 5417579 w 9144000"/>
              <a:gd name="connsiteY2264" fmla="*/ 1531813 h 4424400"/>
              <a:gd name="connsiteX2265" fmla="*/ 5423345 w 9144000"/>
              <a:gd name="connsiteY2265" fmla="*/ 1532033 h 4424400"/>
              <a:gd name="connsiteX2266" fmla="*/ 5458728 w 9144000"/>
              <a:gd name="connsiteY2266" fmla="*/ 1558463 h 4424400"/>
              <a:gd name="connsiteX2267" fmla="*/ 5588233 w 9144000"/>
              <a:gd name="connsiteY2267" fmla="*/ 1736564 h 4424400"/>
              <a:gd name="connsiteX2268" fmla="*/ 5586753 w 9144000"/>
              <a:gd name="connsiteY2268" fmla="*/ 1776490 h 4424400"/>
              <a:gd name="connsiteX2269" fmla="*/ 5459923 w 9144000"/>
              <a:gd name="connsiteY2269" fmla="*/ 1995656 h 4424400"/>
              <a:gd name="connsiteX2270" fmla="*/ 5423381 w 9144000"/>
              <a:gd name="connsiteY2270" fmla="*/ 2027114 h 4424400"/>
              <a:gd name="connsiteX2271" fmla="*/ 5417615 w 9144000"/>
              <a:gd name="connsiteY2271" fmla="*/ 2027377 h 4424400"/>
              <a:gd name="connsiteX2272" fmla="*/ 5416267 w 9144000"/>
              <a:gd name="connsiteY2272" fmla="*/ 2027377 h 4424400"/>
              <a:gd name="connsiteX2273" fmla="*/ 5381911 w 9144000"/>
              <a:gd name="connsiteY2273" fmla="*/ 2027377 h 4424400"/>
              <a:gd name="connsiteX2274" fmla="*/ 5237379 w 9144000"/>
              <a:gd name="connsiteY2274" fmla="*/ 2027377 h 4424400"/>
              <a:gd name="connsiteX2275" fmla="*/ 5203022 w 9144000"/>
              <a:gd name="connsiteY2275" fmla="*/ 2027377 h 4424400"/>
              <a:gd name="connsiteX2276" fmla="*/ 5201674 w 9144000"/>
              <a:gd name="connsiteY2276" fmla="*/ 2027377 h 4424400"/>
              <a:gd name="connsiteX2277" fmla="*/ 5195331 w 9144000"/>
              <a:gd name="connsiteY2277" fmla="*/ 2026937 h 4424400"/>
              <a:gd name="connsiteX2278" fmla="*/ 5171492 w 9144000"/>
              <a:gd name="connsiteY2278" fmla="*/ 1973340 h 4424400"/>
              <a:gd name="connsiteX2279" fmla="*/ 5296628 w 9144000"/>
              <a:gd name="connsiteY2279" fmla="*/ 1757156 h 4424400"/>
              <a:gd name="connsiteX2280" fmla="*/ 5170476 w 9144000"/>
              <a:gd name="connsiteY2280" fmla="*/ 1583662 h 4424400"/>
              <a:gd name="connsiteX2281" fmla="*/ 5195293 w 9144000"/>
              <a:gd name="connsiteY2281" fmla="*/ 1532177 h 4424400"/>
              <a:gd name="connsiteX2282" fmla="*/ 5201639 w 9144000"/>
              <a:gd name="connsiteY2282" fmla="*/ 1531813 h 4424400"/>
              <a:gd name="connsiteX2283" fmla="*/ 6156740 w 9144000"/>
              <a:gd name="connsiteY2283" fmla="*/ 1531812 h 4424400"/>
              <a:gd name="connsiteX2284" fmla="*/ 6158088 w 9144000"/>
              <a:gd name="connsiteY2284" fmla="*/ 1531812 h 4424400"/>
              <a:gd name="connsiteX2285" fmla="*/ 6192445 w 9144000"/>
              <a:gd name="connsiteY2285" fmla="*/ 1531812 h 4424400"/>
              <a:gd name="connsiteX2286" fmla="*/ 6336976 w 9144000"/>
              <a:gd name="connsiteY2286" fmla="*/ 1531812 h 4424400"/>
              <a:gd name="connsiteX2287" fmla="*/ 6371333 w 9144000"/>
              <a:gd name="connsiteY2287" fmla="*/ 1531812 h 4424400"/>
              <a:gd name="connsiteX2288" fmla="*/ 6372681 w 9144000"/>
              <a:gd name="connsiteY2288" fmla="*/ 1531812 h 4424400"/>
              <a:gd name="connsiteX2289" fmla="*/ 6378446 w 9144000"/>
              <a:gd name="connsiteY2289" fmla="*/ 1532032 h 4424400"/>
              <a:gd name="connsiteX2290" fmla="*/ 6413830 w 9144000"/>
              <a:gd name="connsiteY2290" fmla="*/ 1558461 h 4424400"/>
              <a:gd name="connsiteX2291" fmla="*/ 6543335 w 9144000"/>
              <a:gd name="connsiteY2291" fmla="*/ 1736563 h 4424400"/>
              <a:gd name="connsiteX2292" fmla="*/ 6541856 w 9144000"/>
              <a:gd name="connsiteY2292" fmla="*/ 1776489 h 4424400"/>
              <a:gd name="connsiteX2293" fmla="*/ 6415024 w 9144000"/>
              <a:gd name="connsiteY2293" fmla="*/ 1995654 h 4424400"/>
              <a:gd name="connsiteX2294" fmla="*/ 6378482 w 9144000"/>
              <a:gd name="connsiteY2294" fmla="*/ 2027112 h 4424400"/>
              <a:gd name="connsiteX2295" fmla="*/ 6372717 w 9144000"/>
              <a:gd name="connsiteY2295" fmla="*/ 2027375 h 4424400"/>
              <a:gd name="connsiteX2296" fmla="*/ 6371369 w 9144000"/>
              <a:gd name="connsiteY2296" fmla="*/ 2027375 h 4424400"/>
              <a:gd name="connsiteX2297" fmla="*/ 6337012 w 9144000"/>
              <a:gd name="connsiteY2297" fmla="*/ 2027375 h 4424400"/>
              <a:gd name="connsiteX2298" fmla="*/ 6192481 w 9144000"/>
              <a:gd name="connsiteY2298" fmla="*/ 2027375 h 4424400"/>
              <a:gd name="connsiteX2299" fmla="*/ 6158124 w 9144000"/>
              <a:gd name="connsiteY2299" fmla="*/ 2027375 h 4424400"/>
              <a:gd name="connsiteX2300" fmla="*/ 6156776 w 9144000"/>
              <a:gd name="connsiteY2300" fmla="*/ 2027375 h 4424400"/>
              <a:gd name="connsiteX2301" fmla="*/ 6150431 w 9144000"/>
              <a:gd name="connsiteY2301" fmla="*/ 2026936 h 4424400"/>
              <a:gd name="connsiteX2302" fmla="*/ 6126594 w 9144000"/>
              <a:gd name="connsiteY2302" fmla="*/ 1973338 h 4424400"/>
              <a:gd name="connsiteX2303" fmla="*/ 6251728 w 9144000"/>
              <a:gd name="connsiteY2303" fmla="*/ 1757155 h 4424400"/>
              <a:gd name="connsiteX2304" fmla="*/ 6125577 w 9144000"/>
              <a:gd name="connsiteY2304" fmla="*/ 1583662 h 4424400"/>
              <a:gd name="connsiteX2305" fmla="*/ 6150395 w 9144000"/>
              <a:gd name="connsiteY2305" fmla="*/ 1532176 h 4424400"/>
              <a:gd name="connsiteX2306" fmla="*/ 6156740 w 9144000"/>
              <a:gd name="connsiteY2306" fmla="*/ 1531812 h 4424400"/>
              <a:gd name="connsiteX2307" fmla="*/ 7111844 w 9144000"/>
              <a:gd name="connsiteY2307" fmla="*/ 1531811 h 4424400"/>
              <a:gd name="connsiteX2308" fmla="*/ 7113192 w 9144000"/>
              <a:gd name="connsiteY2308" fmla="*/ 1531811 h 4424400"/>
              <a:gd name="connsiteX2309" fmla="*/ 7147549 w 9144000"/>
              <a:gd name="connsiteY2309" fmla="*/ 1531811 h 4424400"/>
              <a:gd name="connsiteX2310" fmla="*/ 7292080 w 9144000"/>
              <a:gd name="connsiteY2310" fmla="*/ 1531811 h 4424400"/>
              <a:gd name="connsiteX2311" fmla="*/ 7326437 w 9144000"/>
              <a:gd name="connsiteY2311" fmla="*/ 1531811 h 4424400"/>
              <a:gd name="connsiteX2312" fmla="*/ 7327785 w 9144000"/>
              <a:gd name="connsiteY2312" fmla="*/ 1531811 h 4424400"/>
              <a:gd name="connsiteX2313" fmla="*/ 7333550 w 9144000"/>
              <a:gd name="connsiteY2313" fmla="*/ 1532031 h 4424400"/>
              <a:gd name="connsiteX2314" fmla="*/ 7368934 w 9144000"/>
              <a:gd name="connsiteY2314" fmla="*/ 1558460 h 4424400"/>
              <a:gd name="connsiteX2315" fmla="*/ 7498439 w 9144000"/>
              <a:gd name="connsiteY2315" fmla="*/ 1736562 h 4424400"/>
              <a:gd name="connsiteX2316" fmla="*/ 7496960 w 9144000"/>
              <a:gd name="connsiteY2316" fmla="*/ 1776488 h 4424400"/>
              <a:gd name="connsiteX2317" fmla="*/ 7370128 w 9144000"/>
              <a:gd name="connsiteY2317" fmla="*/ 1995652 h 4424400"/>
              <a:gd name="connsiteX2318" fmla="*/ 7333586 w 9144000"/>
              <a:gd name="connsiteY2318" fmla="*/ 2027111 h 4424400"/>
              <a:gd name="connsiteX2319" fmla="*/ 7327821 w 9144000"/>
              <a:gd name="connsiteY2319" fmla="*/ 2027374 h 4424400"/>
              <a:gd name="connsiteX2320" fmla="*/ 7326473 w 9144000"/>
              <a:gd name="connsiteY2320" fmla="*/ 2027374 h 4424400"/>
              <a:gd name="connsiteX2321" fmla="*/ 7292116 w 9144000"/>
              <a:gd name="connsiteY2321" fmla="*/ 2027374 h 4424400"/>
              <a:gd name="connsiteX2322" fmla="*/ 7147585 w 9144000"/>
              <a:gd name="connsiteY2322" fmla="*/ 2027374 h 4424400"/>
              <a:gd name="connsiteX2323" fmla="*/ 7113228 w 9144000"/>
              <a:gd name="connsiteY2323" fmla="*/ 2027374 h 4424400"/>
              <a:gd name="connsiteX2324" fmla="*/ 7111880 w 9144000"/>
              <a:gd name="connsiteY2324" fmla="*/ 2027374 h 4424400"/>
              <a:gd name="connsiteX2325" fmla="*/ 7105535 w 9144000"/>
              <a:gd name="connsiteY2325" fmla="*/ 2026934 h 4424400"/>
              <a:gd name="connsiteX2326" fmla="*/ 7081698 w 9144000"/>
              <a:gd name="connsiteY2326" fmla="*/ 1973336 h 4424400"/>
              <a:gd name="connsiteX2327" fmla="*/ 7206832 w 9144000"/>
              <a:gd name="connsiteY2327" fmla="*/ 1757154 h 4424400"/>
              <a:gd name="connsiteX2328" fmla="*/ 7080681 w 9144000"/>
              <a:gd name="connsiteY2328" fmla="*/ 1583662 h 4424400"/>
              <a:gd name="connsiteX2329" fmla="*/ 7105499 w 9144000"/>
              <a:gd name="connsiteY2329" fmla="*/ 1532175 h 4424400"/>
              <a:gd name="connsiteX2330" fmla="*/ 7111844 w 9144000"/>
              <a:gd name="connsiteY2330" fmla="*/ 1531811 h 4424400"/>
              <a:gd name="connsiteX2331" fmla="*/ 8066948 w 9144000"/>
              <a:gd name="connsiteY2331" fmla="*/ 1531810 h 4424400"/>
              <a:gd name="connsiteX2332" fmla="*/ 8068296 w 9144000"/>
              <a:gd name="connsiteY2332" fmla="*/ 1531810 h 4424400"/>
              <a:gd name="connsiteX2333" fmla="*/ 8102653 w 9144000"/>
              <a:gd name="connsiteY2333" fmla="*/ 1531810 h 4424400"/>
              <a:gd name="connsiteX2334" fmla="*/ 8247184 w 9144000"/>
              <a:gd name="connsiteY2334" fmla="*/ 1531810 h 4424400"/>
              <a:gd name="connsiteX2335" fmla="*/ 8281541 w 9144000"/>
              <a:gd name="connsiteY2335" fmla="*/ 1531810 h 4424400"/>
              <a:gd name="connsiteX2336" fmla="*/ 8282889 w 9144000"/>
              <a:gd name="connsiteY2336" fmla="*/ 1531810 h 4424400"/>
              <a:gd name="connsiteX2337" fmla="*/ 8288654 w 9144000"/>
              <a:gd name="connsiteY2337" fmla="*/ 1532029 h 4424400"/>
              <a:gd name="connsiteX2338" fmla="*/ 8324038 w 9144000"/>
              <a:gd name="connsiteY2338" fmla="*/ 1558459 h 4424400"/>
              <a:gd name="connsiteX2339" fmla="*/ 8453543 w 9144000"/>
              <a:gd name="connsiteY2339" fmla="*/ 1736561 h 4424400"/>
              <a:gd name="connsiteX2340" fmla="*/ 8452064 w 9144000"/>
              <a:gd name="connsiteY2340" fmla="*/ 1776487 h 4424400"/>
              <a:gd name="connsiteX2341" fmla="*/ 8325232 w 9144000"/>
              <a:gd name="connsiteY2341" fmla="*/ 1995651 h 4424400"/>
              <a:gd name="connsiteX2342" fmla="*/ 8288690 w 9144000"/>
              <a:gd name="connsiteY2342" fmla="*/ 2027109 h 4424400"/>
              <a:gd name="connsiteX2343" fmla="*/ 8282925 w 9144000"/>
              <a:gd name="connsiteY2343" fmla="*/ 2027373 h 4424400"/>
              <a:gd name="connsiteX2344" fmla="*/ 8281577 w 9144000"/>
              <a:gd name="connsiteY2344" fmla="*/ 2027373 h 4424400"/>
              <a:gd name="connsiteX2345" fmla="*/ 8247220 w 9144000"/>
              <a:gd name="connsiteY2345" fmla="*/ 2027373 h 4424400"/>
              <a:gd name="connsiteX2346" fmla="*/ 8102689 w 9144000"/>
              <a:gd name="connsiteY2346" fmla="*/ 2027373 h 4424400"/>
              <a:gd name="connsiteX2347" fmla="*/ 8068332 w 9144000"/>
              <a:gd name="connsiteY2347" fmla="*/ 2027373 h 4424400"/>
              <a:gd name="connsiteX2348" fmla="*/ 8066984 w 9144000"/>
              <a:gd name="connsiteY2348" fmla="*/ 2027373 h 4424400"/>
              <a:gd name="connsiteX2349" fmla="*/ 8060639 w 9144000"/>
              <a:gd name="connsiteY2349" fmla="*/ 2026933 h 4424400"/>
              <a:gd name="connsiteX2350" fmla="*/ 8036802 w 9144000"/>
              <a:gd name="connsiteY2350" fmla="*/ 1973334 h 4424400"/>
              <a:gd name="connsiteX2351" fmla="*/ 8161936 w 9144000"/>
              <a:gd name="connsiteY2351" fmla="*/ 1757153 h 4424400"/>
              <a:gd name="connsiteX2352" fmla="*/ 8035785 w 9144000"/>
              <a:gd name="connsiteY2352" fmla="*/ 1583662 h 4424400"/>
              <a:gd name="connsiteX2353" fmla="*/ 8060603 w 9144000"/>
              <a:gd name="connsiteY2353" fmla="*/ 1532173 h 4424400"/>
              <a:gd name="connsiteX2354" fmla="*/ 8066948 w 9144000"/>
              <a:gd name="connsiteY2354" fmla="*/ 1531810 h 4424400"/>
              <a:gd name="connsiteX2355" fmla="*/ 9022052 w 9144000"/>
              <a:gd name="connsiteY2355" fmla="*/ 1531808 h 4424400"/>
              <a:gd name="connsiteX2356" fmla="*/ 9023400 w 9144000"/>
              <a:gd name="connsiteY2356" fmla="*/ 1531808 h 4424400"/>
              <a:gd name="connsiteX2357" fmla="*/ 9057757 w 9144000"/>
              <a:gd name="connsiteY2357" fmla="*/ 1531808 h 4424400"/>
              <a:gd name="connsiteX2358" fmla="*/ 9144000 w 9144000"/>
              <a:gd name="connsiteY2358" fmla="*/ 1531808 h 4424400"/>
              <a:gd name="connsiteX2359" fmla="*/ 9144000 w 9144000"/>
              <a:gd name="connsiteY2359" fmla="*/ 2027372 h 4424400"/>
              <a:gd name="connsiteX2360" fmla="*/ 9057793 w 9144000"/>
              <a:gd name="connsiteY2360" fmla="*/ 2027372 h 4424400"/>
              <a:gd name="connsiteX2361" fmla="*/ 9023436 w 9144000"/>
              <a:gd name="connsiteY2361" fmla="*/ 2027372 h 4424400"/>
              <a:gd name="connsiteX2362" fmla="*/ 9022088 w 9144000"/>
              <a:gd name="connsiteY2362" fmla="*/ 2027372 h 4424400"/>
              <a:gd name="connsiteX2363" fmla="*/ 9015743 w 9144000"/>
              <a:gd name="connsiteY2363" fmla="*/ 2026932 h 4424400"/>
              <a:gd name="connsiteX2364" fmla="*/ 8991905 w 9144000"/>
              <a:gd name="connsiteY2364" fmla="*/ 1973332 h 4424400"/>
              <a:gd name="connsiteX2365" fmla="*/ 9117040 w 9144000"/>
              <a:gd name="connsiteY2365" fmla="*/ 1757152 h 4424400"/>
              <a:gd name="connsiteX2366" fmla="*/ 8990889 w 9144000"/>
              <a:gd name="connsiteY2366" fmla="*/ 1583662 h 4424400"/>
              <a:gd name="connsiteX2367" fmla="*/ 9015707 w 9144000"/>
              <a:gd name="connsiteY2367" fmla="*/ 1532172 h 4424400"/>
              <a:gd name="connsiteX2368" fmla="*/ 9022052 w 9144000"/>
              <a:gd name="connsiteY2368" fmla="*/ 1531808 h 4424400"/>
              <a:gd name="connsiteX2369" fmla="*/ 3291428 w 9144000"/>
              <a:gd name="connsiteY2369" fmla="*/ 1531804 h 4424400"/>
              <a:gd name="connsiteX2370" fmla="*/ 3292776 w 9144000"/>
              <a:gd name="connsiteY2370" fmla="*/ 1531804 h 4424400"/>
              <a:gd name="connsiteX2371" fmla="*/ 3327133 w 9144000"/>
              <a:gd name="connsiteY2371" fmla="*/ 1531804 h 4424400"/>
              <a:gd name="connsiteX2372" fmla="*/ 3471664 w 9144000"/>
              <a:gd name="connsiteY2372" fmla="*/ 1531804 h 4424400"/>
              <a:gd name="connsiteX2373" fmla="*/ 3506021 w 9144000"/>
              <a:gd name="connsiteY2373" fmla="*/ 1531804 h 4424400"/>
              <a:gd name="connsiteX2374" fmla="*/ 3507369 w 9144000"/>
              <a:gd name="connsiteY2374" fmla="*/ 1531804 h 4424400"/>
              <a:gd name="connsiteX2375" fmla="*/ 3513134 w 9144000"/>
              <a:gd name="connsiteY2375" fmla="*/ 1532024 h 4424400"/>
              <a:gd name="connsiteX2376" fmla="*/ 3548518 w 9144000"/>
              <a:gd name="connsiteY2376" fmla="*/ 1558454 h 4424400"/>
              <a:gd name="connsiteX2377" fmla="*/ 3678023 w 9144000"/>
              <a:gd name="connsiteY2377" fmla="*/ 1736558 h 4424400"/>
              <a:gd name="connsiteX2378" fmla="*/ 3676544 w 9144000"/>
              <a:gd name="connsiteY2378" fmla="*/ 1776482 h 4424400"/>
              <a:gd name="connsiteX2379" fmla="*/ 3549713 w 9144000"/>
              <a:gd name="connsiteY2379" fmla="*/ 1995642 h 4424400"/>
              <a:gd name="connsiteX2380" fmla="*/ 3513170 w 9144000"/>
              <a:gd name="connsiteY2380" fmla="*/ 2027102 h 4424400"/>
              <a:gd name="connsiteX2381" fmla="*/ 3507405 w 9144000"/>
              <a:gd name="connsiteY2381" fmla="*/ 2027367 h 4424400"/>
              <a:gd name="connsiteX2382" fmla="*/ 3506057 w 9144000"/>
              <a:gd name="connsiteY2382" fmla="*/ 2027367 h 4424400"/>
              <a:gd name="connsiteX2383" fmla="*/ 3471700 w 9144000"/>
              <a:gd name="connsiteY2383" fmla="*/ 2027367 h 4424400"/>
              <a:gd name="connsiteX2384" fmla="*/ 3327169 w 9144000"/>
              <a:gd name="connsiteY2384" fmla="*/ 2027367 h 4424400"/>
              <a:gd name="connsiteX2385" fmla="*/ 3292812 w 9144000"/>
              <a:gd name="connsiteY2385" fmla="*/ 2027367 h 4424400"/>
              <a:gd name="connsiteX2386" fmla="*/ 3291464 w 9144000"/>
              <a:gd name="connsiteY2386" fmla="*/ 2027367 h 4424400"/>
              <a:gd name="connsiteX2387" fmla="*/ 3285119 w 9144000"/>
              <a:gd name="connsiteY2387" fmla="*/ 2026927 h 4424400"/>
              <a:gd name="connsiteX2388" fmla="*/ 3261282 w 9144000"/>
              <a:gd name="connsiteY2388" fmla="*/ 1973326 h 4424400"/>
              <a:gd name="connsiteX2389" fmla="*/ 3386416 w 9144000"/>
              <a:gd name="connsiteY2389" fmla="*/ 1757149 h 4424400"/>
              <a:gd name="connsiteX2390" fmla="*/ 3260265 w 9144000"/>
              <a:gd name="connsiteY2390" fmla="*/ 1583662 h 4424400"/>
              <a:gd name="connsiteX2391" fmla="*/ 3285083 w 9144000"/>
              <a:gd name="connsiteY2391" fmla="*/ 1532168 h 4424400"/>
              <a:gd name="connsiteX2392" fmla="*/ 3291428 w 9144000"/>
              <a:gd name="connsiteY2392" fmla="*/ 1531804 h 4424400"/>
              <a:gd name="connsiteX2393" fmla="*/ 0 w 9144000"/>
              <a:gd name="connsiteY2393" fmla="*/ 1160604 h 4424400"/>
              <a:gd name="connsiteX2394" fmla="*/ 128828 w 9144000"/>
              <a:gd name="connsiteY2394" fmla="*/ 1160604 h 4424400"/>
              <a:gd name="connsiteX2395" fmla="*/ 163184 w 9144000"/>
              <a:gd name="connsiteY2395" fmla="*/ 1160604 h 4424400"/>
              <a:gd name="connsiteX2396" fmla="*/ 164532 w 9144000"/>
              <a:gd name="connsiteY2396" fmla="*/ 1160604 h 4424400"/>
              <a:gd name="connsiteX2397" fmla="*/ 170297 w 9144000"/>
              <a:gd name="connsiteY2397" fmla="*/ 1160823 h 4424400"/>
              <a:gd name="connsiteX2398" fmla="*/ 205682 w 9144000"/>
              <a:gd name="connsiteY2398" fmla="*/ 1187256 h 4424400"/>
              <a:gd name="connsiteX2399" fmla="*/ 335186 w 9144000"/>
              <a:gd name="connsiteY2399" fmla="*/ 1365354 h 4424400"/>
              <a:gd name="connsiteX2400" fmla="*/ 333707 w 9144000"/>
              <a:gd name="connsiteY2400" fmla="*/ 1405282 h 4424400"/>
              <a:gd name="connsiteX2401" fmla="*/ 206876 w 9144000"/>
              <a:gd name="connsiteY2401" fmla="*/ 1624442 h 4424400"/>
              <a:gd name="connsiteX2402" fmla="*/ 170334 w 9144000"/>
              <a:gd name="connsiteY2402" fmla="*/ 1655898 h 4424400"/>
              <a:gd name="connsiteX2403" fmla="*/ 164568 w 9144000"/>
              <a:gd name="connsiteY2403" fmla="*/ 1656163 h 4424400"/>
              <a:gd name="connsiteX2404" fmla="*/ 163220 w 9144000"/>
              <a:gd name="connsiteY2404" fmla="*/ 1656163 h 4424400"/>
              <a:gd name="connsiteX2405" fmla="*/ 128864 w 9144000"/>
              <a:gd name="connsiteY2405" fmla="*/ 1656163 h 4424400"/>
              <a:gd name="connsiteX2406" fmla="*/ 0 w 9144000"/>
              <a:gd name="connsiteY2406" fmla="*/ 1656163 h 4424400"/>
              <a:gd name="connsiteX2407" fmla="*/ 0 w 9144000"/>
              <a:gd name="connsiteY2407" fmla="*/ 1461230 h 4424400"/>
              <a:gd name="connsiteX2408" fmla="*/ 43581 w 9144000"/>
              <a:gd name="connsiteY2408" fmla="*/ 1385946 h 4424400"/>
              <a:gd name="connsiteX2409" fmla="*/ 0 w 9144000"/>
              <a:gd name="connsiteY2409" fmla="*/ 1326013 h 4424400"/>
              <a:gd name="connsiteX2410" fmla="*/ 903694 w 9144000"/>
              <a:gd name="connsiteY2410" fmla="*/ 1160602 h 4424400"/>
              <a:gd name="connsiteX2411" fmla="*/ 905042 w 9144000"/>
              <a:gd name="connsiteY2411" fmla="*/ 1160602 h 4424400"/>
              <a:gd name="connsiteX2412" fmla="*/ 939399 w 9144000"/>
              <a:gd name="connsiteY2412" fmla="*/ 1160602 h 4424400"/>
              <a:gd name="connsiteX2413" fmla="*/ 1083930 w 9144000"/>
              <a:gd name="connsiteY2413" fmla="*/ 1160602 h 4424400"/>
              <a:gd name="connsiteX2414" fmla="*/ 1118287 w 9144000"/>
              <a:gd name="connsiteY2414" fmla="*/ 1160602 h 4424400"/>
              <a:gd name="connsiteX2415" fmla="*/ 1119635 w 9144000"/>
              <a:gd name="connsiteY2415" fmla="*/ 1160602 h 4424400"/>
              <a:gd name="connsiteX2416" fmla="*/ 1125400 w 9144000"/>
              <a:gd name="connsiteY2416" fmla="*/ 1160822 h 4424400"/>
              <a:gd name="connsiteX2417" fmla="*/ 1160786 w 9144000"/>
              <a:gd name="connsiteY2417" fmla="*/ 1187255 h 4424400"/>
              <a:gd name="connsiteX2418" fmla="*/ 1290290 w 9144000"/>
              <a:gd name="connsiteY2418" fmla="*/ 1365352 h 4424400"/>
              <a:gd name="connsiteX2419" fmla="*/ 1288812 w 9144000"/>
              <a:gd name="connsiteY2419" fmla="*/ 1405281 h 4424400"/>
              <a:gd name="connsiteX2420" fmla="*/ 1161979 w 9144000"/>
              <a:gd name="connsiteY2420" fmla="*/ 1624441 h 4424400"/>
              <a:gd name="connsiteX2421" fmla="*/ 1125437 w 9144000"/>
              <a:gd name="connsiteY2421" fmla="*/ 1655897 h 4424400"/>
              <a:gd name="connsiteX2422" fmla="*/ 1119671 w 9144000"/>
              <a:gd name="connsiteY2422" fmla="*/ 1656162 h 4424400"/>
              <a:gd name="connsiteX2423" fmla="*/ 1118324 w 9144000"/>
              <a:gd name="connsiteY2423" fmla="*/ 1656162 h 4424400"/>
              <a:gd name="connsiteX2424" fmla="*/ 1083967 w 9144000"/>
              <a:gd name="connsiteY2424" fmla="*/ 1656162 h 4424400"/>
              <a:gd name="connsiteX2425" fmla="*/ 939435 w 9144000"/>
              <a:gd name="connsiteY2425" fmla="*/ 1656162 h 4424400"/>
              <a:gd name="connsiteX2426" fmla="*/ 905078 w 9144000"/>
              <a:gd name="connsiteY2426" fmla="*/ 1656162 h 4424400"/>
              <a:gd name="connsiteX2427" fmla="*/ 903730 w 9144000"/>
              <a:gd name="connsiteY2427" fmla="*/ 1656162 h 4424400"/>
              <a:gd name="connsiteX2428" fmla="*/ 897385 w 9144000"/>
              <a:gd name="connsiteY2428" fmla="*/ 1655722 h 4424400"/>
              <a:gd name="connsiteX2429" fmla="*/ 873547 w 9144000"/>
              <a:gd name="connsiteY2429" fmla="*/ 1602110 h 4424400"/>
              <a:gd name="connsiteX2430" fmla="*/ 998682 w 9144000"/>
              <a:gd name="connsiteY2430" fmla="*/ 1385945 h 4424400"/>
              <a:gd name="connsiteX2431" fmla="*/ 872531 w 9144000"/>
              <a:gd name="connsiteY2431" fmla="*/ 1212461 h 4424400"/>
              <a:gd name="connsiteX2432" fmla="*/ 897349 w 9144000"/>
              <a:gd name="connsiteY2432" fmla="*/ 1160968 h 4424400"/>
              <a:gd name="connsiteX2433" fmla="*/ 903694 w 9144000"/>
              <a:gd name="connsiteY2433" fmla="*/ 1160602 h 4424400"/>
              <a:gd name="connsiteX2434" fmla="*/ 1858797 w 9144000"/>
              <a:gd name="connsiteY2434" fmla="*/ 1160601 h 4424400"/>
              <a:gd name="connsiteX2435" fmla="*/ 1860146 w 9144000"/>
              <a:gd name="connsiteY2435" fmla="*/ 1160601 h 4424400"/>
              <a:gd name="connsiteX2436" fmla="*/ 1894503 w 9144000"/>
              <a:gd name="connsiteY2436" fmla="*/ 1160601 h 4424400"/>
              <a:gd name="connsiteX2437" fmla="*/ 2039033 w 9144000"/>
              <a:gd name="connsiteY2437" fmla="*/ 1160601 h 4424400"/>
              <a:gd name="connsiteX2438" fmla="*/ 2073390 w 9144000"/>
              <a:gd name="connsiteY2438" fmla="*/ 1160601 h 4424400"/>
              <a:gd name="connsiteX2439" fmla="*/ 2074737 w 9144000"/>
              <a:gd name="connsiteY2439" fmla="*/ 1160601 h 4424400"/>
              <a:gd name="connsiteX2440" fmla="*/ 2080503 w 9144000"/>
              <a:gd name="connsiteY2440" fmla="*/ 1160821 h 4424400"/>
              <a:gd name="connsiteX2441" fmla="*/ 2115886 w 9144000"/>
              <a:gd name="connsiteY2441" fmla="*/ 1187253 h 4424400"/>
              <a:gd name="connsiteX2442" fmla="*/ 2245389 w 9144000"/>
              <a:gd name="connsiteY2442" fmla="*/ 1365352 h 4424400"/>
              <a:gd name="connsiteX2443" fmla="*/ 2243912 w 9144000"/>
              <a:gd name="connsiteY2443" fmla="*/ 1405279 h 4424400"/>
              <a:gd name="connsiteX2444" fmla="*/ 2117080 w 9144000"/>
              <a:gd name="connsiteY2444" fmla="*/ 1624439 h 4424400"/>
              <a:gd name="connsiteX2445" fmla="*/ 2080539 w 9144000"/>
              <a:gd name="connsiteY2445" fmla="*/ 1655896 h 4424400"/>
              <a:gd name="connsiteX2446" fmla="*/ 2074774 w 9144000"/>
              <a:gd name="connsiteY2446" fmla="*/ 1656162 h 4424400"/>
              <a:gd name="connsiteX2447" fmla="*/ 2073426 w 9144000"/>
              <a:gd name="connsiteY2447" fmla="*/ 1656162 h 4424400"/>
              <a:gd name="connsiteX2448" fmla="*/ 2039069 w 9144000"/>
              <a:gd name="connsiteY2448" fmla="*/ 1656162 h 4424400"/>
              <a:gd name="connsiteX2449" fmla="*/ 1894538 w 9144000"/>
              <a:gd name="connsiteY2449" fmla="*/ 1656162 h 4424400"/>
              <a:gd name="connsiteX2450" fmla="*/ 1860181 w 9144000"/>
              <a:gd name="connsiteY2450" fmla="*/ 1656162 h 4424400"/>
              <a:gd name="connsiteX2451" fmla="*/ 1858834 w 9144000"/>
              <a:gd name="connsiteY2451" fmla="*/ 1656162 h 4424400"/>
              <a:gd name="connsiteX2452" fmla="*/ 1852489 w 9144000"/>
              <a:gd name="connsiteY2452" fmla="*/ 1655721 h 4424400"/>
              <a:gd name="connsiteX2453" fmla="*/ 1828651 w 9144000"/>
              <a:gd name="connsiteY2453" fmla="*/ 1602110 h 4424400"/>
              <a:gd name="connsiteX2454" fmla="*/ 1953786 w 9144000"/>
              <a:gd name="connsiteY2454" fmla="*/ 1385944 h 4424400"/>
              <a:gd name="connsiteX2455" fmla="*/ 1827635 w 9144000"/>
              <a:gd name="connsiteY2455" fmla="*/ 1212460 h 4424400"/>
              <a:gd name="connsiteX2456" fmla="*/ 1852453 w 9144000"/>
              <a:gd name="connsiteY2456" fmla="*/ 1160966 h 4424400"/>
              <a:gd name="connsiteX2457" fmla="*/ 1858797 w 9144000"/>
              <a:gd name="connsiteY2457" fmla="*/ 1160601 h 4424400"/>
              <a:gd name="connsiteX2458" fmla="*/ 2813898 w 9144000"/>
              <a:gd name="connsiteY2458" fmla="*/ 1160600 h 4424400"/>
              <a:gd name="connsiteX2459" fmla="*/ 2815247 w 9144000"/>
              <a:gd name="connsiteY2459" fmla="*/ 1160600 h 4424400"/>
              <a:gd name="connsiteX2460" fmla="*/ 2849605 w 9144000"/>
              <a:gd name="connsiteY2460" fmla="*/ 1160600 h 4424400"/>
              <a:gd name="connsiteX2461" fmla="*/ 2994136 w 9144000"/>
              <a:gd name="connsiteY2461" fmla="*/ 1160600 h 4424400"/>
              <a:gd name="connsiteX2462" fmla="*/ 3028494 w 9144000"/>
              <a:gd name="connsiteY2462" fmla="*/ 1160600 h 4424400"/>
              <a:gd name="connsiteX2463" fmla="*/ 3029842 w 9144000"/>
              <a:gd name="connsiteY2463" fmla="*/ 1160600 h 4424400"/>
              <a:gd name="connsiteX2464" fmla="*/ 3035607 w 9144000"/>
              <a:gd name="connsiteY2464" fmla="*/ 1160820 h 4424400"/>
              <a:gd name="connsiteX2465" fmla="*/ 3070994 w 9144000"/>
              <a:gd name="connsiteY2465" fmla="*/ 1187252 h 4424400"/>
              <a:gd name="connsiteX2466" fmla="*/ 3200497 w 9144000"/>
              <a:gd name="connsiteY2466" fmla="*/ 1365351 h 4424400"/>
              <a:gd name="connsiteX2467" fmla="*/ 3199016 w 9144000"/>
              <a:gd name="connsiteY2467" fmla="*/ 1405278 h 4424400"/>
              <a:gd name="connsiteX2468" fmla="*/ 3072186 w 9144000"/>
              <a:gd name="connsiteY2468" fmla="*/ 1624438 h 4424400"/>
              <a:gd name="connsiteX2469" fmla="*/ 3035642 w 9144000"/>
              <a:gd name="connsiteY2469" fmla="*/ 1655895 h 4424400"/>
              <a:gd name="connsiteX2470" fmla="*/ 3029878 w 9144000"/>
              <a:gd name="connsiteY2470" fmla="*/ 1656161 h 4424400"/>
              <a:gd name="connsiteX2471" fmla="*/ 3028531 w 9144000"/>
              <a:gd name="connsiteY2471" fmla="*/ 1656161 h 4424400"/>
              <a:gd name="connsiteX2472" fmla="*/ 2994171 w 9144000"/>
              <a:gd name="connsiteY2472" fmla="*/ 1656161 h 4424400"/>
              <a:gd name="connsiteX2473" fmla="*/ 2849642 w 9144000"/>
              <a:gd name="connsiteY2473" fmla="*/ 1656161 h 4424400"/>
              <a:gd name="connsiteX2474" fmla="*/ 2815283 w 9144000"/>
              <a:gd name="connsiteY2474" fmla="*/ 1656161 h 4424400"/>
              <a:gd name="connsiteX2475" fmla="*/ 2813936 w 9144000"/>
              <a:gd name="connsiteY2475" fmla="*/ 1656161 h 4424400"/>
              <a:gd name="connsiteX2476" fmla="*/ 2807590 w 9144000"/>
              <a:gd name="connsiteY2476" fmla="*/ 1655720 h 4424400"/>
              <a:gd name="connsiteX2477" fmla="*/ 2783753 w 9144000"/>
              <a:gd name="connsiteY2477" fmla="*/ 1602110 h 4424400"/>
              <a:gd name="connsiteX2478" fmla="*/ 2908887 w 9144000"/>
              <a:gd name="connsiteY2478" fmla="*/ 1385943 h 4424400"/>
              <a:gd name="connsiteX2479" fmla="*/ 2782736 w 9144000"/>
              <a:gd name="connsiteY2479" fmla="*/ 1212459 h 4424400"/>
              <a:gd name="connsiteX2480" fmla="*/ 2807556 w 9144000"/>
              <a:gd name="connsiteY2480" fmla="*/ 1160965 h 4424400"/>
              <a:gd name="connsiteX2481" fmla="*/ 2813898 w 9144000"/>
              <a:gd name="connsiteY2481" fmla="*/ 1160600 h 4424400"/>
              <a:gd name="connsiteX2482" fmla="*/ 3769001 w 9144000"/>
              <a:gd name="connsiteY2482" fmla="*/ 1160599 h 4424400"/>
              <a:gd name="connsiteX2483" fmla="*/ 3770348 w 9144000"/>
              <a:gd name="connsiteY2483" fmla="*/ 1160599 h 4424400"/>
              <a:gd name="connsiteX2484" fmla="*/ 3804707 w 9144000"/>
              <a:gd name="connsiteY2484" fmla="*/ 1160599 h 4424400"/>
              <a:gd name="connsiteX2485" fmla="*/ 3949235 w 9144000"/>
              <a:gd name="connsiteY2485" fmla="*/ 1160599 h 4424400"/>
              <a:gd name="connsiteX2486" fmla="*/ 3983594 w 9144000"/>
              <a:gd name="connsiteY2486" fmla="*/ 1160599 h 4424400"/>
              <a:gd name="connsiteX2487" fmla="*/ 3984940 w 9144000"/>
              <a:gd name="connsiteY2487" fmla="*/ 1160599 h 4424400"/>
              <a:gd name="connsiteX2488" fmla="*/ 3990704 w 9144000"/>
              <a:gd name="connsiteY2488" fmla="*/ 1160819 h 4424400"/>
              <a:gd name="connsiteX2489" fmla="*/ 4026089 w 9144000"/>
              <a:gd name="connsiteY2489" fmla="*/ 1187250 h 4424400"/>
              <a:gd name="connsiteX2490" fmla="*/ 4155595 w 9144000"/>
              <a:gd name="connsiteY2490" fmla="*/ 1365350 h 4424400"/>
              <a:gd name="connsiteX2491" fmla="*/ 4154115 w 9144000"/>
              <a:gd name="connsiteY2491" fmla="*/ 1405277 h 4424400"/>
              <a:gd name="connsiteX2492" fmla="*/ 4027283 w 9144000"/>
              <a:gd name="connsiteY2492" fmla="*/ 1624437 h 4424400"/>
              <a:gd name="connsiteX2493" fmla="*/ 3990741 w 9144000"/>
              <a:gd name="connsiteY2493" fmla="*/ 1655895 h 4424400"/>
              <a:gd name="connsiteX2494" fmla="*/ 3984976 w 9144000"/>
              <a:gd name="connsiteY2494" fmla="*/ 1656159 h 4424400"/>
              <a:gd name="connsiteX2495" fmla="*/ 3983627 w 9144000"/>
              <a:gd name="connsiteY2495" fmla="*/ 1656159 h 4424400"/>
              <a:gd name="connsiteX2496" fmla="*/ 3949271 w 9144000"/>
              <a:gd name="connsiteY2496" fmla="*/ 1656159 h 4424400"/>
              <a:gd name="connsiteX2497" fmla="*/ 3804743 w 9144000"/>
              <a:gd name="connsiteY2497" fmla="*/ 1656159 h 4424400"/>
              <a:gd name="connsiteX2498" fmla="*/ 3770384 w 9144000"/>
              <a:gd name="connsiteY2498" fmla="*/ 1656159 h 4424400"/>
              <a:gd name="connsiteX2499" fmla="*/ 3769036 w 9144000"/>
              <a:gd name="connsiteY2499" fmla="*/ 1656159 h 4424400"/>
              <a:gd name="connsiteX2500" fmla="*/ 3762692 w 9144000"/>
              <a:gd name="connsiteY2500" fmla="*/ 1655719 h 4424400"/>
              <a:gd name="connsiteX2501" fmla="*/ 3738855 w 9144000"/>
              <a:gd name="connsiteY2501" fmla="*/ 1602110 h 4424400"/>
              <a:gd name="connsiteX2502" fmla="*/ 3863989 w 9144000"/>
              <a:gd name="connsiteY2502" fmla="*/ 1385942 h 4424400"/>
              <a:gd name="connsiteX2503" fmla="*/ 3737838 w 9144000"/>
              <a:gd name="connsiteY2503" fmla="*/ 1212457 h 4424400"/>
              <a:gd name="connsiteX2504" fmla="*/ 3762656 w 9144000"/>
              <a:gd name="connsiteY2504" fmla="*/ 1160964 h 4424400"/>
              <a:gd name="connsiteX2505" fmla="*/ 3769001 w 9144000"/>
              <a:gd name="connsiteY2505" fmla="*/ 1160599 h 4424400"/>
              <a:gd name="connsiteX2506" fmla="*/ 4724086 w 9144000"/>
              <a:gd name="connsiteY2506" fmla="*/ 1160598 h 4424400"/>
              <a:gd name="connsiteX2507" fmla="*/ 4725437 w 9144000"/>
              <a:gd name="connsiteY2507" fmla="*/ 1160598 h 4424400"/>
              <a:gd name="connsiteX2508" fmla="*/ 4759792 w 9144000"/>
              <a:gd name="connsiteY2508" fmla="*/ 1160598 h 4424400"/>
              <a:gd name="connsiteX2509" fmla="*/ 4904320 w 9144000"/>
              <a:gd name="connsiteY2509" fmla="*/ 1160598 h 4424400"/>
              <a:gd name="connsiteX2510" fmla="*/ 4938679 w 9144000"/>
              <a:gd name="connsiteY2510" fmla="*/ 1160598 h 4424400"/>
              <a:gd name="connsiteX2511" fmla="*/ 4940026 w 9144000"/>
              <a:gd name="connsiteY2511" fmla="*/ 1160598 h 4424400"/>
              <a:gd name="connsiteX2512" fmla="*/ 4945794 w 9144000"/>
              <a:gd name="connsiteY2512" fmla="*/ 1160818 h 4424400"/>
              <a:gd name="connsiteX2513" fmla="*/ 4981175 w 9144000"/>
              <a:gd name="connsiteY2513" fmla="*/ 1187249 h 4424400"/>
              <a:gd name="connsiteX2514" fmla="*/ 5110683 w 9144000"/>
              <a:gd name="connsiteY2514" fmla="*/ 1365349 h 4424400"/>
              <a:gd name="connsiteX2515" fmla="*/ 5109202 w 9144000"/>
              <a:gd name="connsiteY2515" fmla="*/ 1405276 h 4424400"/>
              <a:gd name="connsiteX2516" fmla="*/ 4982371 w 9144000"/>
              <a:gd name="connsiteY2516" fmla="*/ 1624435 h 4424400"/>
              <a:gd name="connsiteX2517" fmla="*/ 4945827 w 9144000"/>
              <a:gd name="connsiteY2517" fmla="*/ 1655893 h 4424400"/>
              <a:gd name="connsiteX2518" fmla="*/ 4940062 w 9144000"/>
              <a:gd name="connsiteY2518" fmla="*/ 1656158 h 4424400"/>
              <a:gd name="connsiteX2519" fmla="*/ 4938714 w 9144000"/>
              <a:gd name="connsiteY2519" fmla="*/ 1656158 h 4424400"/>
              <a:gd name="connsiteX2520" fmla="*/ 4904357 w 9144000"/>
              <a:gd name="connsiteY2520" fmla="*/ 1656158 h 4424400"/>
              <a:gd name="connsiteX2521" fmla="*/ 4759827 w 9144000"/>
              <a:gd name="connsiteY2521" fmla="*/ 1656158 h 4424400"/>
              <a:gd name="connsiteX2522" fmla="*/ 4725471 w 9144000"/>
              <a:gd name="connsiteY2522" fmla="*/ 1656158 h 4424400"/>
              <a:gd name="connsiteX2523" fmla="*/ 4724123 w 9144000"/>
              <a:gd name="connsiteY2523" fmla="*/ 1656158 h 4424400"/>
              <a:gd name="connsiteX2524" fmla="*/ 4717779 w 9144000"/>
              <a:gd name="connsiteY2524" fmla="*/ 1655718 h 4424400"/>
              <a:gd name="connsiteX2525" fmla="*/ 4693939 w 9144000"/>
              <a:gd name="connsiteY2525" fmla="*/ 1602110 h 4424400"/>
              <a:gd name="connsiteX2526" fmla="*/ 4819075 w 9144000"/>
              <a:gd name="connsiteY2526" fmla="*/ 1385941 h 4424400"/>
              <a:gd name="connsiteX2527" fmla="*/ 4692923 w 9144000"/>
              <a:gd name="connsiteY2527" fmla="*/ 1212456 h 4424400"/>
              <a:gd name="connsiteX2528" fmla="*/ 4717742 w 9144000"/>
              <a:gd name="connsiteY2528" fmla="*/ 1160962 h 4424400"/>
              <a:gd name="connsiteX2529" fmla="*/ 4724086 w 9144000"/>
              <a:gd name="connsiteY2529" fmla="*/ 1160598 h 4424400"/>
              <a:gd name="connsiteX2530" fmla="*/ 5679190 w 9144000"/>
              <a:gd name="connsiteY2530" fmla="*/ 1160597 h 4424400"/>
              <a:gd name="connsiteX2531" fmla="*/ 5680538 w 9144000"/>
              <a:gd name="connsiteY2531" fmla="*/ 1160597 h 4424400"/>
              <a:gd name="connsiteX2532" fmla="*/ 5714894 w 9144000"/>
              <a:gd name="connsiteY2532" fmla="*/ 1160597 h 4424400"/>
              <a:gd name="connsiteX2533" fmla="*/ 5859424 w 9144000"/>
              <a:gd name="connsiteY2533" fmla="*/ 1160597 h 4424400"/>
              <a:gd name="connsiteX2534" fmla="*/ 5893783 w 9144000"/>
              <a:gd name="connsiteY2534" fmla="*/ 1160597 h 4424400"/>
              <a:gd name="connsiteX2535" fmla="*/ 5895129 w 9144000"/>
              <a:gd name="connsiteY2535" fmla="*/ 1160597 h 4424400"/>
              <a:gd name="connsiteX2536" fmla="*/ 5900894 w 9144000"/>
              <a:gd name="connsiteY2536" fmla="*/ 1160816 h 4424400"/>
              <a:gd name="connsiteX2537" fmla="*/ 5936279 w 9144000"/>
              <a:gd name="connsiteY2537" fmla="*/ 1187248 h 4424400"/>
              <a:gd name="connsiteX2538" fmla="*/ 6065783 w 9144000"/>
              <a:gd name="connsiteY2538" fmla="*/ 1365348 h 4424400"/>
              <a:gd name="connsiteX2539" fmla="*/ 6064305 w 9144000"/>
              <a:gd name="connsiteY2539" fmla="*/ 1405274 h 4424400"/>
              <a:gd name="connsiteX2540" fmla="*/ 5937473 w 9144000"/>
              <a:gd name="connsiteY2540" fmla="*/ 1624434 h 4424400"/>
              <a:gd name="connsiteX2541" fmla="*/ 5900931 w 9144000"/>
              <a:gd name="connsiteY2541" fmla="*/ 1655892 h 4424400"/>
              <a:gd name="connsiteX2542" fmla="*/ 5895165 w 9144000"/>
              <a:gd name="connsiteY2542" fmla="*/ 1656158 h 4424400"/>
              <a:gd name="connsiteX2543" fmla="*/ 5893817 w 9144000"/>
              <a:gd name="connsiteY2543" fmla="*/ 1656158 h 4424400"/>
              <a:gd name="connsiteX2544" fmla="*/ 5859463 w 9144000"/>
              <a:gd name="connsiteY2544" fmla="*/ 1656158 h 4424400"/>
              <a:gd name="connsiteX2545" fmla="*/ 5714930 w 9144000"/>
              <a:gd name="connsiteY2545" fmla="*/ 1656158 h 4424400"/>
              <a:gd name="connsiteX2546" fmla="*/ 5680574 w 9144000"/>
              <a:gd name="connsiteY2546" fmla="*/ 1656158 h 4424400"/>
              <a:gd name="connsiteX2547" fmla="*/ 5679225 w 9144000"/>
              <a:gd name="connsiteY2547" fmla="*/ 1656158 h 4424400"/>
              <a:gd name="connsiteX2548" fmla="*/ 5672881 w 9144000"/>
              <a:gd name="connsiteY2548" fmla="*/ 1655717 h 4424400"/>
              <a:gd name="connsiteX2549" fmla="*/ 5649042 w 9144000"/>
              <a:gd name="connsiteY2549" fmla="*/ 1602110 h 4424400"/>
              <a:gd name="connsiteX2550" fmla="*/ 5774176 w 9144000"/>
              <a:gd name="connsiteY2550" fmla="*/ 1385940 h 4424400"/>
              <a:gd name="connsiteX2551" fmla="*/ 5648026 w 9144000"/>
              <a:gd name="connsiteY2551" fmla="*/ 1212455 h 4424400"/>
              <a:gd name="connsiteX2552" fmla="*/ 5672845 w 9144000"/>
              <a:gd name="connsiteY2552" fmla="*/ 1160961 h 4424400"/>
              <a:gd name="connsiteX2553" fmla="*/ 5679190 w 9144000"/>
              <a:gd name="connsiteY2553" fmla="*/ 1160597 h 4424400"/>
              <a:gd name="connsiteX2554" fmla="*/ 6634292 w 9144000"/>
              <a:gd name="connsiteY2554" fmla="*/ 1160595 h 4424400"/>
              <a:gd name="connsiteX2555" fmla="*/ 6635640 w 9144000"/>
              <a:gd name="connsiteY2555" fmla="*/ 1160595 h 4424400"/>
              <a:gd name="connsiteX2556" fmla="*/ 6669997 w 9144000"/>
              <a:gd name="connsiteY2556" fmla="*/ 1160595 h 4424400"/>
              <a:gd name="connsiteX2557" fmla="*/ 6814528 w 9144000"/>
              <a:gd name="connsiteY2557" fmla="*/ 1160595 h 4424400"/>
              <a:gd name="connsiteX2558" fmla="*/ 6848885 w 9144000"/>
              <a:gd name="connsiteY2558" fmla="*/ 1160595 h 4424400"/>
              <a:gd name="connsiteX2559" fmla="*/ 6850233 w 9144000"/>
              <a:gd name="connsiteY2559" fmla="*/ 1160595 h 4424400"/>
              <a:gd name="connsiteX2560" fmla="*/ 6855998 w 9144000"/>
              <a:gd name="connsiteY2560" fmla="*/ 1160815 h 4424400"/>
              <a:gd name="connsiteX2561" fmla="*/ 6891382 w 9144000"/>
              <a:gd name="connsiteY2561" fmla="*/ 1187246 h 4424400"/>
              <a:gd name="connsiteX2562" fmla="*/ 7020887 w 9144000"/>
              <a:gd name="connsiteY2562" fmla="*/ 1365347 h 4424400"/>
              <a:gd name="connsiteX2563" fmla="*/ 7019408 w 9144000"/>
              <a:gd name="connsiteY2563" fmla="*/ 1405274 h 4424400"/>
              <a:gd name="connsiteX2564" fmla="*/ 6892576 w 9144000"/>
              <a:gd name="connsiteY2564" fmla="*/ 1624433 h 4424400"/>
              <a:gd name="connsiteX2565" fmla="*/ 6856034 w 9144000"/>
              <a:gd name="connsiteY2565" fmla="*/ 1655892 h 4424400"/>
              <a:gd name="connsiteX2566" fmla="*/ 6850269 w 9144000"/>
              <a:gd name="connsiteY2566" fmla="*/ 1656157 h 4424400"/>
              <a:gd name="connsiteX2567" fmla="*/ 6848921 w 9144000"/>
              <a:gd name="connsiteY2567" fmla="*/ 1656157 h 4424400"/>
              <a:gd name="connsiteX2568" fmla="*/ 6814564 w 9144000"/>
              <a:gd name="connsiteY2568" fmla="*/ 1656157 h 4424400"/>
              <a:gd name="connsiteX2569" fmla="*/ 6670033 w 9144000"/>
              <a:gd name="connsiteY2569" fmla="*/ 1656157 h 4424400"/>
              <a:gd name="connsiteX2570" fmla="*/ 6635676 w 9144000"/>
              <a:gd name="connsiteY2570" fmla="*/ 1656157 h 4424400"/>
              <a:gd name="connsiteX2571" fmla="*/ 6634328 w 9144000"/>
              <a:gd name="connsiteY2571" fmla="*/ 1656157 h 4424400"/>
              <a:gd name="connsiteX2572" fmla="*/ 6627983 w 9144000"/>
              <a:gd name="connsiteY2572" fmla="*/ 1655716 h 4424400"/>
              <a:gd name="connsiteX2573" fmla="*/ 6604146 w 9144000"/>
              <a:gd name="connsiteY2573" fmla="*/ 1602110 h 4424400"/>
              <a:gd name="connsiteX2574" fmla="*/ 6729280 w 9144000"/>
              <a:gd name="connsiteY2574" fmla="*/ 1385939 h 4424400"/>
              <a:gd name="connsiteX2575" fmla="*/ 6603129 w 9144000"/>
              <a:gd name="connsiteY2575" fmla="*/ 1212454 h 4424400"/>
              <a:gd name="connsiteX2576" fmla="*/ 6627947 w 9144000"/>
              <a:gd name="connsiteY2576" fmla="*/ 1160960 h 4424400"/>
              <a:gd name="connsiteX2577" fmla="*/ 6634292 w 9144000"/>
              <a:gd name="connsiteY2577" fmla="*/ 1160595 h 4424400"/>
              <a:gd name="connsiteX2578" fmla="*/ 7589396 w 9144000"/>
              <a:gd name="connsiteY2578" fmla="*/ 1160594 h 4424400"/>
              <a:gd name="connsiteX2579" fmla="*/ 7590744 w 9144000"/>
              <a:gd name="connsiteY2579" fmla="*/ 1160594 h 4424400"/>
              <a:gd name="connsiteX2580" fmla="*/ 7625101 w 9144000"/>
              <a:gd name="connsiteY2580" fmla="*/ 1160594 h 4424400"/>
              <a:gd name="connsiteX2581" fmla="*/ 7769632 w 9144000"/>
              <a:gd name="connsiteY2581" fmla="*/ 1160594 h 4424400"/>
              <a:gd name="connsiteX2582" fmla="*/ 7803989 w 9144000"/>
              <a:gd name="connsiteY2582" fmla="*/ 1160594 h 4424400"/>
              <a:gd name="connsiteX2583" fmla="*/ 7805337 w 9144000"/>
              <a:gd name="connsiteY2583" fmla="*/ 1160594 h 4424400"/>
              <a:gd name="connsiteX2584" fmla="*/ 7811102 w 9144000"/>
              <a:gd name="connsiteY2584" fmla="*/ 1160814 h 4424400"/>
              <a:gd name="connsiteX2585" fmla="*/ 7846486 w 9144000"/>
              <a:gd name="connsiteY2585" fmla="*/ 1187245 h 4424400"/>
              <a:gd name="connsiteX2586" fmla="*/ 7975991 w 9144000"/>
              <a:gd name="connsiteY2586" fmla="*/ 1365346 h 4424400"/>
              <a:gd name="connsiteX2587" fmla="*/ 7974512 w 9144000"/>
              <a:gd name="connsiteY2587" fmla="*/ 1405272 h 4424400"/>
              <a:gd name="connsiteX2588" fmla="*/ 7847680 w 9144000"/>
              <a:gd name="connsiteY2588" fmla="*/ 1624432 h 4424400"/>
              <a:gd name="connsiteX2589" fmla="*/ 7811138 w 9144000"/>
              <a:gd name="connsiteY2589" fmla="*/ 1655891 h 4424400"/>
              <a:gd name="connsiteX2590" fmla="*/ 7805373 w 9144000"/>
              <a:gd name="connsiteY2590" fmla="*/ 1656156 h 4424400"/>
              <a:gd name="connsiteX2591" fmla="*/ 7804025 w 9144000"/>
              <a:gd name="connsiteY2591" fmla="*/ 1656156 h 4424400"/>
              <a:gd name="connsiteX2592" fmla="*/ 7769668 w 9144000"/>
              <a:gd name="connsiteY2592" fmla="*/ 1656156 h 4424400"/>
              <a:gd name="connsiteX2593" fmla="*/ 7625137 w 9144000"/>
              <a:gd name="connsiteY2593" fmla="*/ 1656156 h 4424400"/>
              <a:gd name="connsiteX2594" fmla="*/ 7590780 w 9144000"/>
              <a:gd name="connsiteY2594" fmla="*/ 1656156 h 4424400"/>
              <a:gd name="connsiteX2595" fmla="*/ 7589432 w 9144000"/>
              <a:gd name="connsiteY2595" fmla="*/ 1656156 h 4424400"/>
              <a:gd name="connsiteX2596" fmla="*/ 7583087 w 9144000"/>
              <a:gd name="connsiteY2596" fmla="*/ 1655715 h 4424400"/>
              <a:gd name="connsiteX2597" fmla="*/ 7559250 w 9144000"/>
              <a:gd name="connsiteY2597" fmla="*/ 1602110 h 4424400"/>
              <a:gd name="connsiteX2598" fmla="*/ 7684384 w 9144000"/>
              <a:gd name="connsiteY2598" fmla="*/ 1385938 h 4424400"/>
              <a:gd name="connsiteX2599" fmla="*/ 7558233 w 9144000"/>
              <a:gd name="connsiteY2599" fmla="*/ 1212452 h 4424400"/>
              <a:gd name="connsiteX2600" fmla="*/ 7583051 w 9144000"/>
              <a:gd name="connsiteY2600" fmla="*/ 1160958 h 4424400"/>
              <a:gd name="connsiteX2601" fmla="*/ 7589396 w 9144000"/>
              <a:gd name="connsiteY2601" fmla="*/ 1160594 h 4424400"/>
              <a:gd name="connsiteX2602" fmla="*/ 8544500 w 9144000"/>
              <a:gd name="connsiteY2602" fmla="*/ 1160593 h 4424400"/>
              <a:gd name="connsiteX2603" fmla="*/ 8545848 w 9144000"/>
              <a:gd name="connsiteY2603" fmla="*/ 1160593 h 4424400"/>
              <a:gd name="connsiteX2604" fmla="*/ 8580205 w 9144000"/>
              <a:gd name="connsiteY2604" fmla="*/ 1160593 h 4424400"/>
              <a:gd name="connsiteX2605" fmla="*/ 8724736 w 9144000"/>
              <a:gd name="connsiteY2605" fmla="*/ 1160593 h 4424400"/>
              <a:gd name="connsiteX2606" fmla="*/ 8759093 w 9144000"/>
              <a:gd name="connsiteY2606" fmla="*/ 1160593 h 4424400"/>
              <a:gd name="connsiteX2607" fmla="*/ 8760440 w 9144000"/>
              <a:gd name="connsiteY2607" fmla="*/ 1160593 h 4424400"/>
              <a:gd name="connsiteX2608" fmla="*/ 8766206 w 9144000"/>
              <a:gd name="connsiteY2608" fmla="*/ 1160812 h 4424400"/>
              <a:gd name="connsiteX2609" fmla="*/ 8801590 w 9144000"/>
              <a:gd name="connsiteY2609" fmla="*/ 1187244 h 4424400"/>
              <a:gd name="connsiteX2610" fmla="*/ 8931095 w 9144000"/>
              <a:gd name="connsiteY2610" fmla="*/ 1365345 h 4424400"/>
              <a:gd name="connsiteX2611" fmla="*/ 8929616 w 9144000"/>
              <a:gd name="connsiteY2611" fmla="*/ 1405271 h 4424400"/>
              <a:gd name="connsiteX2612" fmla="*/ 8802784 w 9144000"/>
              <a:gd name="connsiteY2612" fmla="*/ 1624431 h 4424400"/>
              <a:gd name="connsiteX2613" fmla="*/ 8766242 w 9144000"/>
              <a:gd name="connsiteY2613" fmla="*/ 1655890 h 4424400"/>
              <a:gd name="connsiteX2614" fmla="*/ 8760476 w 9144000"/>
              <a:gd name="connsiteY2614" fmla="*/ 1656155 h 4424400"/>
              <a:gd name="connsiteX2615" fmla="*/ 8759129 w 9144000"/>
              <a:gd name="connsiteY2615" fmla="*/ 1656155 h 4424400"/>
              <a:gd name="connsiteX2616" fmla="*/ 8724771 w 9144000"/>
              <a:gd name="connsiteY2616" fmla="*/ 1656155 h 4424400"/>
              <a:gd name="connsiteX2617" fmla="*/ 8580241 w 9144000"/>
              <a:gd name="connsiteY2617" fmla="*/ 1656155 h 4424400"/>
              <a:gd name="connsiteX2618" fmla="*/ 8545884 w 9144000"/>
              <a:gd name="connsiteY2618" fmla="*/ 1656155 h 4424400"/>
              <a:gd name="connsiteX2619" fmla="*/ 8544536 w 9144000"/>
              <a:gd name="connsiteY2619" fmla="*/ 1656155 h 4424400"/>
              <a:gd name="connsiteX2620" fmla="*/ 8538191 w 9144000"/>
              <a:gd name="connsiteY2620" fmla="*/ 1655714 h 4424400"/>
              <a:gd name="connsiteX2621" fmla="*/ 8514353 w 9144000"/>
              <a:gd name="connsiteY2621" fmla="*/ 1602110 h 4424400"/>
              <a:gd name="connsiteX2622" fmla="*/ 8639488 w 9144000"/>
              <a:gd name="connsiteY2622" fmla="*/ 1385937 h 4424400"/>
              <a:gd name="connsiteX2623" fmla="*/ 8513337 w 9144000"/>
              <a:gd name="connsiteY2623" fmla="*/ 1212451 h 4424400"/>
              <a:gd name="connsiteX2624" fmla="*/ 8538155 w 9144000"/>
              <a:gd name="connsiteY2624" fmla="*/ 1160957 h 4424400"/>
              <a:gd name="connsiteX2625" fmla="*/ 8544500 w 9144000"/>
              <a:gd name="connsiteY2625" fmla="*/ 1160593 h 4424400"/>
              <a:gd name="connsiteX2626" fmla="*/ 1381247 w 9144000"/>
              <a:gd name="connsiteY2626" fmla="*/ 974809 h 4424400"/>
              <a:gd name="connsiteX2627" fmla="*/ 1382594 w 9144000"/>
              <a:gd name="connsiteY2627" fmla="*/ 974809 h 4424400"/>
              <a:gd name="connsiteX2628" fmla="*/ 1416953 w 9144000"/>
              <a:gd name="connsiteY2628" fmla="*/ 974809 h 4424400"/>
              <a:gd name="connsiteX2629" fmla="*/ 1561482 w 9144000"/>
              <a:gd name="connsiteY2629" fmla="*/ 974809 h 4424400"/>
              <a:gd name="connsiteX2630" fmla="*/ 1595839 w 9144000"/>
              <a:gd name="connsiteY2630" fmla="*/ 974809 h 4424400"/>
              <a:gd name="connsiteX2631" fmla="*/ 1597187 w 9144000"/>
              <a:gd name="connsiteY2631" fmla="*/ 974809 h 4424400"/>
              <a:gd name="connsiteX2632" fmla="*/ 1602952 w 9144000"/>
              <a:gd name="connsiteY2632" fmla="*/ 975026 h 4424400"/>
              <a:gd name="connsiteX2633" fmla="*/ 1638336 w 9144000"/>
              <a:gd name="connsiteY2633" fmla="*/ 1001458 h 4424400"/>
              <a:gd name="connsiteX2634" fmla="*/ 1767842 w 9144000"/>
              <a:gd name="connsiteY2634" fmla="*/ 1179563 h 4424400"/>
              <a:gd name="connsiteX2635" fmla="*/ 1766363 w 9144000"/>
              <a:gd name="connsiteY2635" fmla="*/ 1219487 h 4424400"/>
              <a:gd name="connsiteX2636" fmla="*/ 1639530 w 9144000"/>
              <a:gd name="connsiteY2636" fmla="*/ 1438642 h 4424400"/>
              <a:gd name="connsiteX2637" fmla="*/ 1602988 w 9144000"/>
              <a:gd name="connsiteY2637" fmla="*/ 1470115 h 4424400"/>
              <a:gd name="connsiteX2638" fmla="*/ 1597222 w 9144000"/>
              <a:gd name="connsiteY2638" fmla="*/ 1470378 h 4424400"/>
              <a:gd name="connsiteX2639" fmla="*/ 1595876 w 9144000"/>
              <a:gd name="connsiteY2639" fmla="*/ 1470378 h 4424400"/>
              <a:gd name="connsiteX2640" fmla="*/ 1561518 w 9144000"/>
              <a:gd name="connsiteY2640" fmla="*/ 1470378 h 4424400"/>
              <a:gd name="connsiteX2641" fmla="*/ 1416988 w 9144000"/>
              <a:gd name="connsiteY2641" fmla="*/ 1470378 h 4424400"/>
              <a:gd name="connsiteX2642" fmla="*/ 1382630 w 9144000"/>
              <a:gd name="connsiteY2642" fmla="*/ 1470378 h 4424400"/>
              <a:gd name="connsiteX2643" fmla="*/ 1381282 w 9144000"/>
              <a:gd name="connsiteY2643" fmla="*/ 1470378 h 4424400"/>
              <a:gd name="connsiteX2644" fmla="*/ 1374938 w 9144000"/>
              <a:gd name="connsiteY2644" fmla="*/ 1469938 h 4424400"/>
              <a:gd name="connsiteX2645" fmla="*/ 1351101 w 9144000"/>
              <a:gd name="connsiteY2645" fmla="*/ 1416328 h 4424400"/>
              <a:gd name="connsiteX2646" fmla="*/ 1476236 w 9144000"/>
              <a:gd name="connsiteY2646" fmla="*/ 1200154 h 4424400"/>
              <a:gd name="connsiteX2647" fmla="*/ 1350085 w 9144000"/>
              <a:gd name="connsiteY2647" fmla="*/ 1026666 h 4424400"/>
              <a:gd name="connsiteX2648" fmla="*/ 1374902 w 9144000"/>
              <a:gd name="connsiteY2648" fmla="*/ 975171 h 4424400"/>
              <a:gd name="connsiteX2649" fmla="*/ 1381247 w 9144000"/>
              <a:gd name="connsiteY2649" fmla="*/ 974809 h 4424400"/>
              <a:gd name="connsiteX2650" fmla="*/ 426143 w 9144000"/>
              <a:gd name="connsiteY2650" fmla="*/ 974809 h 4424400"/>
              <a:gd name="connsiteX2651" fmla="*/ 427491 w 9144000"/>
              <a:gd name="connsiteY2651" fmla="*/ 974809 h 4424400"/>
              <a:gd name="connsiteX2652" fmla="*/ 461848 w 9144000"/>
              <a:gd name="connsiteY2652" fmla="*/ 974809 h 4424400"/>
              <a:gd name="connsiteX2653" fmla="*/ 606378 w 9144000"/>
              <a:gd name="connsiteY2653" fmla="*/ 974809 h 4424400"/>
              <a:gd name="connsiteX2654" fmla="*/ 640736 w 9144000"/>
              <a:gd name="connsiteY2654" fmla="*/ 974809 h 4424400"/>
              <a:gd name="connsiteX2655" fmla="*/ 642083 w 9144000"/>
              <a:gd name="connsiteY2655" fmla="*/ 974809 h 4424400"/>
              <a:gd name="connsiteX2656" fmla="*/ 647848 w 9144000"/>
              <a:gd name="connsiteY2656" fmla="*/ 975027 h 4424400"/>
              <a:gd name="connsiteX2657" fmla="*/ 683232 w 9144000"/>
              <a:gd name="connsiteY2657" fmla="*/ 1001460 h 4424400"/>
              <a:gd name="connsiteX2658" fmla="*/ 812737 w 9144000"/>
              <a:gd name="connsiteY2658" fmla="*/ 1179565 h 4424400"/>
              <a:gd name="connsiteX2659" fmla="*/ 811258 w 9144000"/>
              <a:gd name="connsiteY2659" fmla="*/ 1219489 h 4424400"/>
              <a:gd name="connsiteX2660" fmla="*/ 684427 w 9144000"/>
              <a:gd name="connsiteY2660" fmla="*/ 1438644 h 4424400"/>
              <a:gd name="connsiteX2661" fmla="*/ 647885 w 9144000"/>
              <a:gd name="connsiteY2661" fmla="*/ 1470116 h 4424400"/>
              <a:gd name="connsiteX2662" fmla="*/ 642119 w 9144000"/>
              <a:gd name="connsiteY2662" fmla="*/ 1470380 h 4424400"/>
              <a:gd name="connsiteX2663" fmla="*/ 640771 w 9144000"/>
              <a:gd name="connsiteY2663" fmla="*/ 1470380 h 4424400"/>
              <a:gd name="connsiteX2664" fmla="*/ 606414 w 9144000"/>
              <a:gd name="connsiteY2664" fmla="*/ 1470380 h 4424400"/>
              <a:gd name="connsiteX2665" fmla="*/ 461884 w 9144000"/>
              <a:gd name="connsiteY2665" fmla="*/ 1470380 h 4424400"/>
              <a:gd name="connsiteX2666" fmla="*/ 427527 w 9144000"/>
              <a:gd name="connsiteY2666" fmla="*/ 1470380 h 4424400"/>
              <a:gd name="connsiteX2667" fmla="*/ 426179 w 9144000"/>
              <a:gd name="connsiteY2667" fmla="*/ 1470380 h 4424400"/>
              <a:gd name="connsiteX2668" fmla="*/ 419834 w 9144000"/>
              <a:gd name="connsiteY2668" fmla="*/ 1469940 h 4424400"/>
              <a:gd name="connsiteX2669" fmla="*/ 395997 w 9144000"/>
              <a:gd name="connsiteY2669" fmla="*/ 1416328 h 4424400"/>
              <a:gd name="connsiteX2670" fmla="*/ 521131 w 9144000"/>
              <a:gd name="connsiteY2670" fmla="*/ 1200155 h 4424400"/>
              <a:gd name="connsiteX2671" fmla="*/ 394980 w 9144000"/>
              <a:gd name="connsiteY2671" fmla="*/ 1026667 h 4424400"/>
              <a:gd name="connsiteX2672" fmla="*/ 419798 w 9144000"/>
              <a:gd name="connsiteY2672" fmla="*/ 975172 h 4424400"/>
              <a:gd name="connsiteX2673" fmla="*/ 426143 w 9144000"/>
              <a:gd name="connsiteY2673" fmla="*/ 974809 h 4424400"/>
              <a:gd name="connsiteX2674" fmla="*/ 2336347 w 9144000"/>
              <a:gd name="connsiteY2674" fmla="*/ 974808 h 4424400"/>
              <a:gd name="connsiteX2675" fmla="*/ 2337695 w 9144000"/>
              <a:gd name="connsiteY2675" fmla="*/ 974808 h 4424400"/>
              <a:gd name="connsiteX2676" fmla="*/ 2372052 w 9144000"/>
              <a:gd name="connsiteY2676" fmla="*/ 974808 h 4424400"/>
              <a:gd name="connsiteX2677" fmla="*/ 2516583 w 9144000"/>
              <a:gd name="connsiteY2677" fmla="*/ 974808 h 4424400"/>
              <a:gd name="connsiteX2678" fmla="*/ 2550941 w 9144000"/>
              <a:gd name="connsiteY2678" fmla="*/ 974808 h 4424400"/>
              <a:gd name="connsiteX2679" fmla="*/ 2552289 w 9144000"/>
              <a:gd name="connsiteY2679" fmla="*/ 974808 h 4424400"/>
              <a:gd name="connsiteX2680" fmla="*/ 2558055 w 9144000"/>
              <a:gd name="connsiteY2680" fmla="*/ 975025 h 4424400"/>
              <a:gd name="connsiteX2681" fmla="*/ 2593438 w 9144000"/>
              <a:gd name="connsiteY2681" fmla="*/ 1001457 h 4424400"/>
              <a:gd name="connsiteX2682" fmla="*/ 2722943 w 9144000"/>
              <a:gd name="connsiteY2682" fmla="*/ 1179562 h 4424400"/>
              <a:gd name="connsiteX2683" fmla="*/ 2721465 w 9144000"/>
              <a:gd name="connsiteY2683" fmla="*/ 1219486 h 4424400"/>
              <a:gd name="connsiteX2684" fmla="*/ 2594634 w 9144000"/>
              <a:gd name="connsiteY2684" fmla="*/ 1438641 h 4424400"/>
              <a:gd name="connsiteX2685" fmla="*/ 2558090 w 9144000"/>
              <a:gd name="connsiteY2685" fmla="*/ 1470112 h 4424400"/>
              <a:gd name="connsiteX2686" fmla="*/ 2552324 w 9144000"/>
              <a:gd name="connsiteY2686" fmla="*/ 1470376 h 4424400"/>
              <a:gd name="connsiteX2687" fmla="*/ 2550977 w 9144000"/>
              <a:gd name="connsiteY2687" fmla="*/ 1470376 h 4424400"/>
              <a:gd name="connsiteX2688" fmla="*/ 2516620 w 9144000"/>
              <a:gd name="connsiteY2688" fmla="*/ 1470376 h 4424400"/>
              <a:gd name="connsiteX2689" fmla="*/ 2372088 w 9144000"/>
              <a:gd name="connsiteY2689" fmla="*/ 1470376 h 4424400"/>
              <a:gd name="connsiteX2690" fmla="*/ 2337731 w 9144000"/>
              <a:gd name="connsiteY2690" fmla="*/ 1470376 h 4424400"/>
              <a:gd name="connsiteX2691" fmla="*/ 2336384 w 9144000"/>
              <a:gd name="connsiteY2691" fmla="*/ 1470376 h 4424400"/>
              <a:gd name="connsiteX2692" fmla="*/ 2330039 w 9144000"/>
              <a:gd name="connsiteY2692" fmla="*/ 1469937 h 4424400"/>
              <a:gd name="connsiteX2693" fmla="*/ 2306201 w 9144000"/>
              <a:gd name="connsiteY2693" fmla="*/ 1416327 h 4424400"/>
              <a:gd name="connsiteX2694" fmla="*/ 2431337 w 9144000"/>
              <a:gd name="connsiteY2694" fmla="*/ 1200153 h 4424400"/>
              <a:gd name="connsiteX2695" fmla="*/ 2305184 w 9144000"/>
              <a:gd name="connsiteY2695" fmla="*/ 1026665 h 4424400"/>
              <a:gd name="connsiteX2696" fmla="*/ 2330002 w 9144000"/>
              <a:gd name="connsiteY2696" fmla="*/ 975169 h 4424400"/>
              <a:gd name="connsiteX2697" fmla="*/ 2336347 w 9144000"/>
              <a:gd name="connsiteY2697" fmla="*/ 974808 h 4424400"/>
              <a:gd name="connsiteX2698" fmla="*/ 3291449 w 9144000"/>
              <a:gd name="connsiteY2698" fmla="*/ 974806 h 4424400"/>
              <a:gd name="connsiteX2699" fmla="*/ 3292798 w 9144000"/>
              <a:gd name="connsiteY2699" fmla="*/ 974806 h 4424400"/>
              <a:gd name="connsiteX2700" fmla="*/ 3327154 w 9144000"/>
              <a:gd name="connsiteY2700" fmla="*/ 974806 h 4424400"/>
              <a:gd name="connsiteX2701" fmla="*/ 3471684 w 9144000"/>
              <a:gd name="connsiteY2701" fmla="*/ 974806 h 4424400"/>
              <a:gd name="connsiteX2702" fmla="*/ 3506041 w 9144000"/>
              <a:gd name="connsiteY2702" fmla="*/ 974806 h 4424400"/>
              <a:gd name="connsiteX2703" fmla="*/ 3507390 w 9144000"/>
              <a:gd name="connsiteY2703" fmla="*/ 974806 h 4424400"/>
              <a:gd name="connsiteX2704" fmla="*/ 3513155 w 9144000"/>
              <a:gd name="connsiteY2704" fmla="*/ 975024 h 4424400"/>
              <a:gd name="connsiteX2705" fmla="*/ 3548540 w 9144000"/>
              <a:gd name="connsiteY2705" fmla="*/ 1001456 h 4424400"/>
              <a:gd name="connsiteX2706" fmla="*/ 3678044 w 9144000"/>
              <a:gd name="connsiteY2706" fmla="*/ 1179561 h 4424400"/>
              <a:gd name="connsiteX2707" fmla="*/ 3676567 w 9144000"/>
              <a:gd name="connsiteY2707" fmla="*/ 1219485 h 4424400"/>
              <a:gd name="connsiteX2708" fmla="*/ 3549734 w 9144000"/>
              <a:gd name="connsiteY2708" fmla="*/ 1438641 h 4424400"/>
              <a:gd name="connsiteX2709" fmla="*/ 3513191 w 9144000"/>
              <a:gd name="connsiteY2709" fmla="*/ 1470111 h 4424400"/>
              <a:gd name="connsiteX2710" fmla="*/ 3507427 w 9144000"/>
              <a:gd name="connsiteY2710" fmla="*/ 1470374 h 4424400"/>
              <a:gd name="connsiteX2711" fmla="*/ 3506077 w 9144000"/>
              <a:gd name="connsiteY2711" fmla="*/ 1470374 h 4424400"/>
              <a:gd name="connsiteX2712" fmla="*/ 3471721 w 9144000"/>
              <a:gd name="connsiteY2712" fmla="*/ 1470374 h 4424400"/>
              <a:gd name="connsiteX2713" fmla="*/ 3327191 w 9144000"/>
              <a:gd name="connsiteY2713" fmla="*/ 1470374 h 4424400"/>
              <a:gd name="connsiteX2714" fmla="*/ 3292835 w 9144000"/>
              <a:gd name="connsiteY2714" fmla="*/ 1470374 h 4424400"/>
              <a:gd name="connsiteX2715" fmla="*/ 3291486 w 9144000"/>
              <a:gd name="connsiteY2715" fmla="*/ 1470374 h 4424400"/>
              <a:gd name="connsiteX2716" fmla="*/ 3285142 w 9144000"/>
              <a:gd name="connsiteY2716" fmla="*/ 1469935 h 4424400"/>
              <a:gd name="connsiteX2717" fmla="*/ 3261304 w 9144000"/>
              <a:gd name="connsiteY2717" fmla="*/ 1416325 h 4424400"/>
              <a:gd name="connsiteX2718" fmla="*/ 3386438 w 9144000"/>
              <a:gd name="connsiteY2718" fmla="*/ 1200152 h 4424400"/>
              <a:gd name="connsiteX2719" fmla="*/ 3260288 w 9144000"/>
              <a:gd name="connsiteY2719" fmla="*/ 1026664 h 4424400"/>
              <a:gd name="connsiteX2720" fmla="*/ 3285106 w 9144000"/>
              <a:gd name="connsiteY2720" fmla="*/ 975169 h 4424400"/>
              <a:gd name="connsiteX2721" fmla="*/ 3291449 w 9144000"/>
              <a:gd name="connsiteY2721" fmla="*/ 974806 h 4424400"/>
              <a:gd name="connsiteX2722" fmla="*/ 4246535 w 9144000"/>
              <a:gd name="connsiteY2722" fmla="*/ 974805 h 4424400"/>
              <a:gd name="connsiteX2723" fmla="*/ 4247882 w 9144000"/>
              <a:gd name="connsiteY2723" fmla="*/ 974805 h 4424400"/>
              <a:gd name="connsiteX2724" fmla="*/ 4282239 w 9144000"/>
              <a:gd name="connsiteY2724" fmla="*/ 974805 h 4424400"/>
              <a:gd name="connsiteX2725" fmla="*/ 4426770 w 9144000"/>
              <a:gd name="connsiteY2725" fmla="*/ 974805 h 4424400"/>
              <a:gd name="connsiteX2726" fmla="*/ 4461128 w 9144000"/>
              <a:gd name="connsiteY2726" fmla="*/ 974805 h 4424400"/>
              <a:gd name="connsiteX2727" fmla="*/ 4462477 w 9144000"/>
              <a:gd name="connsiteY2727" fmla="*/ 974805 h 4424400"/>
              <a:gd name="connsiteX2728" fmla="*/ 4468241 w 9144000"/>
              <a:gd name="connsiteY2728" fmla="*/ 975023 h 4424400"/>
              <a:gd name="connsiteX2729" fmla="*/ 4503624 w 9144000"/>
              <a:gd name="connsiteY2729" fmla="*/ 1001454 h 4424400"/>
              <a:gd name="connsiteX2730" fmla="*/ 4633130 w 9144000"/>
              <a:gd name="connsiteY2730" fmla="*/ 1179559 h 4424400"/>
              <a:gd name="connsiteX2731" fmla="*/ 4631652 w 9144000"/>
              <a:gd name="connsiteY2731" fmla="*/ 1219483 h 4424400"/>
              <a:gd name="connsiteX2732" fmla="*/ 4504818 w 9144000"/>
              <a:gd name="connsiteY2732" fmla="*/ 1438640 h 4424400"/>
              <a:gd name="connsiteX2733" fmla="*/ 4468276 w 9144000"/>
              <a:gd name="connsiteY2733" fmla="*/ 1470108 h 4424400"/>
              <a:gd name="connsiteX2734" fmla="*/ 4462511 w 9144000"/>
              <a:gd name="connsiteY2734" fmla="*/ 1470372 h 4424400"/>
              <a:gd name="connsiteX2735" fmla="*/ 4461163 w 9144000"/>
              <a:gd name="connsiteY2735" fmla="*/ 1470372 h 4424400"/>
              <a:gd name="connsiteX2736" fmla="*/ 4426806 w 9144000"/>
              <a:gd name="connsiteY2736" fmla="*/ 1470372 h 4424400"/>
              <a:gd name="connsiteX2737" fmla="*/ 4282276 w 9144000"/>
              <a:gd name="connsiteY2737" fmla="*/ 1470372 h 4424400"/>
              <a:gd name="connsiteX2738" fmla="*/ 4247918 w 9144000"/>
              <a:gd name="connsiteY2738" fmla="*/ 1470372 h 4424400"/>
              <a:gd name="connsiteX2739" fmla="*/ 4246571 w 9144000"/>
              <a:gd name="connsiteY2739" fmla="*/ 1470372 h 4424400"/>
              <a:gd name="connsiteX2740" fmla="*/ 4240226 w 9144000"/>
              <a:gd name="connsiteY2740" fmla="*/ 1469933 h 4424400"/>
              <a:gd name="connsiteX2741" fmla="*/ 4216387 w 9144000"/>
              <a:gd name="connsiteY2741" fmla="*/ 1416324 h 4424400"/>
              <a:gd name="connsiteX2742" fmla="*/ 4341522 w 9144000"/>
              <a:gd name="connsiteY2742" fmla="*/ 1200150 h 4424400"/>
              <a:gd name="connsiteX2743" fmla="*/ 4215370 w 9144000"/>
              <a:gd name="connsiteY2743" fmla="*/ 1026663 h 4424400"/>
              <a:gd name="connsiteX2744" fmla="*/ 4240189 w 9144000"/>
              <a:gd name="connsiteY2744" fmla="*/ 975168 h 4424400"/>
              <a:gd name="connsiteX2745" fmla="*/ 4246535 w 9144000"/>
              <a:gd name="connsiteY2745" fmla="*/ 974805 h 4424400"/>
              <a:gd name="connsiteX2746" fmla="*/ 5201639 w 9144000"/>
              <a:gd name="connsiteY2746" fmla="*/ 974804 h 4424400"/>
              <a:gd name="connsiteX2747" fmla="*/ 5202987 w 9144000"/>
              <a:gd name="connsiteY2747" fmla="*/ 974804 h 4424400"/>
              <a:gd name="connsiteX2748" fmla="*/ 5237344 w 9144000"/>
              <a:gd name="connsiteY2748" fmla="*/ 974804 h 4424400"/>
              <a:gd name="connsiteX2749" fmla="*/ 5381874 w 9144000"/>
              <a:gd name="connsiteY2749" fmla="*/ 974804 h 4424400"/>
              <a:gd name="connsiteX2750" fmla="*/ 5416232 w 9144000"/>
              <a:gd name="connsiteY2750" fmla="*/ 974804 h 4424400"/>
              <a:gd name="connsiteX2751" fmla="*/ 5417579 w 9144000"/>
              <a:gd name="connsiteY2751" fmla="*/ 974804 h 4424400"/>
              <a:gd name="connsiteX2752" fmla="*/ 5423345 w 9144000"/>
              <a:gd name="connsiteY2752" fmla="*/ 975022 h 4424400"/>
              <a:gd name="connsiteX2753" fmla="*/ 5458728 w 9144000"/>
              <a:gd name="connsiteY2753" fmla="*/ 1001453 h 4424400"/>
              <a:gd name="connsiteX2754" fmla="*/ 5588233 w 9144000"/>
              <a:gd name="connsiteY2754" fmla="*/ 1179558 h 4424400"/>
              <a:gd name="connsiteX2755" fmla="*/ 5586753 w 9144000"/>
              <a:gd name="connsiteY2755" fmla="*/ 1219482 h 4424400"/>
              <a:gd name="connsiteX2756" fmla="*/ 5459923 w 9144000"/>
              <a:gd name="connsiteY2756" fmla="*/ 1438639 h 4424400"/>
              <a:gd name="connsiteX2757" fmla="*/ 5423381 w 9144000"/>
              <a:gd name="connsiteY2757" fmla="*/ 1470107 h 4424400"/>
              <a:gd name="connsiteX2758" fmla="*/ 5417615 w 9144000"/>
              <a:gd name="connsiteY2758" fmla="*/ 1470370 h 4424400"/>
              <a:gd name="connsiteX2759" fmla="*/ 5416267 w 9144000"/>
              <a:gd name="connsiteY2759" fmla="*/ 1470370 h 4424400"/>
              <a:gd name="connsiteX2760" fmla="*/ 5381911 w 9144000"/>
              <a:gd name="connsiteY2760" fmla="*/ 1470370 h 4424400"/>
              <a:gd name="connsiteX2761" fmla="*/ 5237379 w 9144000"/>
              <a:gd name="connsiteY2761" fmla="*/ 1470370 h 4424400"/>
              <a:gd name="connsiteX2762" fmla="*/ 5203022 w 9144000"/>
              <a:gd name="connsiteY2762" fmla="*/ 1470370 h 4424400"/>
              <a:gd name="connsiteX2763" fmla="*/ 5201674 w 9144000"/>
              <a:gd name="connsiteY2763" fmla="*/ 1470370 h 4424400"/>
              <a:gd name="connsiteX2764" fmla="*/ 5195331 w 9144000"/>
              <a:gd name="connsiteY2764" fmla="*/ 1469931 h 4424400"/>
              <a:gd name="connsiteX2765" fmla="*/ 5171492 w 9144000"/>
              <a:gd name="connsiteY2765" fmla="*/ 1416324 h 4424400"/>
              <a:gd name="connsiteX2766" fmla="*/ 5296628 w 9144000"/>
              <a:gd name="connsiteY2766" fmla="*/ 1200149 h 4424400"/>
              <a:gd name="connsiteX2767" fmla="*/ 5170476 w 9144000"/>
              <a:gd name="connsiteY2767" fmla="*/ 1026661 h 4424400"/>
              <a:gd name="connsiteX2768" fmla="*/ 5195293 w 9144000"/>
              <a:gd name="connsiteY2768" fmla="*/ 975167 h 4424400"/>
              <a:gd name="connsiteX2769" fmla="*/ 5201639 w 9144000"/>
              <a:gd name="connsiteY2769" fmla="*/ 974804 h 4424400"/>
              <a:gd name="connsiteX2770" fmla="*/ 6156740 w 9144000"/>
              <a:gd name="connsiteY2770" fmla="*/ 974802 h 4424400"/>
              <a:gd name="connsiteX2771" fmla="*/ 6158088 w 9144000"/>
              <a:gd name="connsiteY2771" fmla="*/ 974802 h 4424400"/>
              <a:gd name="connsiteX2772" fmla="*/ 6192445 w 9144000"/>
              <a:gd name="connsiteY2772" fmla="*/ 974802 h 4424400"/>
              <a:gd name="connsiteX2773" fmla="*/ 6336976 w 9144000"/>
              <a:gd name="connsiteY2773" fmla="*/ 974802 h 4424400"/>
              <a:gd name="connsiteX2774" fmla="*/ 6371333 w 9144000"/>
              <a:gd name="connsiteY2774" fmla="*/ 974802 h 4424400"/>
              <a:gd name="connsiteX2775" fmla="*/ 6372681 w 9144000"/>
              <a:gd name="connsiteY2775" fmla="*/ 974802 h 4424400"/>
              <a:gd name="connsiteX2776" fmla="*/ 6378446 w 9144000"/>
              <a:gd name="connsiteY2776" fmla="*/ 975021 h 4424400"/>
              <a:gd name="connsiteX2777" fmla="*/ 6413830 w 9144000"/>
              <a:gd name="connsiteY2777" fmla="*/ 1001452 h 4424400"/>
              <a:gd name="connsiteX2778" fmla="*/ 6543335 w 9144000"/>
              <a:gd name="connsiteY2778" fmla="*/ 1179557 h 4424400"/>
              <a:gd name="connsiteX2779" fmla="*/ 6541856 w 9144000"/>
              <a:gd name="connsiteY2779" fmla="*/ 1219481 h 4424400"/>
              <a:gd name="connsiteX2780" fmla="*/ 6415024 w 9144000"/>
              <a:gd name="connsiteY2780" fmla="*/ 1438638 h 4424400"/>
              <a:gd name="connsiteX2781" fmla="*/ 6378482 w 9144000"/>
              <a:gd name="connsiteY2781" fmla="*/ 1470105 h 4424400"/>
              <a:gd name="connsiteX2782" fmla="*/ 6372717 w 9144000"/>
              <a:gd name="connsiteY2782" fmla="*/ 1470369 h 4424400"/>
              <a:gd name="connsiteX2783" fmla="*/ 6371369 w 9144000"/>
              <a:gd name="connsiteY2783" fmla="*/ 1470369 h 4424400"/>
              <a:gd name="connsiteX2784" fmla="*/ 6337012 w 9144000"/>
              <a:gd name="connsiteY2784" fmla="*/ 1470369 h 4424400"/>
              <a:gd name="connsiteX2785" fmla="*/ 6192481 w 9144000"/>
              <a:gd name="connsiteY2785" fmla="*/ 1470369 h 4424400"/>
              <a:gd name="connsiteX2786" fmla="*/ 6158124 w 9144000"/>
              <a:gd name="connsiteY2786" fmla="*/ 1470369 h 4424400"/>
              <a:gd name="connsiteX2787" fmla="*/ 6156776 w 9144000"/>
              <a:gd name="connsiteY2787" fmla="*/ 1470369 h 4424400"/>
              <a:gd name="connsiteX2788" fmla="*/ 6150431 w 9144000"/>
              <a:gd name="connsiteY2788" fmla="*/ 1469929 h 4424400"/>
              <a:gd name="connsiteX2789" fmla="*/ 6126594 w 9144000"/>
              <a:gd name="connsiteY2789" fmla="*/ 1416323 h 4424400"/>
              <a:gd name="connsiteX2790" fmla="*/ 6251728 w 9144000"/>
              <a:gd name="connsiteY2790" fmla="*/ 1200148 h 4424400"/>
              <a:gd name="connsiteX2791" fmla="*/ 6125577 w 9144000"/>
              <a:gd name="connsiteY2791" fmla="*/ 1026660 h 4424400"/>
              <a:gd name="connsiteX2792" fmla="*/ 6150395 w 9144000"/>
              <a:gd name="connsiteY2792" fmla="*/ 975165 h 4424400"/>
              <a:gd name="connsiteX2793" fmla="*/ 6156740 w 9144000"/>
              <a:gd name="connsiteY2793" fmla="*/ 974802 h 4424400"/>
              <a:gd name="connsiteX2794" fmla="*/ 7111844 w 9144000"/>
              <a:gd name="connsiteY2794" fmla="*/ 974801 h 4424400"/>
              <a:gd name="connsiteX2795" fmla="*/ 7113192 w 9144000"/>
              <a:gd name="connsiteY2795" fmla="*/ 974801 h 4424400"/>
              <a:gd name="connsiteX2796" fmla="*/ 7147549 w 9144000"/>
              <a:gd name="connsiteY2796" fmla="*/ 974801 h 4424400"/>
              <a:gd name="connsiteX2797" fmla="*/ 7292080 w 9144000"/>
              <a:gd name="connsiteY2797" fmla="*/ 974801 h 4424400"/>
              <a:gd name="connsiteX2798" fmla="*/ 7326437 w 9144000"/>
              <a:gd name="connsiteY2798" fmla="*/ 974801 h 4424400"/>
              <a:gd name="connsiteX2799" fmla="*/ 7327785 w 9144000"/>
              <a:gd name="connsiteY2799" fmla="*/ 974801 h 4424400"/>
              <a:gd name="connsiteX2800" fmla="*/ 7333550 w 9144000"/>
              <a:gd name="connsiteY2800" fmla="*/ 975019 h 4424400"/>
              <a:gd name="connsiteX2801" fmla="*/ 7368934 w 9144000"/>
              <a:gd name="connsiteY2801" fmla="*/ 1001450 h 4424400"/>
              <a:gd name="connsiteX2802" fmla="*/ 7498439 w 9144000"/>
              <a:gd name="connsiteY2802" fmla="*/ 1179555 h 4424400"/>
              <a:gd name="connsiteX2803" fmla="*/ 7496960 w 9144000"/>
              <a:gd name="connsiteY2803" fmla="*/ 1219480 h 4424400"/>
              <a:gd name="connsiteX2804" fmla="*/ 7370128 w 9144000"/>
              <a:gd name="connsiteY2804" fmla="*/ 1438637 h 4424400"/>
              <a:gd name="connsiteX2805" fmla="*/ 7333586 w 9144000"/>
              <a:gd name="connsiteY2805" fmla="*/ 1470103 h 4424400"/>
              <a:gd name="connsiteX2806" fmla="*/ 7327821 w 9144000"/>
              <a:gd name="connsiteY2806" fmla="*/ 1470367 h 4424400"/>
              <a:gd name="connsiteX2807" fmla="*/ 7326473 w 9144000"/>
              <a:gd name="connsiteY2807" fmla="*/ 1470367 h 4424400"/>
              <a:gd name="connsiteX2808" fmla="*/ 7292116 w 9144000"/>
              <a:gd name="connsiteY2808" fmla="*/ 1470367 h 4424400"/>
              <a:gd name="connsiteX2809" fmla="*/ 7147585 w 9144000"/>
              <a:gd name="connsiteY2809" fmla="*/ 1470367 h 4424400"/>
              <a:gd name="connsiteX2810" fmla="*/ 7113228 w 9144000"/>
              <a:gd name="connsiteY2810" fmla="*/ 1470367 h 4424400"/>
              <a:gd name="connsiteX2811" fmla="*/ 7111880 w 9144000"/>
              <a:gd name="connsiteY2811" fmla="*/ 1470367 h 4424400"/>
              <a:gd name="connsiteX2812" fmla="*/ 7105535 w 9144000"/>
              <a:gd name="connsiteY2812" fmla="*/ 1469927 h 4424400"/>
              <a:gd name="connsiteX2813" fmla="*/ 7081698 w 9144000"/>
              <a:gd name="connsiteY2813" fmla="*/ 1416322 h 4424400"/>
              <a:gd name="connsiteX2814" fmla="*/ 7206832 w 9144000"/>
              <a:gd name="connsiteY2814" fmla="*/ 1200146 h 4424400"/>
              <a:gd name="connsiteX2815" fmla="*/ 7080681 w 9144000"/>
              <a:gd name="connsiteY2815" fmla="*/ 1026659 h 4424400"/>
              <a:gd name="connsiteX2816" fmla="*/ 7105499 w 9144000"/>
              <a:gd name="connsiteY2816" fmla="*/ 975165 h 4424400"/>
              <a:gd name="connsiteX2817" fmla="*/ 7111844 w 9144000"/>
              <a:gd name="connsiteY2817" fmla="*/ 974801 h 4424400"/>
              <a:gd name="connsiteX2818" fmla="*/ 8066948 w 9144000"/>
              <a:gd name="connsiteY2818" fmla="*/ 974800 h 4424400"/>
              <a:gd name="connsiteX2819" fmla="*/ 8068296 w 9144000"/>
              <a:gd name="connsiteY2819" fmla="*/ 974800 h 4424400"/>
              <a:gd name="connsiteX2820" fmla="*/ 8102653 w 9144000"/>
              <a:gd name="connsiteY2820" fmla="*/ 974800 h 4424400"/>
              <a:gd name="connsiteX2821" fmla="*/ 8247184 w 9144000"/>
              <a:gd name="connsiteY2821" fmla="*/ 974800 h 4424400"/>
              <a:gd name="connsiteX2822" fmla="*/ 8281541 w 9144000"/>
              <a:gd name="connsiteY2822" fmla="*/ 974800 h 4424400"/>
              <a:gd name="connsiteX2823" fmla="*/ 8282889 w 9144000"/>
              <a:gd name="connsiteY2823" fmla="*/ 974800 h 4424400"/>
              <a:gd name="connsiteX2824" fmla="*/ 8288654 w 9144000"/>
              <a:gd name="connsiteY2824" fmla="*/ 975019 h 4424400"/>
              <a:gd name="connsiteX2825" fmla="*/ 8324038 w 9144000"/>
              <a:gd name="connsiteY2825" fmla="*/ 1001449 h 4424400"/>
              <a:gd name="connsiteX2826" fmla="*/ 8453543 w 9144000"/>
              <a:gd name="connsiteY2826" fmla="*/ 1179554 h 4424400"/>
              <a:gd name="connsiteX2827" fmla="*/ 8452064 w 9144000"/>
              <a:gd name="connsiteY2827" fmla="*/ 1219478 h 4424400"/>
              <a:gd name="connsiteX2828" fmla="*/ 8325232 w 9144000"/>
              <a:gd name="connsiteY2828" fmla="*/ 1438636 h 4424400"/>
              <a:gd name="connsiteX2829" fmla="*/ 8288690 w 9144000"/>
              <a:gd name="connsiteY2829" fmla="*/ 1470101 h 4424400"/>
              <a:gd name="connsiteX2830" fmla="*/ 8282925 w 9144000"/>
              <a:gd name="connsiteY2830" fmla="*/ 1470365 h 4424400"/>
              <a:gd name="connsiteX2831" fmla="*/ 8281577 w 9144000"/>
              <a:gd name="connsiteY2831" fmla="*/ 1470365 h 4424400"/>
              <a:gd name="connsiteX2832" fmla="*/ 8247220 w 9144000"/>
              <a:gd name="connsiteY2832" fmla="*/ 1470365 h 4424400"/>
              <a:gd name="connsiteX2833" fmla="*/ 8102689 w 9144000"/>
              <a:gd name="connsiteY2833" fmla="*/ 1470365 h 4424400"/>
              <a:gd name="connsiteX2834" fmla="*/ 8068332 w 9144000"/>
              <a:gd name="connsiteY2834" fmla="*/ 1470365 h 4424400"/>
              <a:gd name="connsiteX2835" fmla="*/ 8066984 w 9144000"/>
              <a:gd name="connsiteY2835" fmla="*/ 1470365 h 4424400"/>
              <a:gd name="connsiteX2836" fmla="*/ 8060639 w 9144000"/>
              <a:gd name="connsiteY2836" fmla="*/ 1469925 h 4424400"/>
              <a:gd name="connsiteX2837" fmla="*/ 8036802 w 9144000"/>
              <a:gd name="connsiteY2837" fmla="*/ 1416321 h 4424400"/>
              <a:gd name="connsiteX2838" fmla="*/ 8161936 w 9144000"/>
              <a:gd name="connsiteY2838" fmla="*/ 1200145 h 4424400"/>
              <a:gd name="connsiteX2839" fmla="*/ 8035785 w 9144000"/>
              <a:gd name="connsiteY2839" fmla="*/ 1026657 h 4424400"/>
              <a:gd name="connsiteX2840" fmla="*/ 8060603 w 9144000"/>
              <a:gd name="connsiteY2840" fmla="*/ 975163 h 4424400"/>
              <a:gd name="connsiteX2841" fmla="*/ 8066948 w 9144000"/>
              <a:gd name="connsiteY2841" fmla="*/ 974800 h 4424400"/>
              <a:gd name="connsiteX2842" fmla="*/ 9022052 w 9144000"/>
              <a:gd name="connsiteY2842" fmla="*/ 974798 h 4424400"/>
              <a:gd name="connsiteX2843" fmla="*/ 9023400 w 9144000"/>
              <a:gd name="connsiteY2843" fmla="*/ 974798 h 4424400"/>
              <a:gd name="connsiteX2844" fmla="*/ 9057757 w 9144000"/>
              <a:gd name="connsiteY2844" fmla="*/ 974798 h 4424400"/>
              <a:gd name="connsiteX2845" fmla="*/ 9144000 w 9144000"/>
              <a:gd name="connsiteY2845" fmla="*/ 974798 h 4424400"/>
              <a:gd name="connsiteX2846" fmla="*/ 9144000 w 9144000"/>
              <a:gd name="connsiteY2846" fmla="*/ 1470363 h 4424400"/>
              <a:gd name="connsiteX2847" fmla="*/ 9057793 w 9144000"/>
              <a:gd name="connsiteY2847" fmla="*/ 1470363 h 4424400"/>
              <a:gd name="connsiteX2848" fmla="*/ 9023436 w 9144000"/>
              <a:gd name="connsiteY2848" fmla="*/ 1470363 h 4424400"/>
              <a:gd name="connsiteX2849" fmla="*/ 9022088 w 9144000"/>
              <a:gd name="connsiteY2849" fmla="*/ 1470363 h 4424400"/>
              <a:gd name="connsiteX2850" fmla="*/ 9015743 w 9144000"/>
              <a:gd name="connsiteY2850" fmla="*/ 1469923 h 4424400"/>
              <a:gd name="connsiteX2851" fmla="*/ 8991905 w 9144000"/>
              <a:gd name="connsiteY2851" fmla="*/ 1416320 h 4424400"/>
              <a:gd name="connsiteX2852" fmla="*/ 9117040 w 9144000"/>
              <a:gd name="connsiteY2852" fmla="*/ 1200144 h 4424400"/>
              <a:gd name="connsiteX2853" fmla="*/ 8990889 w 9144000"/>
              <a:gd name="connsiteY2853" fmla="*/ 1026656 h 4424400"/>
              <a:gd name="connsiteX2854" fmla="*/ 9015707 w 9144000"/>
              <a:gd name="connsiteY2854" fmla="*/ 975162 h 4424400"/>
              <a:gd name="connsiteX2855" fmla="*/ 9022052 w 9144000"/>
              <a:gd name="connsiteY2855" fmla="*/ 974798 h 4424400"/>
              <a:gd name="connsiteX2856" fmla="*/ 0 w 9144000"/>
              <a:gd name="connsiteY2856" fmla="*/ 603626 h 4424400"/>
              <a:gd name="connsiteX2857" fmla="*/ 128828 w 9144000"/>
              <a:gd name="connsiteY2857" fmla="*/ 603626 h 4424400"/>
              <a:gd name="connsiteX2858" fmla="*/ 163184 w 9144000"/>
              <a:gd name="connsiteY2858" fmla="*/ 603626 h 4424400"/>
              <a:gd name="connsiteX2859" fmla="*/ 164532 w 9144000"/>
              <a:gd name="connsiteY2859" fmla="*/ 603626 h 4424400"/>
              <a:gd name="connsiteX2860" fmla="*/ 170297 w 9144000"/>
              <a:gd name="connsiteY2860" fmla="*/ 603844 h 4424400"/>
              <a:gd name="connsiteX2861" fmla="*/ 205682 w 9144000"/>
              <a:gd name="connsiteY2861" fmla="*/ 630275 h 4424400"/>
              <a:gd name="connsiteX2862" fmla="*/ 335186 w 9144000"/>
              <a:gd name="connsiteY2862" fmla="*/ 808334 h 4424400"/>
              <a:gd name="connsiteX2863" fmla="*/ 333707 w 9144000"/>
              <a:gd name="connsiteY2863" fmla="*/ 848268 h 4424400"/>
              <a:gd name="connsiteX2864" fmla="*/ 206876 w 9144000"/>
              <a:gd name="connsiteY2864" fmla="*/ 1067432 h 4424400"/>
              <a:gd name="connsiteX2865" fmla="*/ 170334 w 9144000"/>
              <a:gd name="connsiteY2865" fmla="*/ 1098892 h 4424400"/>
              <a:gd name="connsiteX2866" fmla="*/ 164568 w 9144000"/>
              <a:gd name="connsiteY2866" fmla="*/ 1099157 h 4424400"/>
              <a:gd name="connsiteX2867" fmla="*/ 163220 w 9144000"/>
              <a:gd name="connsiteY2867" fmla="*/ 1099157 h 4424400"/>
              <a:gd name="connsiteX2868" fmla="*/ 128864 w 9144000"/>
              <a:gd name="connsiteY2868" fmla="*/ 1099157 h 4424400"/>
              <a:gd name="connsiteX2869" fmla="*/ 0 w 9144000"/>
              <a:gd name="connsiteY2869" fmla="*/ 1099157 h 4424400"/>
              <a:gd name="connsiteX2870" fmla="*/ 0 w 9144000"/>
              <a:gd name="connsiteY2870" fmla="*/ 904223 h 4424400"/>
              <a:gd name="connsiteX2871" fmla="*/ 43581 w 9144000"/>
              <a:gd name="connsiteY2871" fmla="*/ 828932 h 4424400"/>
              <a:gd name="connsiteX2872" fmla="*/ 0 w 9144000"/>
              <a:gd name="connsiteY2872" fmla="*/ 768996 h 4424400"/>
              <a:gd name="connsiteX2873" fmla="*/ 903694 w 9144000"/>
              <a:gd name="connsiteY2873" fmla="*/ 603623 h 4424400"/>
              <a:gd name="connsiteX2874" fmla="*/ 905042 w 9144000"/>
              <a:gd name="connsiteY2874" fmla="*/ 603623 h 4424400"/>
              <a:gd name="connsiteX2875" fmla="*/ 939399 w 9144000"/>
              <a:gd name="connsiteY2875" fmla="*/ 603623 h 4424400"/>
              <a:gd name="connsiteX2876" fmla="*/ 1083930 w 9144000"/>
              <a:gd name="connsiteY2876" fmla="*/ 603623 h 4424400"/>
              <a:gd name="connsiteX2877" fmla="*/ 1118287 w 9144000"/>
              <a:gd name="connsiteY2877" fmla="*/ 603623 h 4424400"/>
              <a:gd name="connsiteX2878" fmla="*/ 1119635 w 9144000"/>
              <a:gd name="connsiteY2878" fmla="*/ 603623 h 4424400"/>
              <a:gd name="connsiteX2879" fmla="*/ 1125400 w 9144000"/>
              <a:gd name="connsiteY2879" fmla="*/ 603840 h 4424400"/>
              <a:gd name="connsiteX2880" fmla="*/ 1160786 w 9144000"/>
              <a:gd name="connsiteY2880" fmla="*/ 630271 h 4424400"/>
              <a:gd name="connsiteX2881" fmla="*/ 1290290 w 9144000"/>
              <a:gd name="connsiteY2881" fmla="*/ 808334 h 4424400"/>
              <a:gd name="connsiteX2882" fmla="*/ 1288812 w 9144000"/>
              <a:gd name="connsiteY2882" fmla="*/ 848267 h 4424400"/>
              <a:gd name="connsiteX2883" fmla="*/ 1161979 w 9144000"/>
              <a:gd name="connsiteY2883" fmla="*/ 1067431 h 4424400"/>
              <a:gd name="connsiteX2884" fmla="*/ 1125437 w 9144000"/>
              <a:gd name="connsiteY2884" fmla="*/ 1098890 h 4424400"/>
              <a:gd name="connsiteX2885" fmla="*/ 1119671 w 9144000"/>
              <a:gd name="connsiteY2885" fmla="*/ 1099156 h 4424400"/>
              <a:gd name="connsiteX2886" fmla="*/ 1118324 w 9144000"/>
              <a:gd name="connsiteY2886" fmla="*/ 1099156 h 4424400"/>
              <a:gd name="connsiteX2887" fmla="*/ 1083967 w 9144000"/>
              <a:gd name="connsiteY2887" fmla="*/ 1099156 h 4424400"/>
              <a:gd name="connsiteX2888" fmla="*/ 939435 w 9144000"/>
              <a:gd name="connsiteY2888" fmla="*/ 1099156 h 4424400"/>
              <a:gd name="connsiteX2889" fmla="*/ 905078 w 9144000"/>
              <a:gd name="connsiteY2889" fmla="*/ 1099156 h 4424400"/>
              <a:gd name="connsiteX2890" fmla="*/ 903730 w 9144000"/>
              <a:gd name="connsiteY2890" fmla="*/ 1099156 h 4424400"/>
              <a:gd name="connsiteX2891" fmla="*/ 897385 w 9144000"/>
              <a:gd name="connsiteY2891" fmla="*/ 1098715 h 4424400"/>
              <a:gd name="connsiteX2892" fmla="*/ 873547 w 9144000"/>
              <a:gd name="connsiteY2892" fmla="*/ 1045115 h 4424400"/>
              <a:gd name="connsiteX2893" fmla="*/ 998682 w 9144000"/>
              <a:gd name="connsiteY2893" fmla="*/ 828932 h 4424400"/>
              <a:gd name="connsiteX2894" fmla="*/ 872531 w 9144000"/>
              <a:gd name="connsiteY2894" fmla="*/ 655437 h 4424400"/>
              <a:gd name="connsiteX2895" fmla="*/ 897349 w 9144000"/>
              <a:gd name="connsiteY2895" fmla="*/ 603987 h 4424400"/>
              <a:gd name="connsiteX2896" fmla="*/ 903694 w 9144000"/>
              <a:gd name="connsiteY2896" fmla="*/ 603623 h 4424400"/>
              <a:gd name="connsiteX2897" fmla="*/ 1858797 w 9144000"/>
              <a:gd name="connsiteY2897" fmla="*/ 603619 h 4424400"/>
              <a:gd name="connsiteX2898" fmla="*/ 1860146 w 9144000"/>
              <a:gd name="connsiteY2898" fmla="*/ 603619 h 4424400"/>
              <a:gd name="connsiteX2899" fmla="*/ 1894503 w 9144000"/>
              <a:gd name="connsiteY2899" fmla="*/ 603619 h 4424400"/>
              <a:gd name="connsiteX2900" fmla="*/ 2039033 w 9144000"/>
              <a:gd name="connsiteY2900" fmla="*/ 603619 h 4424400"/>
              <a:gd name="connsiteX2901" fmla="*/ 2073390 w 9144000"/>
              <a:gd name="connsiteY2901" fmla="*/ 603619 h 4424400"/>
              <a:gd name="connsiteX2902" fmla="*/ 2074737 w 9144000"/>
              <a:gd name="connsiteY2902" fmla="*/ 603619 h 4424400"/>
              <a:gd name="connsiteX2903" fmla="*/ 2080503 w 9144000"/>
              <a:gd name="connsiteY2903" fmla="*/ 603837 h 4424400"/>
              <a:gd name="connsiteX2904" fmla="*/ 2115886 w 9144000"/>
              <a:gd name="connsiteY2904" fmla="*/ 630267 h 4424400"/>
              <a:gd name="connsiteX2905" fmla="*/ 2245389 w 9144000"/>
              <a:gd name="connsiteY2905" fmla="*/ 808334 h 4424400"/>
              <a:gd name="connsiteX2906" fmla="*/ 2243912 w 9144000"/>
              <a:gd name="connsiteY2906" fmla="*/ 848266 h 4424400"/>
              <a:gd name="connsiteX2907" fmla="*/ 2117080 w 9144000"/>
              <a:gd name="connsiteY2907" fmla="*/ 1067430 h 4424400"/>
              <a:gd name="connsiteX2908" fmla="*/ 2080539 w 9144000"/>
              <a:gd name="connsiteY2908" fmla="*/ 1098889 h 4424400"/>
              <a:gd name="connsiteX2909" fmla="*/ 2074774 w 9144000"/>
              <a:gd name="connsiteY2909" fmla="*/ 1099155 h 4424400"/>
              <a:gd name="connsiteX2910" fmla="*/ 2073426 w 9144000"/>
              <a:gd name="connsiteY2910" fmla="*/ 1099155 h 4424400"/>
              <a:gd name="connsiteX2911" fmla="*/ 2039069 w 9144000"/>
              <a:gd name="connsiteY2911" fmla="*/ 1099155 h 4424400"/>
              <a:gd name="connsiteX2912" fmla="*/ 1894538 w 9144000"/>
              <a:gd name="connsiteY2912" fmla="*/ 1099155 h 4424400"/>
              <a:gd name="connsiteX2913" fmla="*/ 1860181 w 9144000"/>
              <a:gd name="connsiteY2913" fmla="*/ 1099155 h 4424400"/>
              <a:gd name="connsiteX2914" fmla="*/ 1858834 w 9144000"/>
              <a:gd name="connsiteY2914" fmla="*/ 1099155 h 4424400"/>
              <a:gd name="connsiteX2915" fmla="*/ 1852489 w 9144000"/>
              <a:gd name="connsiteY2915" fmla="*/ 1098714 h 4424400"/>
              <a:gd name="connsiteX2916" fmla="*/ 1828651 w 9144000"/>
              <a:gd name="connsiteY2916" fmla="*/ 1045114 h 4424400"/>
              <a:gd name="connsiteX2917" fmla="*/ 1953786 w 9144000"/>
              <a:gd name="connsiteY2917" fmla="*/ 828931 h 4424400"/>
              <a:gd name="connsiteX2918" fmla="*/ 1827635 w 9144000"/>
              <a:gd name="connsiteY2918" fmla="*/ 655437 h 4424400"/>
              <a:gd name="connsiteX2919" fmla="*/ 1852453 w 9144000"/>
              <a:gd name="connsiteY2919" fmla="*/ 603983 h 4424400"/>
              <a:gd name="connsiteX2920" fmla="*/ 1858797 w 9144000"/>
              <a:gd name="connsiteY2920" fmla="*/ 603619 h 4424400"/>
              <a:gd name="connsiteX2921" fmla="*/ 2813898 w 9144000"/>
              <a:gd name="connsiteY2921" fmla="*/ 603615 h 4424400"/>
              <a:gd name="connsiteX2922" fmla="*/ 2815247 w 9144000"/>
              <a:gd name="connsiteY2922" fmla="*/ 603615 h 4424400"/>
              <a:gd name="connsiteX2923" fmla="*/ 2849605 w 9144000"/>
              <a:gd name="connsiteY2923" fmla="*/ 603615 h 4424400"/>
              <a:gd name="connsiteX2924" fmla="*/ 2994136 w 9144000"/>
              <a:gd name="connsiteY2924" fmla="*/ 603615 h 4424400"/>
              <a:gd name="connsiteX2925" fmla="*/ 3028494 w 9144000"/>
              <a:gd name="connsiteY2925" fmla="*/ 603615 h 4424400"/>
              <a:gd name="connsiteX2926" fmla="*/ 3029842 w 9144000"/>
              <a:gd name="connsiteY2926" fmla="*/ 603615 h 4424400"/>
              <a:gd name="connsiteX2927" fmla="*/ 3035607 w 9144000"/>
              <a:gd name="connsiteY2927" fmla="*/ 603833 h 4424400"/>
              <a:gd name="connsiteX2928" fmla="*/ 3070994 w 9144000"/>
              <a:gd name="connsiteY2928" fmla="*/ 630263 h 4424400"/>
              <a:gd name="connsiteX2929" fmla="*/ 3200497 w 9144000"/>
              <a:gd name="connsiteY2929" fmla="*/ 808334 h 4424400"/>
              <a:gd name="connsiteX2930" fmla="*/ 3199016 w 9144000"/>
              <a:gd name="connsiteY2930" fmla="*/ 848265 h 4424400"/>
              <a:gd name="connsiteX2931" fmla="*/ 3072186 w 9144000"/>
              <a:gd name="connsiteY2931" fmla="*/ 1067428 h 4424400"/>
              <a:gd name="connsiteX2932" fmla="*/ 3035642 w 9144000"/>
              <a:gd name="connsiteY2932" fmla="*/ 1098888 h 4424400"/>
              <a:gd name="connsiteX2933" fmla="*/ 3029878 w 9144000"/>
              <a:gd name="connsiteY2933" fmla="*/ 1099154 h 4424400"/>
              <a:gd name="connsiteX2934" fmla="*/ 3028531 w 9144000"/>
              <a:gd name="connsiteY2934" fmla="*/ 1099154 h 4424400"/>
              <a:gd name="connsiteX2935" fmla="*/ 2994171 w 9144000"/>
              <a:gd name="connsiteY2935" fmla="*/ 1099154 h 4424400"/>
              <a:gd name="connsiteX2936" fmla="*/ 2849642 w 9144000"/>
              <a:gd name="connsiteY2936" fmla="*/ 1099154 h 4424400"/>
              <a:gd name="connsiteX2937" fmla="*/ 2815283 w 9144000"/>
              <a:gd name="connsiteY2937" fmla="*/ 1099154 h 4424400"/>
              <a:gd name="connsiteX2938" fmla="*/ 2813936 w 9144000"/>
              <a:gd name="connsiteY2938" fmla="*/ 1099154 h 4424400"/>
              <a:gd name="connsiteX2939" fmla="*/ 2807590 w 9144000"/>
              <a:gd name="connsiteY2939" fmla="*/ 1098713 h 4424400"/>
              <a:gd name="connsiteX2940" fmla="*/ 2783753 w 9144000"/>
              <a:gd name="connsiteY2940" fmla="*/ 1045112 h 4424400"/>
              <a:gd name="connsiteX2941" fmla="*/ 2908887 w 9144000"/>
              <a:gd name="connsiteY2941" fmla="*/ 828931 h 4424400"/>
              <a:gd name="connsiteX2942" fmla="*/ 2782736 w 9144000"/>
              <a:gd name="connsiteY2942" fmla="*/ 655437 h 4424400"/>
              <a:gd name="connsiteX2943" fmla="*/ 2807556 w 9144000"/>
              <a:gd name="connsiteY2943" fmla="*/ 603979 h 4424400"/>
              <a:gd name="connsiteX2944" fmla="*/ 2813898 w 9144000"/>
              <a:gd name="connsiteY2944" fmla="*/ 603615 h 4424400"/>
              <a:gd name="connsiteX2945" fmla="*/ 3769001 w 9144000"/>
              <a:gd name="connsiteY2945" fmla="*/ 603612 h 4424400"/>
              <a:gd name="connsiteX2946" fmla="*/ 3770348 w 9144000"/>
              <a:gd name="connsiteY2946" fmla="*/ 603612 h 4424400"/>
              <a:gd name="connsiteX2947" fmla="*/ 3804707 w 9144000"/>
              <a:gd name="connsiteY2947" fmla="*/ 603612 h 4424400"/>
              <a:gd name="connsiteX2948" fmla="*/ 3949235 w 9144000"/>
              <a:gd name="connsiteY2948" fmla="*/ 603612 h 4424400"/>
              <a:gd name="connsiteX2949" fmla="*/ 3983594 w 9144000"/>
              <a:gd name="connsiteY2949" fmla="*/ 603612 h 4424400"/>
              <a:gd name="connsiteX2950" fmla="*/ 3984940 w 9144000"/>
              <a:gd name="connsiteY2950" fmla="*/ 603612 h 4424400"/>
              <a:gd name="connsiteX2951" fmla="*/ 3990704 w 9144000"/>
              <a:gd name="connsiteY2951" fmla="*/ 603829 h 4424400"/>
              <a:gd name="connsiteX2952" fmla="*/ 4026089 w 9144000"/>
              <a:gd name="connsiteY2952" fmla="*/ 630260 h 4424400"/>
              <a:gd name="connsiteX2953" fmla="*/ 4155595 w 9144000"/>
              <a:gd name="connsiteY2953" fmla="*/ 808334 h 4424400"/>
              <a:gd name="connsiteX2954" fmla="*/ 4154115 w 9144000"/>
              <a:gd name="connsiteY2954" fmla="*/ 848264 h 4424400"/>
              <a:gd name="connsiteX2955" fmla="*/ 4027283 w 9144000"/>
              <a:gd name="connsiteY2955" fmla="*/ 1067427 h 4424400"/>
              <a:gd name="connsiteX2956" fmla="*/ 3990741 w 9144000"/>
              <a:gd name="connsiteY2956" fmla="*/ 1098887 h 4424400"/>
              <a:gd name="connsiteX2957" fmla="*/ 3984976 w 9144000"/>
              <a:gd name="connsiteY2957" fmla="*/ 1099153 h 4424400"/>
              <a:gd name="connsiteX2958" fmla="*/ 3983627 w 9144000"/>
              <a:gd name="connsiteY2958" fmla="*/ 1099153 h 4424400"/>
              <a:gd name="connsiteX2959" fmla="*/ 3949271 w 9144000"/>
              <a:gd name="connsiteY2959" fmla="*/ 1099153 h 4424400"/>
              <a:gd name="connsiteX2960" fmla="*/ 3804743 w 9144000"/>
              <a:gd name="connsiteY2960" fmla="*/ 1099153 h 4424400"/>
              <a:gd name="connsiteX2961" fmla="*/ 3770384 w 9144000"/>
              <a:gd name="connsiteY2961" fmla="*/ 1099153 h 4424400"/>
              <a:gd name="connsiteX2962" fmla="*/ 3769036 w 9144000"/>
              <a:gd name="connsiteY2962" fmla="*/ 1099153 h 4424400"/>
              <a:gd name="connsiteX2963" fmla="*/ 3762692 w 9144000"/>
              <a:gd name="connsiteY2963" fmla="*/ 1098711 h 4424400"/>
              <a:gd name="connsiteX2964" fmla="*/ 3738855 w 9144000"/>
              <a:gd name="connsiteY2964" fmla="*/ 1045112 h 4424400"/>
              <a:gd name="connsiteX2965" fmla="*/ 3863989 w 9144000"/>
              <a:gd name="connsiteY2965" fmla="*/ 828929 h 4424400"/>
              <a:gd name="connsiteX2966" fmla="*/ 3737838 w 9144000"/>
              <a:gd name="connsiteY2966" fmla="*/ 655437 h 4424400"/>
              <a:gd name="connsiteX2967" fmla="*/ 3762656 w 9144000"/>
              <a:gd name="connsiteY2967" fmla="*/ 603975 h 4424400"/>
              <a:gd name="connsiteX2968" fmla="*/ 3769001 w 9144000"/>
              <a:gd name="connsiteY2968" fmla="*/ 603612 h 4424400"/>
              <a:gd name="connsiteX2969" fmla="*/ 4724086 w 9144000"/>
              <a:gd name="connsiteY2969" fmla="*/ 603608 h 4424400"/>
              <a:gd name="connsiteX2970" fmla="*/ 4725437 w 9144000"/>
              <a:gd name="connsiteY2970" fmla="*/ 603608 h 4424400"/>
              <a:gd name="connsiteX2971" fmla="*/ 4759792 w 9144000"/>
              <a:gd name="connsiteY2971" fmla="*/ 603608 h 4424400"/>
              <a:gd name="connsiteX2972" fmla="*/ 4904320 w 9144000"/>
              <a:gd name="connsiteY2972" fmla="*/ 603608 h 4424400"/>
              <a:gd name="connsiteX2973" fmla="*/ 4938679 w 9144000"/>
              <a:gd name="connsiteY2973" fmla="*/ 603608 h 4424400"/>
              <a:gd name="connsiteX2974" fmla="*/ 4940026 w 9144000"/>
              <a:gd name="connsiteY2974" fmla="*/ 603608 h 4424400"/>
              <a:gd name="connsiteX2975" fmla="*/ 4945794 w 9144000"/>
              <a:gd name="connsiteY2975" fmla="*/ 603825 h 4424400"/>
              <a:gd name="connsiteX2976" fmla="*/ 4981175 w 9144000"/>
              <a:gd name="connsiteY2976" fmla="*/ 630256 h 4424400"/>
              <a:gd name="connsiteX2977" fmla="*/ 5110683 w 9144000"/>
              <a:gd name="connsiteY2977" fmla="*/ 808334 h 4424400"/>
              <a:gd name="connsiteX2978" fmla="*/ 5109202 w 9144000"/>
              <a:gd name="connsiteY2978" fmla="*/ 848264 h 4424400"/>
              <a:gd name="connsiteX2979" fmla="*/ 4982371 w 9144000"/>
              <a:gd name="connsiteY2979" fmla="*/ 1067426 h 4424400"/>
              <a:gd name="connsiteX2980" fmla="*/ 4945827 w 9144000"/>
              <a:gd name="connsiteY2980" fmla="*/ 1098886 h 4424400"/>
              <a:gd name="connsiteX2981" fmla="*/ 4940062 w 9144000"/>
              <a:gd name="connsiteY2981" fmla="*/ 1099152 h 4424400"/>
              <a:gd name="connsiteX2982" fmla="*/ 4938714 w 9144000"/>
              <a:gd name="connsiteY2982" fmla="*/ 1099152 h 4424400"/>
              <a:gd name="connsiteX2983" fmla="*/ 4904357 w 9144000"/>
              <a:gd name="connsiteY2983" fmla="*/ 1099152 h 4424400"/>
              <a:gd name="connsiteX2984" fmla="*/ 4759827 w 9144000"/>
              <a:gd name="connsiteY2984" fmla="*/ 1099152 h 4424400"/>
              <a:gd name="connsiteX2985" fmla="*/ 4725471 w 9144000"/>
              <a:gd name="connsiteY2985" fmla="*/ 1099152 h 4424400"/>
              <a:gd name="connsiteX2986" fmla="*/ 4724123 w 9144000"/>
              <a:gd name="connsiteY2986" fmla="*/ 1099152 h 4424400"/>
              <a:gd name="connsiteX2987" fmla="*/ 4717779 w 9144000"/>
              <a:gd name="connsiteY2987" fmla="*/ 1098710 h 4424400"/>
              <a:gd name="connsiteX2988" fmla="*/ 4693939 w 9144000"/>
              <a:gd name="connsiteY2988" fmla="*/ 1045110 h 4424400"/>
              <a:gd name="connsiteX2989" fmla="*/ 4819075 w 9144000"/>
              <a:gd name="connsiteY2989" fmla="*/ 828928 h 4424400"/>
              <a:gd name="connsiteX2990" fmla="*/ 4692923 w 9144000"/>
              <a:gd name="connsiteY2990" fmla="*/ 655437 h 4424400"/>
              <a:gd name="connsiteX2991" fmla="*/ 4717742 w 9144000"/>
              <a:gd name="connsiteY2991" fmla="*/ 603972 h 4424400"/>
              <a:gd name="connsiteX2992" fmla="*/ 4724086 w 9144000"/>
              <a:gd name="connsiteY2992" fmla="*/ 603608 h 4424400"/>
              <a:gd name="connsiteX2993" fmla="*/ 5679190 w 9144000"/>
              <a:gd name="connsiteY2993" fmla="*/ 603604 h 4424400"/>
              <a:gd name="connsiteX2994" fmla="*/ 5680538 w 9144000"/>
              <a:gd name="connsiteY2994" fmla="*/ 603604 h 4424400"/>
              <a:gd name="connsiteX2995" fmla="*/ 5714894 w 9144000"/>
              <a:gd name="connsiteY2995" fmla="*/ 603604 h 4424400"/>
              <a:gd name="connsiteX2996" fmla="*/ 5859424 w 9144000"/>
              <a:gd name="connsiteY2996" fmla="*/ 603604 h 4424400"/>
              <a:gd name="connsiteX2997" fmla="*/ 5893783 w 9144000"/>
              <a:gd name="connsiteY2997" fmla="*/ 603604 h 4424400"/>
              <a:gd name="connsiteX2998" fmla="*/ 5895129 w 9144000"/>
              <a:gd name="connsiteY2998" fmla="*/ 603604 h 4424400"/>
              <a:gd name="connsiteX2999" fmla="*/ 5900894 w 9144000"/>
              <a:gd name="connsiteY2999" fmla="*/ 603822 h 4424400"/>
              <a:gd name="connsiteX3000" fmla="*/ 5936279 w 9144000"/>
              <a:gd name="connsiteY3000" fmla="*/ 630252 h 4424400"/>
              <a:gd name="connsiteX3001" fmla="*/ 6065783 w 9144000"/>
              <a:gd name="connsiteY3001" fmla="*/ 808334 h 4424400"/>
              <a:gd name="connsiteX3002" fmla="*/ 6064305 w 9144000"/>
              <a:gd name="connsiteY3002" fmla="*/ 848262 h 4424400"/>
              <a:gd name="connsiteX3003" fmla="*/ 5937473 w 9144000"/>
              <a:gd name="connsiteY3003" fmla="*/ 1067424 h 4424400"/>
              <a:gd name="connsiteX3004" fmla="*/ 5900931 w 9144000"/>
              <a:gd name="connsiteY3004" fmla="*/ 1098884 h 4424400"/>
              <a:gd name="connsiteX3005" fmla="*/ 5895165 w 9144000"/>
              <a:gd name="connsiteY3005" fmla="*/ 1099150 h 4424400"/>
              <a:gd name="connsiteX3006" fmla="*/ 5893817 w 9144000"/>
              <a:gd name="connsiteY3006" fmla="*/ 1099150 h 4424400"/>
              <a:gd name="connsiteX3007" fmla="*/ 5859463 w 9144000"/>
              <a:gd name="connsiteY3007" fmla="*/ 1099150 h 4424400"/>
              <a:gd name="connsiteX3008" fmla="*/ 5714930 w 9144000"/>
              <a:gd name="connsiteY3008" fmla="*/ 1099150 h 4424400"/>
              <a:gd name="connsiteX3009" fmla="*/ 5680574 w 9144000"/>
              <a:gd name="connsiteY3009" fmla="*/ 1099150 h 4424400"/>
              <a:gd name="connsiteX3010" fmla="*/ 5679225 w 9144000"/>
              <a:gd name="connsiteY3010" fmla="*/ 1099150 h 4424400"/>
              <a:gd name="connsiteX3011" fmla="*/ 5672881 w 9144000"/>
              <a:gd name="connsiteY3011" fmla="*/ 1098709 h 4424400"/>
              <a:gd name="connsiteX3012" fmla="*/ 5649042 w 9144000"/>
              <a:gd name="connsiteY3012" fmla="*/ 1045108 h 4424400"/>
              <a:gd name="connsiteX3013" fmla="*/ 5774176 w 9144000"/>
              <a:gd name="connsiteY3013" fmla="*/ 828928 h 4424400"/>
              <a:gd name="connsiteX3014" fmla="*/ 5648026 w 9144000"/>
              <a:gd name="connsiteY3014" fmla="*/ 655437 h 4424400"/>
              <a:gd name="connsiteX3015" fmla="*/ 5672845 w 9144000"/>
              <a:gd name="connsiteY3015" fmla="*/ 603968 h 4424400"/>
              <a:gd name="connsiteX3016" fmla="*/ 5679190 w 9144000"/>
              <a:gd name="connsiteY3016" fmla="*/ 603604 h 4424400"/>
              <a:gd name="connsiteX3017" fmla="*/ 6634292 w 9144000"/>
              <a:gd name="connsiteY3017" fmla="*/ 603600 h 4424400"/>
              <a:gd name="connsiteX3018" fmla="*/ 6635640 w 9144000"/>
              <a:gd name="connsiteY3018" fmla="*/ 603600 h 4424400"/>
              <a:gd name="connsiteX3019" fmla="*/ 6669997 w 9144000"/>
              <a:gd name="connsiteY3019" fmla="*/ 603600 h 4424400"/>
              <a:gd name="connsiteX3020" fmla="*/ 6814528 w 9144000"/>
              <a:gd name="connsiteY3020" fmla="*/ 603600 h 4424400"/>
              <a:gd name="connsiteX3021" fmla="*/ 6848885 w 9144000"/>
              <a:gd name="connsiteY3021" fmla="*/ 603600 h 4424400"/>
              <a:gd name="connsiteX3022" fmla="*/ 6850233 w 9144000"/>
              <a:gd name="connsiteY3022" fmla="*/ 603600 h 4424400"/>
              <a:gd name="connsiteX3023" fmla="*/ 6855998 w 9144000"/>
              <a:gd name="connsiteY3023" fmla="*/ 603818 h 4424400"/>
              <a:gd name="connsiteX3024" fmla="*/ 6891382 w 9144000"/>
              <a:gd name="connsiteY3024" fmla="*/ 630248 h 4424400"/>
              <a:gd name="connsiteX3025" fmla="*/ 7020887 w 9144000"/>
              <a:gd name="connsiteY3025" fmla="*/ 808334 h 4424400"/>
              <a:gd name="connsiteX3026" fmla="*/ 7019408 w 9144000"/>
              <a:gd name="connsiteY3026" fmla="*/ 848261 h 4424400"/>
              <a:gd name="connsiteX3027" fmla="*/ 6892576 w 9144000"/>
              <a:gd name="connsiteY3027" fmla="*/ 1067423 h 4424400"/>
              <a:gd name="connsiteX3028" fmla="*/ 6856034 w 9144000"/>
              <a:gd name="connsiteY3028" fmla="*/ 1098883 h 4424400"/>
              <a:gd name="connsiteX3029" fmla="*/ 6850269 w 9144000"/>
              <a:gd name="connsiteY3029" fmla="*/ 1099149 h 4424400"/>
              <a:gd name="connsiteX3030" fmla="*/ 6848921 w 9144000"/>
              <a:gd name="connsiteY3030" fmla="*/ 1099149 h 4424400"/>
              <a:gd name="connsiteX3031" fmla="*/ 6814564 w 9144000"/>
              <a:gd name="connsiteY3031" fmla="*/ 1099149 h 4424400"/>
              <a:gd name="connsiteX3032" fmla="*/ 6670033 w 9144000"/>
              <a:gd name="connsiteY3032" fmla="*/ 1099149 h 4424400"/>
              <a:gd name="connsiteX3033" fmla="*/ 6635676 w 9144000"/>
              <a:gd name="connsiteY3033" fmla="*/ 1099149 h 4424400"/>
              <a:gd name="connsiteX3034" fmla="*/ 6634328 w 9144000"/>
              <a:gd name="connsiteY3034" fmla="*/ 1099149 h 4424400"/>
              <a:gd name="connsiteX3035" fmla="*/ 6627983 w 9144000"/>
              <a:gd name="connsiteY3035" fmla="*/ 1098708 h 4424400"/>
              <a:gd name="connsiteX3036" fmla="*/ 6604146 w 9144000"/>
              <a:gd name="connsiteY3036" fmla="*/ 1045107 h 4424400"/>
              <a:gd name="connsiteX3037" fmla="*/ 6729280 w 9144000"/>
              <a:gd name="connsiteY3037" fmla="*/ 828928 h 4424400"/>
              <a:gd name="connsiteX3038" fmla="*/ 6603129 w 9144000"/>
              <a:gd name="connsiteY3038" fmla="*/ 655437 h 4424400"/>
              <a:gd name="connsiteX3039" fmla="*/ 6627947 w 9144000"/>
              <a:gd name="connsiteY3039" fmla="*/ 603964 h 4424400"/>
              <a:gd name="connsiteX3040" fmla="*/ 6634292 w 9144000"/>
              <a:gd name="connsiteY3040" fmla="*/ 603600 h 4424400"/>
              <a:gd name="connsiteX3041" fmla="*/ 7589396 w 9144000"/>
              <a:gd name="connsiteY3041" fmla="*/ 603597 h 4424400"/>
              <a:gd name="connsiteX3042" fmla="*/ 7590744 w 9144000"/>
              <a:gd name="connsiteY3042" fmla="*/ 603597 h 4424400"/>
              <a:gd name="connsiteX3043" fmla="*/ 7625101 w 9144000"/>
              <a:gd name="connsiteY3043" fmla="*/ 603597 h 4424400"/>
              <a:gd name="connsiteX3044" fmla="*/ 7769632 w 9144000"/>
              <a:gd name="connsiteY3044" fmla="*/ 603597 h 4424400"/>
              <a:gd name="connsiteX3045" fmla="*/ 7803989 w 9144000"/>
              <a:gd name="connsiteY3045" fmla="*/ 603597 h 4424400"/>
              <a:gd name="connsiteX3046" fmla="*/ 7805337 w 9144000"/>
              <a:gd name="connsiteY3046" fmla="*/ 603597 h 4424400"/>
              <a:gd name="connsiteX3047" fmla="*/ 7811102 w 9144000"/>
              <a:gd name="connsiteY3047" fmla="*/ 603814 h 4424400"/>
              <a:gd name="connsiteX3048" fmla="*/ 7846486 w 9144000"/>
              <a:gd name="connsiteY3048" fmla="*/ 630245 h 4424400"/>
              <a:gd name="connsiteX3049" fmla="*/ 7975991 w 9144000"/>
              <a:gd name="connsiteY3049" fmla="*/ 808334 h 4424400"/>
              <a:gd name="connsiteX3050" fmla="*/ 7974512 w 9144000"/>
              <a:gd name="connsiteY3050" fmla="*/ 848261 h 4424400"/>
              <a:gd name="connsiteX3051" fmla="*/ 7847680 w 9144000"/>
              <a:gd name="connsiteY3051" fmla="*/ 1067422 h 4424400"/>
              <a:gd name="connsiteX3052" fmla="*/ 7811138 w 9144000"/>
              <a:gd name="connsiteY3052" fmla="*/ 1098882 h 4424400"/>
              <a:gd name="connsiteX3053" fmla="*/ 7805373 w 9144000"/>
              <a:gd name="connsiteY3053" fmla="*/ 1099148 h 4424400"/>
              <a:gd name="connsiteX3054" fmla="*/ 7804025 w 9144000"/>
              <a:gd name="connsiteY3054" fmla="*/ 1099148 h 4424400"/>
              <a:gd name="connsiteX3055" fmla="*/ 7769668 w 9144000"/>
              <a:gd name="connsiteY3055" fmla="*/ 1099148 h 4424400"/>
              <a:gd name="connsiteX3056" fmla="*/ 7625137 w 9144000"/>
              <a:gd name="connsiteY3056" fmla="*/ 1099148 h 4424400"/>
              <a:gd name="connsiteX3057" fmla="*/ 7590780 w 9144000"/>
              <a:gd name="connsiteY3057" fmla="*/ 1099148 h 4424400"/>
              <a:gd name="connsiteX3058" fmla="*/ 7589432 w 9144000"/>
              <a:gd name="connsiteY3058" fmla="*/ 1099148 h 4424400"/>
              <a:gd name="connsiteX3059" fmla="*/ 7583087 w 9144000"/>
              <a:gd name="connsiteY3059" fmla="*/ 1098706 h 4424400"/>
              <a:gd name="connsiteX3060" fmla="*/ 7559250 w 9144000"/>
              <a:gd name="connsiteY3060" fmla="*/ 1045106 h 4424400"/>
              <a:gd name="connsiteX3061" fmla="*/ 7684384 w 9144000"/>
              <a:gd name="connsiteY3061" fmla="*/ 828927 h 4424400"/>
              <a:gd name="connsiteX3062" fmla="*/ 7558233 w 9144000"/>
              <a:gd name="connsiteY3062" fmla="*/ 655437 h 4424400"/>
              <a:gd name="connsiteX3063" fmla="*/ 7583051 w 9144000"/>
              <a:gd name="connsiteY3063" fmla="*/ 603960 h 4424400"/>
              <a:gd name="connsiteX3064" fmla="*/ 7589396 w 9144000"/>
              <a:gd name="connsiteY3064" fmla="*/ 603597 h 4424400"/>
              <a:gd name="connsiteX3065" fmla="*/ 8544500 w 9144000"/>
              <a:gd name="connsiteY3065" fmla="*/ 603593 h 4424400"/>
              <a:gd name="connsiteX3066" fmla="*/ 8545848 w 9144000"/>
              <a:gd name="connsiteY3066" fmla="*/ 603593 h 4424400"/>
              <a:gd name="connsiteX3067" fmla="*/ 8580205 w 9144000"/>
              <a:gd name="connsiteY3067" fmla="*/ 603593 h 4424400"/>
              <a:gd name="connsiteX3068" fmla="*/ 8724736 w 9144000"/>
              <a:gd name="connsiteY3068" fmla="*/ 603593 h 4424400"/>
              <a:gd name="connsiteX3069" fmla="*/ 8759093 w 9144000"/>
              <a:gd name="connsiteY3069" fmla="*/ 603593 h 4424400"/>
              <a:gd name="connsiteX3070" fmla="*/ 8760440 w 9144000"/>
              <a:gd name="connsiteY3070" fmla="*/ 603593 h 4424400"/>
              <a:gd name="connsiteX3071" fmla="*/ 8766206 w 9144000"/>
              <a:gd name="connsiteY3071" fmla="*/ 603810 h 4424400"/>
              <a:gd name="connsiteX3072" fmla="*/ 8801590 w 9144000"/>
              <a:gd name="connsiteY3072" fmla="*/ 630241 h 4424400"/>
              <a:gd name="connsiteX3073" fmla="*/ 8931095 w 9144000"/>
              <a:gd name="connsiteY3073" fmla="*/ 808334 h 4424400"/>
              <a:gd name="connsiteX3074" fmla="*/ 8929616 w 9144000"/>
              <a:gd name="connsiteY3074" fmla="*/ 848260 h 4424400"/>
              <a:gd name="connsiteX3075" fmla="*/ 8802784 w 9144000"/>
              <a:gd name="connsiteY3075" fmla="*/ 1067421 h 4424400"/>
              <a:gd name="connsiteX3076" fmla="*/ 8766242 w 9144000"/>
              <a:gd name="connsiteY3076" fmla="*/ 1098881 h 4424400"/>
              <a:gd name="connsiteX3077" fmla="*/ 8760476 w 9144000"/>
              <a:gd name="connsiteY3077" fmla="*/ 1099146 h 4424400"/>
              <a:gd name="connsiteX3078" fmla="*/ 8759129 w 9144000"/>
              <a:gd name="connsiteY3078" fmla="*/ 1099146 h 4424400"/>
              <a:gd name="connsiteX3079" fmla="*/ 8724771 w 9144000"/>
              <a:gd name="connsiteY3079" fmla="*/ 1099146 h 4424400"/>
              <a:gd name="connsiteX3080" fmla="*/ 8580241 w 9144000"/>
              <a:gd name="connsiteY3080" fmla="*/ 1099146 h 4424400"/>
              <a:gd name="connsiteX3081" fmla="*/ 8545884 w 9144000"/>
              <a:gd name="connsiteY3081" fmla="*/ 1099146 h 4424400"/>
              <a:gd name="connsiteX3082" fmla="*/ 8544536 w 9144000"/>
              <a:gd name="connsiteY3082" fmla="*/ 1099146 h 4424400"/>
              <a:gd name="connsiteX3083" fmla="*/ 8538191 w 9144000"/>
              <a:gd name="connsiteY3083" fmla="*/ 1098705 h 4424400"/>
              <a:gd name="connsiteX3084" fmla="*/ 8514353 w 9144000"/>
              <a:gd name="connsiteY3084" fmla="*/ 1045105 h 4424400"/>
              <a:gd name="connsiteX3085" fmla="*/ 8639488 w 9144000"/>
              <a:gd name="connsiteY3085" fmla="*/ 828925 h 4424400"/>
              <a:gd name="connsiteX3086" fmla="*/ 8513337 w 9144000"/>
              <a:gd name="connsiteY3086" fmla="*/ 655437 h 4424400"/>
              <a:gd name="connsiteX3087" fmla="*/ 8538155 w 9144000"/>
              <a:gd name="connsiteY3087" fmla="*/ 603957 h 4424400"/>
              <a:gd name="connsiteX3088" fmla="*/ 8544500 w 9144000"/>
              <a:gd name="connsiteY3088" fmla="*/ 603593 h 4424400"/>
              <a:gd name="connsiteX3089" fmla="*/ 426143 w 9144000"/>
              <a:gd name="connsiteY3089" fmla="*/ 417810 h 4424400"/>
              <a:gd name="connsiteX3090" fmla="*/ 427491 w 9144000"/>
              <a:gd name="connsiteY3090" fmla="*/ 417810 h 4424400"/>
              <a:gd name="connsiteX3091" fmla="*/ 461848 w 9144000"/>
              <a:gd name="connsiteY3091" fmla="*/ 417810 h 4424400"/>
              <a:gd name="connsiteX3092" fmla="*/ 606378 w 9144000"/>
              <a:gd name="connsiteY3092" fmla="*/ 417810 h 4424400"/>
              <a:gd name="connsiteX3093" fmla="*/ 640736 w 9144000"/>
              <a:gd name="connsiteY3093" fmla="*/ 417810 h 4424400"/>
              <a:gd name="connsiteX3094" fmla="*/ 642083 w 9144000"/>
              <a:gd name="connsiteY3094" fmla="*/ 417810 h 4424400"/>
              <a:gd name="connsiteX3095" fmla="*/ 647848 w 9144000"/>
              <a:gd name="connsiteY3095" fmla="*/ 418030 h 4424400"/>
              <a:gd name="connsiteX3096" fmla="*/ 683232 w 9144000"/>
              <a:gd name="connsiteY3096" fmla="*/ 444469 h 4424400"/>
              <a:gd name="connsiteX3097" fmla="*/ 812737 w 9144000"/>
              <a:gd name="connsiteY3097" fmla="*/ 622565 h 4424400"/>
              <a:gd name="connsiteX3098" fmla="*/ 811258 w 9144000"/>
              <a:gd name="connsiteY3098" fmla="*/ 662466 h 4424400"/>
              <a:gd name="connsiteX3099" fmla="*/ 684427 w 9144000"/>
              <a:gd name="connsiteY3099" fmla="*/ 881638 h 4424400"/>
              <a:gd name="connsiteX3100" fmla="*/ 647885 w 9144000"/>
              <a:gd name="connsiteY3100" fmla="*/ 913100 h 4424400"/>
              <a:gd name="connsiteX3101" fmla="*/ 642119 w 9144000"/>
              <a:gd name="connsiteY3101" fmla="*/ 913363 h 4424400"/>
              <a:gd name="connsiteX3102" fmla="*/ 640771 w 9144000"/>
              <a:gd name="connsiteY3102" fmla="*/ 913363 h 4424400"/>
              <a:gd name="connsiteX3103" fmla="*/ 606414 w 9144000"/>
              <a:gd name="connsiteY3103" fmla="*/ 913363 h 4424400"/>
              <a:gd name="connsiteX3104" fmla="*/ 461884 w 9144000"/>
              <a:gd name="connsiteY3104" fmla="*/ 913363 h 4424400"/>
              <a:gd name="connsiteX3105" fmla="*/ 427527 w 9144000"/>
              <a:gd name="connsiteY3105" fmla="*/ 913363 h 4424400"/>
              <a:gd name="connsiteX3106" fmla="*/ 426179 w 9144000"/>
              <a:gd name="connsiteY3106" fmla="*/ 913363 h 4424400"/>
              <a:gd name="connsiteX3107" fmla="*/ 419834 w 9144000"/>
              <a:gd name="connsiteY3107" fmla="*/ 912921 h 4424400"/>
              <a:gd name="connsiteX3108" fmla="*/ 395997 w 9144000"/>
              <a:gd name="connsiteY3108" fmla="*/ 859322 h 4424400"/>
              <a:gd name="connsiteX3109" fmla="*/ 521131 w 9144000"/>
              <a:gd name="connsiteY3109" fmla="*/ 643134 h 4424400"/>
              <a:gd name="connsiteX3110" fmla="*/ 394980 w 9144000"/>
              <a:gd name="connsiteY3110" fmla="*/ 469676 h 4424400"/>
              <a:gd name="connsiteX3111" fmla="*/ 419798 w 9144000"/>
              <a:gd name="connsiteY3111" fmla="*/ 418174 h 4424400"/>
              <a:gd name="connsiteX3112" fmla="*/ 426143 w 9144000"/>
              <a:gd name="connsiteY3112" fmla="*/ 417810 h 4424400"/>
              <a:gd name="connsiteX3113" fmla="*/ 1381247 w 9144000"/>
              <a:gd name="connsiteY3113" fmla="*/ 417808 h 4424400"/>
              <a:gd name="connsiteX3114" fmla="*/ 1382594 w 9144000"/>
              <a:gd name="connsiteY3114" fmla="*/ 417808 h 4424400"/>
              <a:gd name="connsiteX3115" fmla="*/ 1416953 w 9144000"/>
              <a:gd name="connsiteY3115" fmla="*/ 417808 h 4424400"/>
              <a:gd name="connsiteX3116" fmla="*/ 1561482 w 9144000"/>
              <a:gd name="connsiteY3116" fmla="*/ 417808 h 4424400"/>
              <a:gd name="connsiteX3117" fmla="*/ 1595839 w 9144000"/>
              <a:gd name="connsiteY3117" fmla="*/ 417808 h 4424400"/>
              <a:gd name="connsiteX3118" fmla="*/ 1597187 w 9144000"/>
              <a:gd name="connsiteY3118" fmla="*/ 417808 h 4424400"/>
              <a:gd name="connsiteX3119" fmla="*/ 1602952 w 9144000"/>
              <a:gd name="connsiteY3119" fmla="*/ 418029 h 4424400"/>
              <a:gd name="connsiteX3120" fmla="*/ 1638336 w 9144000"/>
              <a:gd name="connsiteY3120" fmla="*/ 444466 h 4424400"/>
              <a:gd name="connsiteX3121" fmla="*/ 1767842 w 9144000"/>
              <a:gd name="connsiteY3121" fmla="*/ 622562 h 4424400"/>
              <a:gd name="connsiteX3122" fmla="*/ 1766363 w 9144000"/>
              <a:gd name="connsiteY3122" fmla="*/ 662466 h 4424400"/>
              <a:gd name="connsiteX3123" fmla="*/ 1639530 w 9144000"/>
              <a:gd name="connsiteY3123" fmla="*/ 881637 h 4424400"/>
              <a:gd name="connsiteX3124" fmla="*/ 1602988 w 9144000"/>
              <a:gd name="connsiteY3124" fmla="*/ 913098 h 4424400"/>
              <a:gd name="connsiteX3125" fmla="*/ 1597222 w 9144000"/>
              <a:gd name="connsiteY3125" fmla="*/ 913361 h 4424400"/>
              <a:gd name="connsiteX3126" fmla="*/ 1595876 w 9144000"/>
              <a:gd name="connsiteY3126" fmla="*/ 913361 h 4424400"/>
              <a:gd name="connsiteX3127" fmla="*/ 1561518 w 9144000"/>
              <a:gd name="connsiteY3127" fmla="*/ 913361 h 4424400"/>
              <a:gd name="connsiteX3128" fmla="*/ 1416988 w 9144000"/>
              <a:gd name="connsiteY3128" fmla="*/ 913361 h 4424400"/>
              <a:gd name="connsiteX3129" fmla="*/ 1382630 w 9144000"/>
              <a:gd name="connsiteY3129" fmla="*/ 913361 h 4424400"/>
              <a:gd name="connsiteX3130" fmla="*/ 1381282 w 9144000"/>
              <a:gd name="connsiteY3130" fmla="*/ 913361 h 4424400"/>
              <a:gd name="connsiteX3131" fmla="*/ 1374938 w 9144000"/>
              <a:gd name="connsiteY3131" fmla="*/ 912920 h 4424400"/>
              <a:gd name="connsiteX3132" fmla="*/ 1351101 w 9144000"/>
              <a:gd name="connsiteY3132" fmla="*/ 859321 h 4424400"/>
              <a:gd name="connsiteX3133" fmla="*/ 1476236 w 9144000"/>
              <a:gd name="connsiteY3133" fmla="*/ 643134 h 4424400"/>
              <a:gd name="connsiteX3134" fmla="*/ 1350085 w 9144000"/>
              <a:gd name="connsiteY3134" fmla="*/ 469673 h 4424400"/>
              <a:gd name="connsiteX3135" fmla="*/ 1374902 w 9144000"/>
              <a:gd name="connsiteY3135" fmla="*/ 418173 h 4424400"/>
              <a:gd name="connsiteX3136" fmla="*/ 1381247 w 9144000"/>
              <a:gd name="connsiteY3136" fmla="*/ 417808 h 4424400"/>
              <a:gd name="connsiteX3137" fmla="*/ 2336347 w 9144000"/>
              <a:gd name="connsiteY3137" fmla="*/ 417806 h 4424400"/>
              <a:gd name="connsiteX3138" fmla="*/ 2337695 w 9144000"/>
              <a:gd name="connsiteY3138" fmla="*/ 417806 h 4424400"/>
              <a:gd name="connsiteX3139" fmla="*/ 2372052 w 9144000"/>
              <a:gd name="connsiteY3139" fmla="*/ 417806 h 4424400"/>
              <a:gd name="connsiteX3140" fmla="*/ 2516583 w 9144000"/>
              <a:gd name="connsiteY3140" fmla="*/ 417806 h 4424400"/>
              <a:gd name="connsiteX3141" fmla="*/ 2550941 w 9144000"/>
              <a:gd name="connsiteY3141" fmla="*/ 417806 h 4424400"/>
              <a:gd name="connsiteX3142" fmla="*/ 2552289 w 9144000"/>
              <a:gd name="connsiteY3142" fmla="*/ 417806 h 4424400"/>
              <a:gd name="connsiteX3143" fmla="*/ 2558055 w 9144000"/>
              <a:gd name="connsiteY3143" fmla="*/ 418027 h 4424400"/>
              <a:gd name="connsiteX3144" fmla="*/ 2593438 w 9144000"/>
              <a:gd name="connsiteY3144" fmla="*/ 444463 h 4424400"/>
              <a:gd name="connsiteX3145" fmla="*/ 2722943 w 9144000"/>
              <a:gd name="connsiteY3145" fmla="*/ 622561 h 4424400"/>
              <a:gd name="connsiteX3146" fmla="*/ 2721465 w 9144000"/>
              <a:gd name="connsiteY3146" fmla="*/ 662466 h 4424400"/>
              <a:gd name="connsiteX3147" fmla="*/ 2594634 w 9144000"/>
              <a:gd name="connsiteY3147" fmla="*/ 881635 h 4424400"/>
              <a:gd name="connsiteX3148" fmla="*/ 2558090 w 9144000"/>
              <a:gd name="connsiteY3148" fmla="*/ 913097 h 4424400"/>
              <a:gd name="connsiteX3149" fmla="*/ 2552324 w 9144000"/>
              <a:gd name="connsiteY3149" fmla="*/ 913360 h 4424400"/>
              <a:gd name="connsiteX3150" fmla="*/ 2550977 w 9144000"/>
              <a:gd name="connsiteY3150" fmla="*/ 913360 h 4424400"/>
              <a:gd name="connsiteX3151" fmla="*/ 2516620 w 9144000"/>
              <a:gd name="connsiteY3151" fmla="*/ 913360 h 4424400"/>
              <a:gd name="connsiteX3152" fmla="*/ 2372088 w 9144000"/>
              <a:gd name="connsiteY3152" fmla="*/ 913360 h 4424400"/>
              <a:gd name="connsiteX3153" fmla="*/ 2337731 w 9144000"/>
              <a:gd name="connsiteY3153" fmla="*/ 913360 h 4424400"/>
              <a:gd name="connsiteX3154" fmla="*/ 2336384 w 9144000"/>
              <a:gd name="connsiteY3154" fmla="*/ 913360 h 4424400"/>
              <a:gd name="connsiteX3155" fmla="*/ 2330039 w 9144000"/>
              <a:gd name="connsiteY3155" fmla="*/ 912918 h 4424400"/>
              <a:gd name="connsiteX3156" fmla="*/ 2306201 w 9144000"/>
              <a:gd name="connsiteY3156" fmla="*/ 859319 h 4424400"/>
              <a:gd name="connsiteX3157" fmla="*/ 2431337 w 9144000"/>
              <a:gd name="connsiteY3157" fmla="*/ 643134 h 4424400"/>
              <a:gd name="connsiteX3158" fmla="*/ 2305184 w 9144000"/>
              <a:gd name="connsiteY3158" fmla="*/ 469671 h 4424400"/>
              <a:gd name="connsiteX3159" fmla="*/ 2330002 w 9144000"/>
              <a:gd name="connsiteY3159" fmla="*/ 418171 h 4424400"/>
              <a:gd name="connsiteX3160" fmla="*/ 2336347 w 9144000"/>
              <a:gd name="connsiteY3160" fmla="*/ 417806 h 4424400"/>
              <a:gd name="connsiteX3161" fmla="*/ 3291449 w 9144000"/>
              <a:gd name="connsiteY3161" fmla="*/ 417804 h 4424400"/>
              <a:gd name="connsiteX3162" fmla="*/ 3292798 w 9144000"/>
              <a:gd name="connsiteY3162" fmla="*/ 417804 h 4424400"/>
              <a:gd name="connsiteX3163" fmla="*/ 3327154 w 9144000"/>
              <a:gd name="connsiteY3163" fmla="*/ 417804 h 4424400"/>
              <a:gd name="connsiteX3164" fmla="*/ 3471684 w 9144000"/>
              <a:gd name="connsiteY3164" fmla="*/ 417804 h 4424400"/>
              <a:gd name="connsiteX3165" fmla="*/ 3506041 w 9144000"/>
              <a:gd name="connsiteY3165" fmla="*/ 417804 h 4424400"/>
              <a:gd name="connsiteX3166" fmla="*/ 3507390 w 9144000"/>
              <a:gd name="connsiteY3166" fmla="*/ 417804 h 4424400"/>
              <a:gd name="connsiteX3167" fmla="*/ 3513155 w 9144000"/>
              <a:gd name="connsiteY3167" fmla="*/ 418025 h 4424400"/>
              <a:gd name="connsiteX3168" fmla="*/ 3548540 w 9144000"/>
              <a:gd name="connsiteY3168" fmla="*/ 444461 h 4424400"/>
              <a:gd name="connsiteX3169" fmla="*/ 3678044 w 9144000"/>
              <a:gd name="connsiteY3169" fmla="*/ 622558 h 4424400"/>
              <a:gd name="connsiteX3170" fmla="*/ 3676567 w 9144000"/>
              <a:gd name="connsiteY3170" fmla="*/ 662466 h 4424400"/>
              <a:gd name="connsiteX3171" fmla="*/ 3549734 w 9144000"/>
              <a:gd name="connsiteY3171" fmla="*/ 881634 h 4424400"/>
              <a:gd name="connsiteX3172" fmla="*/ 3513191 w 9144000"/>
              <a:gd name="connsiteY3172" fmla="*/ 913096 h 4424400"/>
              <a:gd name="connsiteX3173" fmla="*/ 3507427 w 9144000"/>
              <a:gd name="connsiteY3173" fmla="*/ 913360 h 4424400"/>
              <a:gd name="connsiteX3174" fmla="*/ 3506077 w 9144000"/>
              <a:gd name="connsiteY3174" fmla="*/ 913360 h 4424400"/>
              <a:gd name="connsiteX3175" fmla="*/ 3471721 w 9144000"/>
              <a:gd name="connsiteY3175" fmla="*/ 913360 h 4424400"/>
              <a:gd name="connsiteX3176" fmla="*/ 3327191 w 9144000"/>
              <a:gd name="connsiteY3176" fmla="*/ 913360 h 4424400"/>
              <a:gd name="connsiteX3177" fmla="*/ 3292835 w 9144000"/>
              <a:gd name="connsiteY3177" fmla="*/ 913360 h 4424400"/>
              <a:gd name="connsiteX3178" fmla="*/ 3291486 w 9144000"/>
              <a:gd name="connsiteY3178" fmla="*/ 913360 h 4424400"/>
              <a:gd name="connsiteX3179" fmla="*/ 3285142 w 9144000"/>
              <a:gd name="connsiteY3179" fmla="*/ 912918 h 4424400"/>
              <a:gd name="connsiteX3180" fmla="*/ 3261304 w 9144000"/>
              <a:gd name="connsiteY3180" fmla="*/ 859318 h 4424400"/>
              <a:gd name="connsiteX3181" fmla="*/ 3386438 w 9144000"/>
              <a:gd name="connsiteY3181" fmla="*/ 643134 h 4424400"/>
              <a:gd name="connsiteX3182" fmla="*/ 3260288 w 9144000"/>
              <a:gd name="connsiteY3182" fmla="*/ 469668 h 4424400"/>
              <a:gd name="connsiteX3183" fmla="*/ 3285106 w 9144000"/>
              <a:gd name="connsiteY3183" fmla="*/ 418169 h 4424400"/>
              <a:gd name="connsiteX3184" fmla="*/ 3291449 w 9144000"/>
              <a:gd name="connsiteY3184" fmla="*/ 417804 h 4424400"/>
              <a:gd name="connsiteX3185" fmla="*/ 4246535 w 9144000"/>
              <a:gd name="connsiteY3185" fmla="*/ 417803 h 4424400"/>
              <a:gd name="connsiteX3186" fmla="*/ 4247882 w 9144000"/>
              <a:gd name="connsiteY3186" fmla="*/ 417803 h 4424400"/>
              <a:gd name="connsiteX3187" fmla="*/ 4282239 w 9144000"/>
              <a:gd name="connsiteY3187" fmla="*/ 417803 h 4424400"/>
              <a:gd name="connsiteX3188" fmla="*/ 4426770 w 9144000"/>
              <a:gd name="connsiteY3188" fmla="*/ 417803 h 4424400"/>
              <a:gd name="connsiteX3189" fmla="*/ 4461128 w 9144000"/>
              <a:gd name="connsiteY3189" fmla="*/ 417803 h 4424400"/>
              <a:gd name="connsiteX3190" fmla="*/ 4462477 w 9144000"/>
              <a:gd name="connsiteY3190" fmla="*/ 417803 h 4424400"/>
              <a:gd name="connsiteX3191" fmla="*/ 4468241 w 9144000"/>
              <a:gd name="connsiteY3191" fmla="*/ 418023 h 4424400"/>
              <a:gd name="connsiteX3192" fmla="*/ 4503624 w 9144000"/>
              <a:gd name="connsiteY3192" fmla="*/ 444458 h 4424400"/>
              <a:gd name="connsiteX3193" fmla="*/ 4633130 w 9144000"/>
              <a:gd name="connsiteY3193" fmla="*/ 622558 h 4424400"/>
              <a:gd name="connsiteX3194" fmla="*/ 4631652 w 9144000"/>
              <a:gd name="connsiteY3194" fmla="*/ 662466 h 4424400"/>
              <a:gd name="connsiteX3195" fmla="*/ 4504818 w 9144000"/>
              <a:gd name="connsiteY3195" fmla="*/ 881633 h 4424400"/>
              <a:gd name="connsiteX3196" fmla="*/ 4468276 w 9144000"/>
              <a:gd name="connsiteY3196" fmla="*/ 913094 h 4424400"/>
              <a:gd name="connsiteX3197" fmla="*/ 4462511 w 9144000"/>
              <a:gd name="connsiteY3197" fmla="*/ 913359 h 4424400"/>
              <a:gd name="connsiteX3198" fmla="*/ 4461163 w 9144000"/>
              <a:gd name="connsiteY3198" fmla="*/ 913359 h 4424400"/>
              <a:gd name="connsiteX3199" fmla="*/ 4426806 w 9144000"/>
              <a:gd name="connsiteY3199" fmla="*/ 913359 h 4424400"/>
              <a:gd name="connsiteX3200" fmla="*/ 4282276 w 9144000"/>
              <a:gd name="connsiteY3200" fmla="*/ 913359 h 4424400"/>
              <a:gd name="connsiteX3201" fmla="*/ 4247918 w 9144000"/>
              <a:gd name="connsiteY3201" fmla="*/ 913359 h 4424400"/>
              <a:gd name="connsiteX3202" fmla="*/ 4246571 w 9144000"/>
              <a:gd name="connsiteY3202" fmla="*/ 913359 h 4424400"/>
              <a:gd name="connsiteX3203" fmla="*/ 4240226 w 9144000"/>
              <a:gd name="connsiteY3203" fmla="*/ 912917 h 4424400"/>
              <a:gd name="connsiteX3204" fmla="*/ 4216387 w 9144000"/>
              <a:gd name="connsiteY3204" fmla="*/ 859317 h 4424400"/>
              <a:gd name="connsiteX3205" fmla="*/ 4341522 w 9144000"/>
              <a:gd name="connsiteY3205" fmla="*/ 643134 h 4424400"/>
              <a:gd name="connsiteX3206" fmla="*/ 4215370 w 9144000"/>
              <a:gd name="connsiteY3206" fmla="*/ 469665 h 4424400"/>
              <a:gd name="connsiteX3207" fmla="*/ 4240189 w 9144000"/>
              <a:gd name="connsiteY3207" fmla="*/ 418167 h 4424400"/>
              <a:gd name="connsiteX3208" fmla="*/ 4246535 w 9144000"/>
              <a:gd name="connsiteY3208" fmla="*/ 417803 h 4424400"/>
              <a:gd name="connsiteX3209" fmla="*/ 5201639 w 9144000"/>
              <a:gd name="connsiteY3209" fmla="*/ 417801 h 4424400"/>
              <a:gd name="connsiteX3210" fmla="*/ 5202987 w 9144000"/>
              <a:gd name="connsiteY3210" fmla="*/ 417801 h 4424400"/>
              <a:gd name="connsiteX3211" fmla="*/ 5237344 w 9144000"/>
              <a:gd name="connsiteY3211" fmla="*/ 417801 h 4424400"/>
              <a:gd name="connsiteX3212" fmla="*/ 5381874 w 9144000"/>
              <a:gd name="connsiteY3212" fmla="*/ 417801 h 4424400"/>
              <a:gd name="connsiteX3213" fmla="*/ 5416232 w 9144000"/>
              <a:gd name="connsiteY3213" fmla="*/ 417801 h 4424400"/>
              <a:gd name="connsiteX3214" fmla="*/ 5417579 w 9144000"/>
              <a:gd name="connsiteY3214" fmla="*/ 417801 h 4424400"/>
              <a:gd name="connsiteX3215" fmla="*/ 5423345 w 9144000"/>
              <a:gd name="connsiteY3215" fmla="*/ 418021 h 4424400"/>
              <a:gd name="connsiteX3216" fmla="*/ 5458728 w 9144000"/>
              <a:gd name="connsiteY3216" fmla="*/ 444455 h 4424400"/>
              <a:gd name="connsiteX3217" fmla="*/ 5588233 w 9144000"/>
              <a:gd name="connsiteY3217" fmla="*/ 622554 h 4424400"/>
              <a:gd name="connsiteX3218" fmla="*/ 5586753 w 9144000"/>
              <a:gd name="connsiteY3218" fmla="*/ 662466 h 4424400"/>
              <a:gd name="connsiteX3219" fmla="*/ 5459923 w 9144000"/>
              <a:gd name="connsiteY3219" fmla="*/ 881632 h 4424400"/>
              <a:gd name="connsiteX3220" fmla="*/ 5423381 w 9144000"/>
              <a:gd name="connsiteY3220" fmla="*/ 913093 h 4424400"/>
              <a:gd name="connsiteX3221" fmla="*/ 5417615 w 9144000"/>
              <a:gd name="connsiteY3221" fmla="*/ 913357 h 4424400"/>
              <a:gd name="connsiteX3222" fmla="*/ 5416267 w 9144000"/>
              <a:gd name="connsiteY3222" fmla="*/ 913357 h 4424400"/>
              <a:gd name="connsiteX3223" fmla="*/ 5381911 w 9144000"/>
              <a:gd name="connsiteY3223" fmla="*/ 913357 h 4424400"/>
              <a:gd name="connsiteX3224" fmla="*/ 5237379 w 9144000"/>
              <a:gd name="connsiteY3224" fmla="*/ 913357 h 4424400"/>
              <a:gd name="connsiteX3225" fmla="*/ 5203022 w 9144000"/>
              <a:gd name="connsiteY3225" fmla="*/ 913357 h 4424400"/>
              <a:gd name="connsiteX3226" fmla="*/ 5201674 w 9144000"/>
              <a:gd name="connsiteY3226" fmla="*/ 913357 h 4424400"/>
              <a:gd name="connsiteX3227" fmla="*/ 5195331 w 9144000"/>
              <a:gd name="connsiteY3227" fmla="*/ 912916 h 4424400"/>
              <a:gd name="connsiteX3228" fmla="*/ 5171492 w 9144000"/>
              <a:gd name="connsiteY3228" fmla="*/ 859316 h 4424400"/>
              <a:gd name="connsiteX3229" fmla="*/ 5296628 w 9144000"/>
              <a:gd name="connsiteY3229" fmla="*/ 643134 h 4424400"/>
              <a:gd name="connsiteX3230" fmla="*/ 5170476 w 9144000"/>
              <a:gd name="connsiteY3230" fmla="*/ 469663 h 4424400"/>
              <a:gd name="connsiteX3231" fmla="*/ 5195293 w 9144000"/>
              <a:gd name="connsiteY3231" fmla="*/ 418165 h 4424400"/>
              <a:gd name="connsiteX3232" fmla="*/ 5201639 w 9144000"/>
              <a:gd name="connsiteY3232" fmla="*/ 417801 h 4424400"/>
              <a:gd name="connsiteX3233" fmla="*/ 6156740 w 9144000"/>
              <a:gd name="connsiteY3233" fmla="*/ 417799 h 4424400"/>
              <a:gd name="connsiteX3234" fmla="*/ 6158088 w 9144000"/>
              <a:gd name="connsiteY3234" fmla="*/ 417799 h 4424400"/>
              <a:gd name="connsiteX3235" fmla="*/ 6192445 w 9144000"/>
              <a:gd name="connsiteY3235" fmla="*/ 417799 h 4424400"/>
              <a:gd name="connsiteX3236" fmla="*/ 6336976 w 9144000"/>
              <a:gd name="connsiteY3236" fmla="*/ 417799 h 4424400"/>
              <a:gd name="connsiteX3237" fmla="*/ 6371333 w 9144000"/>
              <a:gd name="connsiteY3237" fmla="*/ 417799 h 4424400"/>
              <a:gd name="connsiteX3238" fmla="*/ 6372681 w 9144000"/>
              <a:gd name="connsiteY3238" fmla="*/ 417799 h 4424400"/>
              <a:gd name="connsiteX3239" fmla="*/ 6378446 w 9144000"/>
              <a:gd name="connsiteY3239" fmla="*/ 418019 h 4424400"/>
              <a:gd name="connsiteX3240" fmla="*/ 6413830 w 9144000"/>
              <a:gd name="connsiteY3240" fmla="*/ 444454 h 4424400"/>
              <a:gd name="connsiteX3241" fmla="*/ 6543335 w 9144000"/>
              <a:gd name="connsiteY3241" fmla="*/ 622554 h 4424400"/>
              <a:gd name="connsiteX3242" fmla="*/ 6541856 w 9144000"/>
              <a:gd name="connsiteY3242" fmla="*/ 662466 h 4424400"/>
              <a:gd name="connsiteX3243" fmla="*/ 6415024 w 9144000"/>
              <a:gd name="connsiteY3243" fmla="*/ 881631 h 4424400"/>
              <a:gd name="connsiteX3244" fmla="*/ 6378482 w 9144000"/>
              <a:gd name="connsiteY3244" fmla="*/ 913092 h 4424400"/>
              <a:gd name="connsiteX3245" fmla="*/ 6372717 w 9144000"/>
              <a:gd name="connsiteY3245" fmla="*/ 913356 h 4424400"/>
              <a:gd name="connsiteX3246" fmla="*/ 6371369 w 9144000"/>
              <a:gd name="connsiteY3246" fmla="*/ 913356 h 4424400"/>
              <a:gd name="connsiteX3247" fmla="*/ 6337012 w 9144000"/>
              <a:gd name="connsiteY3247" fmla="*/ 913356 h 4424400"/>
              <a:gd name="connsiteX3248" fmla="*/ 6192481 w 9144000"/>
              <a:gd name="connsiteY3248" fmla="*/ 913356 h 4424400"/>
              <a:gd name="connsiteX3249" fmla="*/ 6158124 w 9144000"/>
              <a:gd name="connsiteY3249" fmla="*/ 913356 h 4424400"/>
              <a:gd name="connsiteX3250" fmla="*/ 6156776 w 9144000"/>
              <a:gd name="connsiteY3250" fmla="*/ 913356 h 4424400"/>
              <a:gd name="connsiteX3251" fmla="*/ 6150431 w 9144000"/>
              <a:gd name="connsiteY3251" fmla="*/ 912915 h 4424400"/>
              <a:gd name="connsiteX3252" fmla="*/ 6126594 w 9144000"/>
              <a:gd name="connsiteY3252" fmla="*/ 859315 h 4424400"/>
              <a:gd name="connsiteX3253" fmla="*/ 6251728 w 9144000"/>
              <a:gd name="connsiteY3253" fmla="*/ 643134 h 4424400"/>
              <a:gd name="connsiteX3254" fmla="*/ 6125577 w 9144000"/>
              <a:gd name="connsiteY3254" fmla="*/ 469661 h 4424400"/>
              <a:gd name="connsiteX3255" fmla="*/ 6150395 w 9144000"/>
              <a:gd name="connsiteY3255" fmla="*/ 418163 h 4424400"/>
              <a:gd name="connsiteX3256" fmla="*/ 6156740 w 9144000"/>
              <a:gd name="connsiteY3256" fmla="*/ 417799 h 4424400"/>
              <a:gd name="connsiteX3257" fmla="*/ 7111844 w 9144000"/>
              <a:gd name="connsiteY3257" fmla="*/ 417797 h 4424400"/>
              <a:gd name="connsiteX3258" fmla="*/ 7113192 w 9144000"/>
              <a:gd name="connsiteY3258" fmla="*/ 417797 h 4424400"/>
              <a:gd name="connsiteX3259" fmla="*/ 7147549 w 9144000"/>
              <a:gd name="connsiteY3259" fmla="*/ 417797 h 4424400"/>
              <a:gd name="connsiteX3260" fmla="*/ 7292080 w 9144000"/>
              <a:gd name="connsiteY3260" fmla="*/ 417797 h 4424400"/>
              <a:gd name="connsiteX3261" fmla="*/ 7326437 w 9144000"/>
              <a:gd name="connsiteY3261" fmla="*/ 417797 h 4424400"/>
              <a:gd name="connsiteX3262" fmla="*/ 7327785 w 9144000"/>
              <a:gd name="connsiteY3262" fmla="*/ 417797 h 4424400"/>
              <a:gd name="connsiteX3263" fmla="*/ 7333550 w 9144000"/>
              <a:gd name="connsiteY3263" fmla="*/ 418017 h 4424400"/>
              <a:gd name="connsiteX3264" fmla="*/ 7368934 w 9144000"/>
              <a:gd name="connsiteY3264" fmla="*/ 444451 h 4424400"/>
              <a:gd name="connsiteX3265" fmla="*/ 7498439 w 9144000"/>
              <a:gd name="connsiteY3265" fmla="*/ 622551 h 4424400"/>
              <a:gd name="connsiteX3266" fmla="*/ 7496960 w 9144000"/>
              <a:gd name="connsiteY3266" fmla="*/ 662466 h 4424400"/>
              <a:gd name="connsiteX3267" fmla="*/ 7370128 w 9144000"/>
              <a:gd name="connsiteY3267" fmla="*/ 881630 h 4424400"/>
              <a:gd name="connsiteX3268" fmla="*/ 7333586 w 9144000"/>
              <a:gd name="connsiteY3268" fmla="*/ 913091 h 4424400"/>
              <a:gd name="connsiteX3269" fmla="*/ 7327821 w 9144000"/>
              <a:gd name="connsiteY3269" fmla="*/ 913356 h 4424400"/>
              <a:gd name="connsiteX3270" fmla="*/ 7326473 w 9144000"/>
              <a:gd name="connsiteY3270" fmla="*/ 913356 h 4424400"/>
              <a:gd name="connsiteX3271" fmla="*/ 7292116 w 9144000"/>
              <a:gd name="connsiteY3271" fmla="*/ 913356 h 4424400"/>
              <a:gd name="connsiteX3272" fmla="*/ 7147585 w 9144000"/>
              <a:gd name="connsiteY3272" fmla="*/ 913356 h 4424400"/>
              <a:gd name="connsiteX3273" fmla="*/ 7113228 w 9144000"/>
              <a:gd name="connsiteY3273" fmla="*/ 913356 h 4424400"/>
              <a:gd name="connsiteX3274" fmla="*/ 7111880 w 9144000"/>
              <a:gd name="connsiteY3274" fmla="*/ 913356 h 4424400"/>
              <a:gd name="connsiteX3275" fmla="*/ 7105535 w 9144000"/>
              <a:gd name="connsiteY3275" fmla="*/ 912914 h 4424400"/>
              <a:gd name="connsiteX3276" fmla="*/ 7081698 w 9144000"/>
              <a:gd name="connsiteY3276" fmla="*/ 859314 h 4424400"/>
              <a:gd name="connsiteX3277" fmla="*/ 7206832 w 9144000"/>
              <a:gd name="connsiteY3277" fmla="*/ 643134 h 4424400"/>
              <a:gd name="connsiteX3278" fmla="*/ 7080681 w 9144000"/>
              <a:gd name="connsiteY3278" fmla="*/ 469658 h 4424400"/>
              <a:gd name="connsiteX3279" fmla="*/ 7105499 w 9144000"/>
              <a:gd name="connsiteY3279" fmla="*/ 418161 h 4424400"/>
              <a:gd name="connsiteX3280" fmla="*/ 7111844 w 9144000"/>
              <a:gd name="connsiteY3280" fmla="*/ 417797 h 4424400"/>
              <a:gd name="connsiteX3281" fmla="*/ 8066948 w 9144000"/>
              <a:gd name="connsiteY3281" fmla="*/ 417795 h 4424400"/>
              <a:gd name="connsiteX3282" fmla="*/ 8068296 w 9144000"/>
              <a:gd name="connsiteY3282" fmla="*/ 417795 h 4424400"/>
              <a:gd name="connsiteX3283" fmla="*/ 8102653 w 9144000"/>
              <a:gd name="connsiteY3283" fmla="*/ 417795 h 4424400"/>
              <a:gd name="connsiteX3284" fmla="*/ 8247184 w 9144000"/>
              <a:gd name="connsiteY3284" fmla="*/ 417795 h 4424400"/>
              <a:gd name="connsiteX3285" fmla="*/ 8281541 w 9144000"/>
              <a:gd name="connsiteY3285" fmla="*/ 417795 h 4424400"/>
              <a:gd name="connsiteX3286" fmla="*/ 8282889 w 9144000"/>
              <a:gd name="connsiteY3286" fmla="*/ 417795 h 4424400"/>
              <a:gd name="connsiteX3287" fmla="*/ 8288654 w 9144000"/>
              <a:gd name="connsiteY3287" fmla="*/ 418015 h 4424400"/>
              <a:gd name="connsiteX3288" fmla="*/ 8324038 w 9144000"/>
              <a:gd name="connsiteY3288" fmla="*/ 444448 h 4424400"/>
              <a:gd name="connsiteX3289" fmla="*/ 8453543 w 9144000"/>
              <a:gd name="connsiteY3289" fmla="*/ 622550 h 4424400"/>
              <a:gd name="connsiteX3290" fmla="*/ 8452064 w 9144000"/>
              <a:gd name="connsiteY3290" fmla="*/ 662466 h 4424400"/>
              <a:gd name="connsiteX3291" fmla="*/ 8325232 w 9144000"/>
              <a:gd name="connsiteY3291" fmla="*/ 881629 h 4424400"/>
              <a:gd name="connsiteX3292" fmla="*/ 8288690 w 9144000"/>
              <a:gd name="connsiteY3292" fmla="*/ 913090 h 4424400"/>
              <a:gd name="connsiteX3293" fmla="*/ 8282925 w 9144000"/>
              <a:gd name="connsiteY3293" fmla="*/ 913354 h 4424400"/>
              <a:gd name="connsiteX3294" fmla="*/ 8281577 w 9144000"/>
              <a:gd name="connsiteY3294" fmla="*/ 913354 h 4424400"/>
              <a:gd name="connsiteX3295" fmla="*/ 8247220 w 9144000"/>
              <a:gd name="connsiteY3295" fmla="*/ 913354 h 4424400"/>
              <a:gd name="connsiteX3296" fmla="*/ 8102689 w 9144000"/>
              <a:gd name="connsiteY3296" fmla="*/ 913354 h 4424400"/>
              <a:gd name="connsiteX3297" fmla="*/ 8068332 w 9144000"/>
              <a:gd name="connsiteY3297" fmla="*/ 913354 h 4424400"/>
              <a:gd name="connsiteX3298" fmla="*/ 8066984 w 9144000"/>
              <a:gd name="connsiteY3298" fmla="*/ 913354 h 4424400"/>
              <a:gd name="connsiteX3299" fmla="*/ 8060639 w 9144000"/>
              <a:gd name="connsiteY3299" fmla="*/ 912913 h 4424400"/>
              <a:gd name="connsiteX3300" fmla="*/ 8036802 w 9144000"/>
              <a:gd name="connsiteY3300" fmla="*/ 859313 h 4424400"/>
              <a:gd name="connsiteX3301" fmla="*/ 8161936 w 9144000"/>
              <a:gd name="connsiteY3301" fmla="*/ 643134 h 4424400"/>
              <a:gd name="connsiteX3302" fmla="*/ 8035785 w 9144000"/>
              <a:gd name="connsiteY3302" fmla="*/ 469656 h 4424400"/>
              <a:gd name="connsiteX3303" fmla="*/ 8060603 w 9144000"/>
              <a:gd name="connsiteY3303" fmla="*/ 418159 h 4424400"/>
              <a:gd name="connsiteX3304" fmla="*/ 8066948 w 9144000"/>
              <a:gd name="connsiteY3304" fmla="*/ 417795 h 4424400"/>
              <a:gd name="connsiteX3305" fmla="*/ 9022052 w 9144000"/>
              <a:gd name="connsiteY3305" fmla="*/ 417793 h 4424400"/>
              <a:gd name="connsiteX3306" fmla="*/ 9023400 w 9144000"/>
              <a:gd name="connsiteY3306" fmla="*/ 417793 h 4424400"/>
              <a:gd name="connsiteX3307" fmla="*/ 9057757 w 9144000"/>
              <a:gd name="connsiteY3307" fmla="*/ 417793 h 4424400"/>
              <a:gd name="connsiteX3308" fmla="*/ 9144000 w 9144000"/>
              <a:gd name="connsiteY3308" fmla="*/ 417793 h 4424400"/>
              <a:gd name="connsiteX3309" fmla="*/ 9144000 w 9144000"/>
              <a:gd name="connsiteY3309" fmla="*/ 913353 h 4424400"/>
              <a:gd name="connsiteX3310" fmla="*/ 9057793 w 9144000"/>
              <a:gd name="connsiteY3310" fmla="*/ 913353 h 4424400"/>
              <a:gd name="connsiteX3311" fmla="*/ 9023436 w 9144000"/>
              <a:gd name="connsiteY3311" fmla="*/ 913353 h 4424400"/>
              <a:gd name="connsiteX3312" fmla="*/ 9022088 w 9144000"/>
              <a:gd name="connsiteY3312" fmla="*/ 913353 h 4424400"/>
              <a:gd name="connsiteX3313" fmla="*/ 9015743 w 9144000"/>
              <a:gd name="connsiteY3313" fmla="*/ 912912 h 4424400"/>
              <a:gd name="connsiteX3314" fmla="*/ 8991905 w 9144000"/>
              <a:gd name="connsiteY3314" fmla="*/ 859312 h 4424400"/>
              <a:gd name="connsiteX3315" fmla="*/ 9117040 w 9144000"/>
              <a:gd name="connsiteY3315" fmla="*/ 643134 h 4424400"/>
              <a:gd name="connsiteX3316" fmla="*/ 8990889 w 9144000"/>
              <a:gd name="connsiteY3316" fmla="*/ 469653 h 4424400"/>
              <a:gd name="connsiteX3317" fmla="*/ 9015707 w 9144000"/>
              <a:gd name="connsiteY3317" fmla="*/ 418158 h 4424400"/>
              <a:gd name="connsiteX3318" fmla="*/ 9022052 w 9144000"/>
              <a:gd name="connsiteY3318" fmla="*/ 417793 h 4424400"/>
              <a:gd name="connsiteX3319" fmla="*/ 0 w 9144000"/>
              <a:gd name="connsiteY3319" fmla="*/ 46594 h 4424400"/>
              <a:gd name="connsiteX3320" fmla="*/ 128828 w 9144000"/>
              <a:gd name="connsiteY3320" fmla="*/ 46594 h 4424400"/>
              <a:gd name="connsiteX3321" fmla="*/ 163184 w 9144000"/>
              <a:gd name="connsiteY3321" fmla="*/ 46594 h 4424400"/>
              <a:gd name="connsiteX3322" fmla="*/ 164532 w 9144000"/>
              <a:gd name="connsiteY3322" fmla="*/ 46594 h 4424400"/>
              <a:gd name="connsiteX3323" fmla="*/ 170297 w 9144000"/>
              <a:gd name="connsiteY3323" fmla="*/ 46813 h 4424400"/>
              <a:gd name="connsiteX3324" fmla="*/ 205682 w 9144000"/>
              <a:gd name="connsiteY3324" fmla="*/ 73244 h 4424400"/>
              <a:gd name="connsiteX3325" fmla="*/ 335186 w 9144000"/>
              <a:gd name="connsiteY3325" fmla="*/ 251348 h 4424400"/>
              <a:gd name="connsiteX3326" fmla="*/ 333707 w 9144000"/>
              <a:gd name="connsiteY3326" fmla="*/ 291273 h 4424400"/>
              <a:gd name="connsiteX3327" fmla="*/ 206876 w 9144000"/>
              <a:gd name="connsiteY3327" fmla="*/ 510456 h 4424400"/>
              <a:gd name="connsiteX3328" fmla="*/ 170334 w 9144000"/>
              <a:gd name="connsiteY3328" fmla="*/ 541916 h 4424400"/>
              <a:gd name="connsiteX3329" fmla="*/ 164568 w 9144000"/>
              <a:gd name="connsiteY3329" fmla="*/ 542181 h 4424400"/>
              <a:gd name="connsiteX3330" fmla="*/ 163220 w 9144000"/>
              <a:gd name="connsiteY3330" fmla="*/ 542181 h 4424400"/>
              <a:gd name="connsiteX3331" fmla="*/ 128864 w 9144000"/>
              <a:gd name="connsiteY3331" fmla="*/ 542181 h 4424400"/>
              <a:gd name="connsiteX3332" fmla="*/ 0 w 9144000"/>
              <a:gd name="connsiteY3332" fmla="*/ 542181 h 4424400"/>
              <a:gd name="connsiteX3333" fmla="*/ 0 w 9144000"/>
              <a:gd name="connsiteY3333" fmla="*/ 347231 h 4424400"/>
              <a:gd name="connsiteX3334" fmla="*/ 43581 w 9144000"/>
              <a:gd name="connsiteY3334" fmla="*/ 271940 h 4424400"/>
              <a:gd name="connsiteX3335" fmla="*/ 0 w 9144000"/>
              <a:gd name="connsiteY3335" fmla="*/ 212005 h 4424400"/>
              <a:gd name="connsiteX3336" fmla="*/ 903694 w 9144000"/>
              <a:gd name="connsiteY3336" fmla="*/ 46592 h 4424400"/>
              <a:gd name="connsiteX3337" fmla="*/ 905042 w 9144000"/>
              <a:gd name="connsiteY3337" fmla="*/ 46592 h 4424400"/>
              <a:gd name="connsiteX3338" fmla="*/ 939399 w 9144000"/>
              <a:gd name="connsiteY3338" fmla="*/ 46592 h 4424400"/>
              <a:gd name="connsiteX3339" fmla="*/ 1083930 w 9144000"/>
              <a:gd name="connsiteY3339" fmla="*/ 46592 h 4424400"/>
              <a:gd name="connsiteX3340" fmla="*/ 1118287 w 9144000"/>
              <a:gd name="connsiteY3340" fmla="*/ 46592 h 4424400"/>
              <a:gd name="connsiteX3341" fmla="*/ 1119635 w 9144000"/>
              <a:gd name="connsiteY3341" fmla="*/ 46592 h 4424400"/>
              <a:gd name="connsiteX3342" fmla="*/ 1125400 w 9144000"/>
              <a:gd name="connsiteY3342" fmla="*/ 46811 h 4424400"/>
              <a:gd name="connsiteX3343" fmla="*/ 1160786 w 9144000"/>
              <a:gd name="connsiteY3343" fmla="*/ 73242 h 4424400"/>
              <a:gd name="connsiteX3344" fmla="*/ 1290290 w 9144000"/>
              <a:gd name="connsiteY3344" fmla="*/ 251347 h 4424400"/>
              <a:gd name="connsiteX3345" fmla="*/ 1288812 w 9144000"/>
              <a:gd name="connsiteY3345" fmla="*/ 291271 h 4424400"/>
              <a:gd name="connsiteX3346" fmla="*/ 1161979 w 9144000"/>
              <a:gd name="connsiteY3346" fmla="*/ 510452 h 4424400"/>
              <a:gd name="connsiteX3347" fmla="*/ 1125437 w 9144000"/>
              <a:gd name="connsiteY3347" fmla="*/ 541912 h 4424400"/>
              <a:gd name="connsiteX3348" fmla="*/ 1119671 w 9144000"/>
              <a:gd name="connsiteY3348" fmla="*/ 542178 h 4424400"/>
              <a:gd name="connsiteX3349" fmla="*/ 1118324 w 9144000"/>
              <a:gd name="connsiteY3349" fmla="*/ 542178 h 4424400"/>
              <a:gd name="connsiteX3350" fmla="*/ 1083967 w 9144000"/>
              <a:gd name="connsiteY3350" fmla="*/ 542178 h 4424400"/>
              <a:gd name="connsiteX3351" fmla="*/ 939435 w 9144000"/>
              <a:gd name="connsiteY3351" fmla="*/ 542178 h 4424400"/>
              <a:gd name="connsiteX3352" fmla="*/ 905078 w 9144000"/>
              <a:gd name="connsiteY3352" fmla="*/ 542178 h 4424400"/>
              <a:gd name="connsiteX3353" fmla="*/ 903730 w 9144000"/>
              <a:gd name="connsiteY3353" fmla="*/ 542178 h 4424400"/>
              <a:gd name="connsiteX3354" fmla="*/ 897385 w 9144000"/>
              <a:gd name="connsiteY3354" fmla="*/ 541736 h 4424400"/>
              <a:gd name="connsiteX3355" fmla="*/ 873547 w 9144000"/>
              <a:gd name="connsiteY3355" fmla="*/ 488122 h 4424400"/>
              <a:gd name="connsiteX3356" fmla="*/ 998682 w 9144000"/>
              <a:gd name="connsiteY3356" fmla="*/ 271938 h 4424400"/>
              <a:gd name="connsiteX3357" fmla="*/ 872531 w 9144000"/>
              <a:gd name="connsiteY3357" fmla="*/ 98450 h 4424400"/>
              <a:gd name="connsiteX3358" fmla="*/ 897349 w 9144000"/>
              <a:gd name="connsiteY3358" fmla="*/ 46956 h 4424400"/>
              <a:gd name="connsiteX3359" fmla="*/ 903694 w 9144000"/>
              <a:gd name="connsiteY3359" fmla="*/ 46592 h 4424400"/>
              <a:gd name="connsiteX3360" fmla="*/ 1858797 w 9144000"/>
              <a:gd name="connsiteY3360" fmla="*/ 46590 h 4424400"/>
              <a:gd name="connsiteX3361" fmla="*/ 1860146 w 9144000"/>
              <a:gd name="connsiteY3361" fmla="*/ 46590 h 4424400"/>
              <a:gd name="connsiteX3362" fmla="*/ 1894503 w 9144000"/>
              <a:gd name="connsiteY3362" fmla="*/ 46590 h 4424400"/>
              <a:gd name="connsiteX3363" fmla="*/ 2039033 w 9144000"/>
              <a:gd name="connsiteY3363" fmla="*/ 46590 h 4424400"/>
              <a:gd name="connsiteX3364" fmla="*/ 2073390 w 9144000"/>
              <a:gd name="connsiteY3364" fmla="*/ 46590 h 4424400"/>
              <a:gd name="connsiteX3365" fmla="*/ 2074737 w 9144000"/>
              <a:gd name="connsiteY3365" fmla="*/ 46590 h 4424400"/>
              <a:gd name="connsiteX3366" fmla="*/ 2080503 w 9144000"/>
              <a:gd name="connsiteY3366" fmla="*/ 46810 h 4424400"/>
              <a:gd name="connsiteX3367" fmla="*/ 2115886 w 9144000"/>
              <a:gd name="connsiteY3367" fmla="*/ 73240 h 4424400"/>
              <a:gd name="connsiteX3368" fmla="*/ 2245389 w 9144000"/>
              <a:gd name="connsiteY3368" fmla="*/ 251344 h 4424400"/>
              <a:gd name="connsiteX3369" fmla="*/ 2243912 w 9144000"/>
              <a:gd name="connsiteY3369" fmla="*/ 291269 h 4424400"/>
              <a:gd name="connsiteX3370" fmla="*/ 2117080 w 9144000"/>
              <a:gd name="connsiteY3370" fmla="*/ 510448 h 4424400"/>
              <a:gd name="connsiteX3371" fmla="*/ 2080539 w 9144000"/>
              <a:gd name="connsiteY3371" fmla="*/ 541908 h 4424400"/>
              <a:gd name="connsiteX3372" fmla="*/ 2074774 w 9144000"/>
              <a:gd name="connsiteY3372" fmla="*/ 542174 h 4424400"/>
              <a:gd name="connsiteX3373" fmla="*/ 2073426 w 9144000"/>
              <a:gd name="connsiteY3373" fmla="*/ 542174 h 4424400"/>
              <a:gd name="connsiteX3374" fmla="*/ 2039069 w 9144000"/>
              <a:gd name="connsiteY3374" fmla="*/ 542174 h 4424400"/>
              <a:gd name="connsiteX3375" fmla="*/ 1894538 w 9144000"/>
              <a:gd name="connsiteY3375" fmla="*/ 542174 h 4424400"/>
              <a:gd name="connsiteX3376" fmla="*/ 1860181 w 9144000"/>
              <a:gd name="connsiteY3376" fmla="*/ 542174 h 4424400"/>
              <a:gd name="connsiteX3377" fmla="*/ 1858834 w 9144000"/>
              <a:gd name="connsiteY3377" fmla="*/ 542174 h 4424400"/>
              <a:gd name="connsiteX3378" fmla="*/ 1852489 w 9144000"/>
              <a:gd name="connsiteY3378" fmla="*/ 541732 h 4424400"/>
              <a:gd name="connsiteX3379" fmla="*/ 1828651 w 9144000"/>
              <a:gd name="connsiteY3379" fmla="*/ 488119 h 4424400"/>
              <a:gd name="connsiteX3380" fmla="*/ 1953786 w 9144000"/>
              <a:gd name="connsiteY3380" fmla="*/ 271936 h 4424400"/>
              <a:gd name="connsiteX3381" fmla="*/ 1827635 w 9144000"/>
              <a:gd name="connsiteY3381" fmla="*/ 98448 h 4424400"/>
              <a:gd name="connsiteX3382" fmla="*/ 1852453 w 9144000"/>
              <a:gd name="connsiteY3382" fmla="*/ 46954 h 4424400"/>
              <a:gd name="connsiteX3383" fmla="*/ 1858797 w 9144000"/>
              <a:gd name="connsiteY3383" fmla="*/ 46590 h 4424400"/>
              <a:gd name="connsiteX3384" fmla="*/ 2813898 w 9144000"/>
              <a:gd name="connsiteY3384" fmla="*/ 46588 h 4424400"/>
              <a:gd name="connsiteX3385" fmla="*/ 2815247 w 9144000"/>
              <a:gd name="connsiteY3385" fmla="*/ 46588 h 4424400"/>
              <a:gd name="connsiteX3386" fmla="*/ 2849605 w 9144000"/>
              <a:gd name="connsiteY3386" fmla="*/ 46588 h 4424400"/>
              <a:gd name="connsiteX3387" fmla="*/ 2994136 w 9144000"/>
              <a:gd name="connsiteY3387" fmla="*/ 46588 h 4424400"/>
              <a:gd name="connsiteX3388" fmla="*/ 3028494 w 9144000"/>
              <a:gd name="connsiteY3388" fmla="*/ 46588 h 4424400"/>
              <a:gd name="connsiteX3389" fmla="*/ 3029842 w 9144000"/>
              <a:gd name="connsiteY3389" fmla="*/ 46588 h 4424400"/>
              <a:gd name="connsiteX3390" fmla="*/ 3035607 w 9144000"/>
              <a:gd name="connsiteY3390" fmla="*/ 46808 h 4424400"/>
              <a:gd name="connsiteX3391" fmla="*/ 3070994 w 9144000"/>
              <a:gd name="connsiteY3391" fmla="*/ 73238 h 4424400"/>
              <a:gd name="connsiteX3392" fmla="*/ 3200497 w 9144000"/>
              <a:gd name="connsiteY3392" fmla="*/ 251343 h 4424400"/>
              <a:gd name="connsiteX3393" fmla="*/ 3199016 w 9144000"/>
              <a:gd name="connsiteY3393" fmla="*/ 291267 h 4424400"/>
              <a:gd name="connsiteX3394" fmla="*/ 3072186 w 9144000"/>
              <a:gd name="connsiteY3394" fmla="*/ 510444 h 4424400"/>
              <a:gd name="connsiteX3395" fmla="*/ 3035642 w 9144000"/>
              <a:gd name="connsiteY3395" fmla="*/ 541904 h 4424400"/>
              <a:gd name="connsiteX3396" fmla="*/ 3029878 w 9144000"/>
              <a:gd name="connsiteY3396" fmla="*/ 542171 h 4424400"/>
              <a:gd name="connsiteX3397" fmla="*/ 3028531 w 9144000"/>
              <a:gd name="connsiteY3397" fmla="*/ 542171 h 4424400"/>
              <a:gd name="connsiteX3398" fmla="*/ 2994171 w 9144000"/>
              <a:gd name="connsiteY3398" fmla="*/ 542171 h 4424400"/>
              <a:gd name="connsiteX3399" fmla="*/ 2849642 w 9144000"/>
              <a:gd name="connsiteY3399" fmla="*/ 542171 h 4424400"/>
              <a:gd name="connsiteX3400" fmla="*/ 2815283 w 9144000"/>
              <a:gd name="connsiteY3400" fmla="*/ 542171 h 4424400"/>
              <a:gd name="connsiteX3401" fmla="*/ 2813936 w 9144000"/>
              <a:gd name="connsiteY3401" fmla="*/ 542171 h 4424400"/>
              <a:gd name="connsiteX3402" fmla="*/ 2807590 w 9144000"/>
              <a:gd name="connsiteY3402" fmla="*/ 541728 h 4424400"/>
              <a:gd name="connsiteX3403" fmla="*/ 2783753 w 9144000"/>
              <a:gd name="connsiteY3403" fmla="*/ 488116 h 4424400"/>
              <a:gd name="connsiteX3404" fmla="*/ 2908887 w 9144000"/>
              <a:gd name="connsiteY3404" fmla="*/ 271934 h 4424400"/>
              <a:gd name="connsiteX3405" fmla="*/ 2782736 w 9144000"/>
              <a:gd name="connsiteY3405" fmla="*/ 98446 h 4424400"/>
              <a:gd name="connsiteX3406" fmla="*/ 2807556 w 9144000"/>
              <a:gd name="connsiteY3406" fmla="*/ 46952 h 4424400"/>
              <a:gd name="connsiteX3407" fmla="*/ 2813898 w 9144000"/>
              <a:gd name="connsiteY3407" fmla="*/ 46588 h 4424400"/>
              <a:gd name="connsiteX3408" fmla="*/ 3769001 w 9144000"/>
              <a:gd name="connsiteY3408" fmla="*/ 46586 h 4424400"/>
              <a:gd name="connsiteX3409" fmla="*/ 3770348 w 9144000"/>
              <a:gd name="connsiteY3409" fmla="*/ 46586 h 4424400"/>
              <a:gd name="connsiteX3410" fmla="*/ 3804707 w 9144000"/>
              <a:gd name="connsiteY3410" fmla="*/ 46586 h 4424400"/>
              <a:gd name="connsiteX3411" fmla="*/ 3949235 w 9144000"/>
              <a:gd name="connsiteY3411" fmla="*/ 46586 h 4424400"/>
              <a:gd name="connsiteX3412" fmla="*/ 3983594 w 9144000"/>
              <a:gd name="connsiteY3412" fmla="*/ 46586 h 4424400"/>
              <a:gd name="connsiteX3413" fmla="*/ 3984940 w 9144000"/>
              <a:gd name="connsiteY3413" fmla="*/ 46586 h 4424400"/>
              <a:gd name="connsiteX3414" fmla="*/ 3990704 w 9144000"/>
              <a:gd name="connsiteY3414" fmla="*/ 46806 h 4424400"/>
              <a:gd name="connsiteX3415" fmla="*/ 4026089 w 9144000"/>
              <a:gd name="connsiteY3415" fmla="*/ 73236 h 4424400"/>
              <a:gd name="connsiteX3416" fmla="*/ 4155595 w 9144000"/>
              <a:gd name="connsiteY3416" fmla="*/ 251341 h 4424400"/>
              <a:gd name="connsiteX3417" fmla="*/ 4154115 w 9144000"/>
              <a:gd name="connsiteY3417" fmla="*/ 291266 h 4424400"/>
              <a:gd name="connsiteX3418" fmla="*/ 4027283 w 9144000"/>
              <a:gd name="connsiteY3418" fmla="*/ 510441 h 4424400"/>
              <a:gd name="connsiteX3419" fmla="*/ 3990741 w 9144000"/>
              <a:gd name="connsiteY3419" fmla="*/ 541901 h 4424400"/>
              <a:gd name="connsiteX3420" fmla="*/ 3984976 w 9144000"/>
              <a:gd name="connsiteY3420" fmla="*/ 542167 h 4424400"/>
              <a:gd name="connsiteX3421" fmla="*/ 3983627 w 9144000"/>
              <a:gd name="connsiteY3421" fmla="*/ 542167 h 4424400"/>
              <a:gd name="connsiteX3422" fmla="*/ 3949271 w 9144000"/>
              <a:gd name="connsiteY3422" fmla="*/ 542167 h 4424400"/>
              <a:gd name="connsiteX3423" fmla="*/ 3804743 w 9144000"/>
              <a:gd name="connsiteY3423" fmla="*/ 542167 h 4424400"/>
              <a:gd name="connsiteX3424" fmla="*/ 3770384 w 9144000"/>
              <a:gd name="connsiteY3424" fmla="*/ 542167 h 4424400"/>
              <a:gd name="connsiteX3425" fmla="*/ 3769036 w 9144000"/>
              <a:gd name="connsiteY3425" fmla="*/ 542167 h 4424400"/>
              <a:gd name="connsiteX3426" fmla="*/ 3762692 w 9144000"/>
              <a:gd name="connsiteY3426" fmla="*/ 541724 h 4424400"/>
              <a:gd name="connsiteX3427" fmla="*/ 3738855 w 9144000"/>
              <a:gd name="connsiteY3427" fmla="*/ 488114 h 4424400"/>
              <a:gd name="connsiteX3428" fmla="*/ 3863989 w 9144000"/>
              <a:gd name="connsiteY3428" fmla="*/ 271932 h 4424400"/>
              <a:gd name="connsiteX3429" fmla="*/ 3737838 w 9144000"/>
              <a:gd name="connsiteY3429" fmla="*/ 98445 h 4424400"/>
              <a:gd name="connsiteX3430" fmla="*/ 3762656 w 9144000"/>
              <a:gd name="connsiteY3430" fmla="*/ 46950 h 4424400"/>
              <a:gd name="connsiteX3431" fmla="*/ 3769001 w 9144000"/>
              <a:gd name="connsiteY3431" fmla="*/ 46586 h 4424400"/>
              <a:gd name="connsiteX3432" fmla="*/ 4724086 w 9144000"/>
              <a:gd name="connsiteY3432" fmla="*/ 46585 h 4424400"/>
              <a:gd name="connsiteX3433" fmla="*/ 4725437 w 9144000"/>
              <a:gd name="connsiteY3433" fmla="*/ 46585 h 4424400"/>
              <a:gd name="connsiteX3434" fmla="*/ 4759792 w 9144000"/>
              <a:gd name="connsiteY3434" fmla="*/ 46585 h 4424400"/>
              <a:gd name="connsiteX3435" fmla="*/ 4904320 w 9144000"/>
              <a:gd name="connsiteY3435" fmla="*/ 46585 h 4424400"/>
              <a:gd name="connsiteX3436" fmla="*/ 4938679 w 9144000"/>
              <a:gd name="connsiteY3436" fmla="*/ 46585 h 4424400"/>
              <a:gd name="connsiteX3437" fmla="*/ 4940026 w 9144000"/>
              <a:gd name="connsiteY3437" fmla="*/ 46585 h 4424400"/>
              <a:gd name="connsiteX3438" fmla="*/ 4945794 w 9144000"/>
              <a:gd name="connsiteY3438" fmla="*/ 46804 h 4424400"/>
              <a:gd name="connsiteX3439" fmla="*/ 4981175 w 9144000"/>
              <a:gd name="connsiteY3439" fmla="*/ 73234 h 4424400"/>
              <a:gd name="connsiteX3440" fmla="*/ 5110683 w 9144000"/>
              <a:gd name="connsiteY3440" fmla="*/ 251339 h 4424400"/>
              <a:gd name="connsiteX3441" fmla="*/ 5109202 w 9144000"/>
              <a:gd name="connsiteY3441" fmla="*/ 291263 h 4424400"/>
              <a:gd name="connsiteX3442" fmla="*/ 4982371 w 9144000"/>
              <a:gd name="connsiteY3442" fmla="*/ 510437 h 4424400"/>
              <a:gd name="connsiteX3443" fmla="*/ 4945827 w 9144000"/>
              <a:gd name="connsiteY3443" fmla="*/ 541897 h 4424400"/>
              <a:gd name="connsiteX3444" fmla="*/ 4940062 w 9144000"/>
              <a:gd name="connsiteY3444" fmla="*/ 542163 h 4424400"/>
              <a:gd name="connsiteX3445" fmla="*/ 4938714 w 9144000"/>
              <a:gd name="connsiteY3445" fmla="*/ 542163 h 4424400"/>
              <a:gd name="connsiteX3446" fmla="*/ 4904357 w 9144000"/>
              <a:gd name="connsiteY3446" fmla="*/ 542163 h 4424400"/>
              <a:gd name="connsiteX3447" fmla="*/ 4759827 w 9144000"/>
              <a:gd name="connsiteY3447" fmla="*/ 542163 h 4424400"/>
              <a:gd name="connsiteX3448" fmla="*/ 4725471 w 9144000"/>
              <a:gd name="connsiteY3448" fmla="*/ 542163 h 4424400"/>
              <a:gd name="connsiteX3449" fmla="*/ 4724123 w 9144000"/>
              <a:gd name="connsiteY3449" fmla="*/ 542163 h 4424400"/>
              <a:gd name="connsiteX3450" fmla="*/ 4717779 w 9144000"/>
              <a:gd name="connsiteY3450" fmla="*/ 541721 h 4424400"/>
              <a:gd name="connsiteX3451" fmla="*/ 4693939 w 9144000"/>
              <a:gd name="connsiteY3451" fmla="*/ 488112 h 4424400"/>
              <a:gd name="connsiteX3452" fmla="*/ 4819075 w 9144000"/>
              <a:gd name="connsiteY3452" fmla="*/ 271930 h 4424400"/>
              <a:gd name="connsiteX3453" fmla="*/ 4692923 w 9144000"/>
              <a:gd name="connsiteY3453" fmla="*/ 98443 h 4424400"/>
              <a:gd name="connsiteX3454" fmla="*/ 4717742 w 9144000"/>
              <a:gd name="connsiteY3454" fmla="*/ 46948 h 4424400"/>
              <a:gd name="connsiteX3455" fmla="*/ 4724086 w 9144000"/>
              <a:gd name="connsiteY3455" fmla="*/ 46585 h 4424400"/>
              <a:gd name="connsiteX3456" fmla="*/ 5679190 w 9144000"/>
              <a:gd name="connsiteY3456" fmla="*/ 46583 h 4424400"/>
              <a:gd name="connsiteX3457" fmla="*/ 5680538 w 9144000"/>
              <a:gd name="connsiteY3457" fmla="*/ 46583 h 4424400"/>
              <a:gd name="connsiteX3458" fmla="*/ 5714894 w 9144000"/>
              <a:gd name="connsiteY3458" fmla="*/ 46583 h 4424400"/>
              <a:gd name="connsiteX3459" fmla="*/ 5859424 w 9144000"/>
              <a:gd name="connsiteY3459" fmla="*/ 46583 h 4424400"/>
              <a:gd name="connsiteX3460" fmla="*/ 5893783 w 9144000"/>
              <a:gd name="connsiteY3460" fmla="*/ 46583 h 4424400"/>
              <a:gd name="connsiteX3461" fmla="*/ 5895129 w 9144000"/>
              <a:gd name="connsiteY3461" fmla="*/ 46583 h 4424400"/>
              <a:gd name="connsiteX3462" fmla="*/ 5900894 w 9144000"/>
              <a:gd name="connsiteY3462" fmla="*/ 46802 h 4424400"/>
              <a:gd name="connsiteX3463" fmla="*/ 5936279 w 9144000"/>
              <a:gd name="connsiteY3463" fmla="*/ 73232 h 4424400"/>
              <a:gd name="connsiteX3464" fmla="*/ 6065783 w 9144000"/>
              <a:gd name="connsiteY3464" fmla="*/ 251337 h 4424400"/>
              <a:gd name="connsiteX3465" fmla="*/ 6064305 w 9144000"/>
              <a:gd name="connsiteY3465" fmla="*/ 291262 h 4424400"/>
              <a:gd name="connsiteX3466" fmla="*/ 5937473 w 9144000"/>
              <a:gd name="connsiteY3466" fmla="*/ 510433 h 4424400"/>
              <a:gd name="connsiteX3467" fmla="*/ 5900931 w 9144000"/>
              <a:gd name="connsiteY3467" fmla="*/ 541893 h 4424400"/>
              <a:gd name="connsiteX3468" fmla="*/ 5895165 w 9144000"/>
              <a:gd name="connsiteY3468" fmla="*/ 542159 h 4424400"/>
              <a:gd name="connsiteX3469" fmla="*/ 5893817 w 9144000"/>
              <a:gd name="connsiteY3469" fmla="*/ 542159 h 4424400"/>
              <a:gd name="connsiteX3470" fmla="*/ 5859463 w 9144000"/>
              <a:gd name="connsiteY3470" fmla="*/ 542159 h 4424400"/>
              <a:gd name="connsiteX3471" fmla="*/ 5714930 w 9144000"/>
              <a:gd name="connsiteY3471" fmla="*/ 542159 h 4424400"/>
              <a:gd name="connsiteX3472" fmla="*/ 5680574 w 9144000"/>
              <a:gd name="connsiteY3472" fmla="*/ 542159 h 4424400"/>
              <a:gd name="connsiteX3473" fmla="*/ 5679225 w 9144000"/>
              <a:gd name="connsiteY3473" fmla="*/ 542159 h 4424400"/>
              <a:gd name="connsiteX3474" fmla="*/ 5672881 w 9144000"/>
              <a:gd name="connsiteY3474" fmla="*/ 541717 h 4424400"/>
              <a:gd name="connsiteX3475" fmla="*/ 5649042 w 9144000"/>
              <a:gd name="connsiteY3475" fmla="*/ 488109 h 4424400"/>
              <a:gd name="connsiteX3476" fmla="*/ 5774176 w 9144000"/>
              <a:gd name="connsiteY3476" fmla="*/ 271928 h 4424400"/>
              <a:gd name="connsiteX3477" fmla="*/ 5648026 w 9144000"/>
              <a:gd name="connsiteY3477" fmla="*/ 98441 h 4424400"/>
              <a:gd name="connsiteX3478" fmla="*/ 5672845 w 9144000"/>
              <a:gd name="connsiteY3478" fmla="*/ 46946 h 4424400"/>
              <a:gd name="connsiteX3479" fmla="*/ 5679190 w 9144000"/>
              <a:gd name="connsiteY3479" fmla="*/ 46583 h 4424400"/>
              <a:gd name="connsiteX3480" fmla="*/ 6634292 w 9144000"/>
              <a:gd name="connsiteY3480" fmla="*/ 46581 h 4424400"/>
              <a:gd name="connsiteX3481" fmla="*/ 6635640 w 9144000"/>
              <a:gd name="connsiteY3481" fmla="*/ 46581 h 4424400"/>
              <a:gd name="connsiteX3482" fmla="*/ 6669997 w 9144000"/>
              <a:gd name="connsiteY3482" fmla="*/ 46581 h 4424400"/>
              <a:gd name="connsiteX3483" fmla="*/ 6814528 w 9144000"/>
              <a:gd name="connsiteY3483" fmla="*/ 46581 h 4424400"/>
              <a:gd name="connsiteX3484" fmla="*/ 6848885 w 9144000"/>
              <a:gd name="connsiteY3484" fmla="*/ 46581 h 4424400"/>
              <a:gd name="connsiteX3485" fmla="*/ 6850233 w 9144000"/>
              <a:gd name="connsiteY3485" fmla="*/ 46581 h 4424400"/>
              <a:gd name="connsiteX3486" fmla="*/ 6855998 w 9144000"/>
              <a:gd name="connsiteY3486" fmla="*/ 46800 h 4424400"/>
              <a:gd name="connsiteX3487" fmla="*/ 6891382 w 9144000"/>
              <a:gd name="connsiteY3487" fmla="*/ 73230 h 4424400"/>
              <a:gd name="connsiteX3488" fmla="*/ 7020887 w 9144000"/>
              <a:gd name="connsiteY3488" fmla="*/ 251335 h 4424400"/>
              <a:gd name="connsiteX3489" fmla="*/ 7019408 w 9144000"/>
              <a:gd name="connsiteY3489" fmla="*/ 291260 h 4424400"/>
              <a:gd name="connsiteX3490" fmla="*/ 6892576 w 9144000"/>
              <a:gd name="connsiteY3490" fmla="*/ 510429 h 4424400"/>
              <a:gd name="connsiteX3491" fmla="*/ 6856034 w 9144000"/>
              <a:gd name="connsiteY3491" fmla="*/ 541889 h 4424400"/>
              <a:gd name="connsiteX3492" fmla="*/ 6850269 w 9144000"/>
              <a:gd name="connsiteY3492" fmla="*/ 542156 h 4424400"/>
              <a:gd name="connsiteX3493" fmla="*/ 6848921 w 9144000"/>
              <a:gd name="connsiteY3493" fmla="*/ 542156 h 4424400"/>
              <a:gd name="connsiteX3494" fmla="*/ 6814564 w 9144000"/>
              <a:gd name="connsiteY3494" fmla="*/ 542156 h 4424400"/>
              <a:gd name="connsiteX3495" fmla="*/ 6670033 w 9144000"/>
              <a:gd name="connsiteY3495" fmla="*/ 542156 h 4424400"/>
              <a:gd name="connsiteX3496" fmla="*/ 6635676 w 9144000"/>
              <a:gd name="connsiteY3496" fmla="*/ 542156 h 4424400"/>
              <a:gd name="connsiteX3497" fmla="*/ 6634328 w 9144000"/>
              <a:gd name="connsiteY3497" fmla="*/ 542156 h 4424400"/>
              <a:gd name="connsiteX3498" fmla="*/ 6627983 w 9144000"/>
              <a:gd name="connsiteY3498" fmla="*/ 541713 h 4424400"/>
              <a:gd name="connsiteX3499" fmla="*/ 6604146 w 9144000"/>
              <a:gd name="connsiteY3499" fmla="*/ 488107 h 4424400"/>
              <a:gd name="connsiteX3500" fmla="*/ 6729280 w 9144000"/>
              <a:gd name="connsiteY3500" fmla="*/ 271926 h 4424400"/>
              <a:gd name="connsiteX3501" fmla="*/ 6603129 w 9144000"/>
              <a:gd name="connsiteY3501" fmla="*/ 98439 h 4424400"/>
              <a:gd name="connsiteX3502" fmla="*/ 6627947 w 9144000"/>
              <a:gd name="connsiteY3502" fmla="*/ 46945 h 4424400"/>
              <a:gd name="connsiteX3503" fmla="*/ 6634292 w 9144000"/>
              <a:gd name="connsiteY3503" fmla="*/ 46581 h 4424400"/>
              <a:gd name="connsiteX3504" fmla="*/ 7589396 w 9144000"/>
              <a:gd name="connsiteY3504" fmla="*/ 46579 h 4424400"/>
              <a:gd name="connsiteX3505" fmla="*/ 7590744 w 9144000"/>
              <a:gd name="connsiteY3505" fmla="*/ 46579 h 4424400"/>
              <a:gd name="connsiteX3506" fmla="*/ 7625101 w 9144000"/>
              <a:gd name="connsiteY3506" fmla="*/ 46579 h 4424400"/>
              <a:gd name="connsiteX3507" fmla="*/ 7769632 w 9144000"/>
              <a:gd name="connsiteY3507" fmla="*/ 46579 h 4424400"/>
              <a:gd name="connsiteX3508" fmla="*/ 7803989 w 9144000"/>
              <a:gd name="connsiteY3508" fmla="*/ 46579 h 4424400"/>
              <a:gd name="connsiteX3509" fmla="*/ 7805337 w 9144000"/>
              <a:gd name="connsiteY3509" fmla="*/ 46579 h 4424400"/>
              <a:gd name="connsiteX3510" fmla="*/ 7811102 w 9144000"/>
              <a:gd name="connsiteY3510" fmla="*/ 46798 h 4424400"/>
              <a:gd name="connsiteX3511" fmla="*/ 7846486 w 9144000"/>
              <a:gd name="connsiteY3511" fmla="*/ 73228 h 4424400"/>
              <a:gd name="connsiteX3512" fmla="*/ 7975991 w 9144000"/>
              <a:gd name="connsiteY3512" fmla="*/ 251333 h 4424400"/>
              <a:gd name="connsiteX3513" fmla="*/ 7974512 w 9144000"/>
              <a:gd name="connsiteY3513" fmla="*/ 291258 h 4424400"/>
              <a:gd name="connsiteX3514" fmla="*/ 7847680 w 9144000"/>
              <a:gd name="connsiteY3514" fmla="*/ 510426 h 4424400"/>
              <a:gd name="connsiteX3515" fmla="*/ 7811138 w 9144000"/>
              <a:gd name="connsiteY3515" fmla="*/ 541886 h 4424400"/>
              <a:gd name="connsiteX3516" fmla="*/ 7805373 w 9144000"/>
              <a:gd name="connsiteY3516" fmla="*/ 542152 h 4424400"/>
              <a:gd name="connsiteX3517" fmla="*/ 7804025 w 9144000"/>
              <a:gd name="connsiteY3517" fmla="*/ 542152 h 4424400"/>
              <a:gd name="connsiteX3518" fmla="*/ 7769668 w 9144000"/>
              <a:gd name="connsiteY3518" fmla="*/ 542152 h 4424400"/>
              <a:gd name="connsiteX3519" fmla="*/ 7625137 w 9144000"/>
              <a:gd name="connsiteY3519" fmla="*/ 542152 h 4424400"/>
              <a:gd name="connsiteX3520" fmla="*/ 7590780 w 9144000"/>
              <a:gd name="connsiteY3520" fmla="*/ 542152 h 4424400"/>
              <a:gd name="connsiteX3521" fmla="*/ 7589432 w 9144000"/>
              <a:gd name="connsiteY3521" fmla="*/ 542152 h 4424400"/>
              <a:gd name="connsiteX3522" fmla="*/ 7583087 w 9144000"/>
              <a:gd name="connsiteY3522" fmla="*/ 541709 h 4424400"/>
              <a:gd name="connsiteX3523" fmla="*/ 7559250 w 9144000"/>
              <a:gd name="connsiteY3523" fmla="*/ 488104 h 4424400"/>
              <a:gd name="connsiteX3524" fmla="*/ 7684384 w 9144000"/>
              <a:gd name="connsiteY3524" fmla="*/ 271925 h 4424400"/>
              <a:gd name="connsiteX3525" fmla="*/ 7558233 w 9144000"/>
              <a:gd name="connsiteY3525" fmla="*/ 98437 h 4424400"/>
              <a:gd name="connsiteX3526" fmla="*/ 7583051 w 9144000"/>
              <a:gd name="connsiteY3526" fmla="*/ 46943 h 4424400"/>
              <a:gd name="connsiteX3527" fmla="*/ 7589396 w 9144000"/>
              <a:gd name="connsiteY3527" fmla="*/ 46579 h 4424400"/>
              <a:gd name="connsiteX3528" fmla="*/ 8544500 w 9144000"/>
              <a:gd name="connsiteY3528" fmla="*/ 46577 h 4424400"/>
              <a:gd name="connsiteX3529" fmla="*/ 8545848 w 9144000"/>
              <a:gd name="connsiteY3529" fmla="*/ 46577 h 4424400"/>
              <a:gd name="connsiteX3530" fmla="*/ 8580205 w 9144000"/>
              <a:gd name="connsiteY3530" fmla="*/ 46577 h 4424400"/>
              <a:gd name="connsiteX3531" fmla="*/ 8724736 w 9144000"/>
              <a:gd name="connsiteY3531" fmla="*/ 46577 h 4424400"/>
              <a:gd name="connsiteX3532" fmla="*/ 8759093 w 9144000"/>
              <a:gd name="connsiteY3532" fmla="*/ 46577 h 4424400"/>
              <a:gd name="connsiteX3533" fmla="*/ 8760440 w 9144000"/>
              <a:gd name="connsiteY3533" fmla="*/ 46577 h 4424400"/>
              <a:gd name="connsiteX3534" fmla="*/ 8766206 w 9144000"/>
              <a:gd name="connsiteY3534" fmla="*/ 46796 h 4424400"/>
              <a:gd name="connsiteX3535" fmla="*/ 8801590 w 9144000"/>
              <a:gd name="connsiteY3535" fmla="*/ 73226 h 4424400"/>
              <a:gd name="connsiteX3536" fmla="*/ 8931095 w 9144000"/>
              <a:gd name="connsiteY3536" fmla="*/ 251332 h 4424400"/>
              <a:gd name="connsiteX3537" fmla="*/ 8929616 w 9144000"/>
              <a:gd name="connsiteY3537" fmla="*/ 291256 h 4424400"/>
              <a:gd name="connsiteX3538" fmla="*/ 8802784 w 9144000"/>
              <a:gd name="connsiteY3538" fmla="*/ 510422 h 4424400"/>
              <a:gd name="connsiteX3539" fmla="*/ 8766242 w 9144000"/>
              <a:gd name="connsiteY3539" fmla="*/ 541882 h 4424400"/>
              <a:gd name="connsiteX3540" fmla="*/ 8760476 w 9144000"/>
              <a:gd name="connsiteY3540" fmla="*/ 542148 h 4424400"/>
              <a:gd name="connsiteX3541" fmla="*/ 8759129 w 9144000"/>
              <a:gd name="connsiteY3541" fmla="*/ 542148 h 4424400"/>
              <a:gd name="connsiteX3542" fmla="*/ 8724771 w 9144000"/>
              <a:gd name="connsiteY3542" fmla="*/ 542148 h 4424400"/>
              <a:gd name="connsiteX3543" fmla="*/ 8580241 w 9144000"/>
              <a:gd name="connsiteY3543" fmla="*/ 542148 h 4424400"/>
              <a:gd name="connsiteX3544" fmla="*/ 8545884 w 9144000"/>
              <a:gd name="connsiteY3544" fmla="*/ 542148 h 4424400"/>
              <a:gd name="connsiteX3545" fmla="*/ 8544536 w 9144000"/>
              <a:gd name="connsiteY3545" fmla="*/ 542148 h 4424400"/>
              <a:gd name="connsiteX3546" fmla="*/ 8538191 w 9144000"/>
              <a:gd name="connsiteY3546" fmla="*/ 541706 h 4424400"/>
              <a:gd name="connsiteX3547" fmla="*/ 8514353 w 9144000"/>
              <a:gd name="connsiteY3547" fmla="*/ 488101 h 4424400"/>
              <a:gd name="connsiteX3548" fmla="*/ 8639488 w 9144000"/>
              <a:gd name="connsiteY3548" fmla="*/ 271923 h 4424400"/>
              <a:gd name="connsiteX3549" fmla="*/ 8513337 w 9144000"/>
              <a:gd name="connsiteY3549" fmla="*/ 98435 h 4424400"/>
              <a:gd name="connsiteX3550" fmla="*/ 8538155 w 9144000"/>
              <a:gd name="connsiteY3550" fmla="*/ 46941 h 4424400"/>
              <a:gd name="connsiteX3551" fmla="*/ 8544500 w 9144000"/>
              <a:gd name="connsiteY3551" fmla="*/ 46577 h 4424400"/>
              <a:gd name="connsiteX3552" fmla="*/ 9054414 w 9144000"/>
              <a:gd name="connsiteY3552" fmla="*/ 0 h 4424400"/>
              <a:gd name="connsiteX3553" fmla="*/ 9144000 w 9144000"/>
              <a:gd name="connsiteY3553" fmla="*/ 0 h 4424400"/>
              <a:gd name="connsiteX3554" fmla="*/ 9144000 w 9144000"/>
              <a:gd name="connsiteY3554" fmla="*/ 356343 h 4424400"/>
              <a:gd name="connsiteX3555" fmla="*/ 9057793 w 9144000"/>
              <a:gd name="connsiteY3555" fmla="*/ 356343 h 4424400"/>
              <a:gd name="connsiteX3556" fmla="*/ 9023436 w 9144000"/>
              <a:gd name="connsiteY3556" fmla="*/ 356343 h 4424400"/>
              <a:gd name="connsiteX3557" fmla="*/ 9022088 w 9144000"/>
              <a:gd name="connsiteY3557" fmla="*/ 356343 h 4424400"/>
              <a:gd name="connsiteX3558" fmla="*/ 9015743 w 9144000"/>
              <a:gd name="connsiteY3558" fmla="*/ 355902 h 4424400"/>
              <a:gd name="connsiteX3559" fmla="*/ 8991905 w 9144000"/>
              <a:gd name="connsiteY3559" fmla="*/ 302304 h 4424400"/>
              <a:gd name="connsiteX3560" fmla="*/ 9117040 w 9144000"/>
              <a:gd name="connsiteY3560" fmla="*/ 86125 h 4424400"/>
              <a:gd name="connsiteX3561" fmla="*/ 8099309 w 9144000"/>
              <a:gd name="connsiteY3561" fmla="*/ 0 h 4424400"/>
              <a:gd name="connsiteX3562" fmla="*/ 8405889 w 9144000"/>
              <a:gd name="connsiteY3562" fmla="*/ 0 h 4424400"/>
              <a:gd name="connsiteX3563" fmla="*/ 8453543 w 9144000"/>
              <a:gd name="connsiteY3563" fmla="*/ 65536 h 4424400"/>
              <a:gd name="connsiteX3564" fmla="*/ 8452064 w 9144000"/>
              <a:gd name="connsiteY3564" fmla="*/ 105461 h 4424400"/>
              <a:gd name="connsiteX3565" fmla="*/ 8325232 w 9144000"/>
              <a:gd name="connsiteY3565" fmla="*/ 324619 h 4424400"/>
              <a:gd name="connsiteX3566" fmla="*/ 8288690 w 9144000"/>
              <a:gd name="connsiteY3566" fmla="*/ 356079 h 4424400"/>
              <a:gd name="connsiteX3567" fmla="*/ 8282925 w 9144000"/>
              <a:gd name="connsiteY3567" fmla="*/ 356344 h 4424400"/>
              <a:gd name="connsiteX3568" fmla="*/ 8281577 w 9144000"/>
              <a:gd name="connsiteY3568" fmla="*/ 356344 h 4424400"/>
              <a:gd name="connsiteX3569" fmla="*/ 8247220 w 9144000"/>
              <a:gd name="connsiteY3569" fmla="*/ 356344 h 4424400"/>
              <a:gd name="connsiteX3570" fmla="*/ 8102689 w 9144000"/>
              <a:gd name="connsiteY3570" fmla="*/ 356344 h 4424400"/>
              <a:gd name="connsiteX3571" fmla="*/ 8068332 w 9144000"/>
              <a:gd name="connsiteY3571" fmla="*/ 356344 h 4424400"/>
              <a:gd name="connsiteX3572" fmla="*/ 8066984 w 9144000"/>
              <a:gd name="connsiteY3572" fmla="*/ 356344 h 4424400"/>
              <a:gd name="connsiteX3573" fmla="*/ 8060639 w 9144000"/>
              <a:gd name="connsiteY3573" fmla="*/ 355904 h 4424400"/>
              <a:gd name="connsiteX3574" fmla="*/ 8036802 w 9144000"/>
              <a:gd name="connsiteY3574" fmla="*/ 302306 h 4424400"/>
              <a:gd name="connsiteX3575" fmla="*/ 8161936 w 9144000"/>
              <a:gd name="connsiteY3575" fmla="*/ 86127 h 4424400"/>
              <a:gd name="connsiteX3576" fmla="*/ 7144203 w 9144000"/>
              <a:gd name="connsiteY3576" fmla="*/ 0 h 4424400"/>
              <a:gd name="connsiteX3577" fmla="*/ 7450785 w 9144000"/>
              <a:gd name="connsiteY3577" fmla="*/ 0 h 4424400"/>
              <a:gd name="connsiteX3578" fmla="*/ 7498439 w 9144000"/>
              <a:gd name="connsiteY3578" fmla="*/ 65538 h 4424400"/>
              <a:gd name="connsiteX3579" fmla="*/ 7496960 w 9144000"/>
              <a:gd name="connsiteY3579" fmla="*/ 105463 h 4424400"/>
              <a:gd name="connsiteX3580" fmla="*/ 7370128 w 9144000"/>
              <a:gd name="connsiteY3580" fmla="*/ 324621 h 4424400"/>
              <a:gd name="connsiteX3581" fmla="*/ 7333586 w 9144000"/>
              <a:gd name="connsiteY3581" fmla="*/ 356080 h 4424400"/>
              <a:gd name="connsiteX3582" fmla="*/ 7327821 w 9144000"/>
              <a:gd name="connsiteY3582" fmla="*/ 356346 h 4424400"/>
              <a:gd name="connsiteX3583" fmla="*/ 7326473 w 9144000"/>
              <a:gd name="connsiteY3583" fmla="*/ 356346 h 4424400"/>
              <a:gd name="connsiteX3584" fmla="*/ 7292116 w 9144000"/>
              <a:gd name="connsiteY3584" fmla="*/ 356346 h 4424400"/>
              <a:gd name="connsiteX3585" fmla="*/ 7147585 w 9144000"/>
              <a:gd name="connsiteY3585" fmla="*/ 356346 h 4424400"/>
              <a:gd name="connsiteX3586" fmla="*/ 7113228 w 9144000"/>
              <a:gd name="connsiteY3586" fmla="*/ 356346 h 4424400"/>
              <a:gd name="connsiteX3587" fmla="*/ 7111880 w 9144000"/>
              <a:gd name="connsiteY3587" fmla="*/ 356346 h 4424400"/>
              <a:gd name="connsiteX3588" fmla="*/ 7105535 w 9144000"/>
              <a:gd name="connsiteY3588" fmla="*/ 355905 h 4424400"/>
              <a:gd name="connsiteX3589" fmla="*/ 7081698 w 9144000"/>
              <a:gd name="connsiteY3589" fmla="*/ 302308 h 4424400"/>
              <a:gd name="connsiteX3590" fmla="*/ 7206832 w 9144000"/>
              <a:gd name="connsiteY3590" fmla="*/ 86129 h 4424400"/>
              <a:gd name="connsiteX3591" fmla="*/ 6189098 w 9144000"/>
              <a:gd name="connsiteY3591" fmla="*/ 0 h 4424400"/>
              <a:gd name="connsiteX3592" fmla="*/ 6495679 w 9144000"/>
              <a:gd name="connsiteY3592" fmla="*/ 0 h 4424400"/>
              <a:gd name="connsiteX3593" fmla="*/ 6543335 w 9144000"/>
              <a:gd name="connsiteY3593" fmla="*/ 65540 h 4424400"/>
              <a:gd name="connsiteX3594" fmla="*/ 6541856 w 9144000"/>
              <a:gd name="connsiteY3594" fmla="*/ 105465 h 4424400"/>
              <a:gd name="connsiteX3595" fmla="*/ 6415024 w 9144000"/>
              <a:gd name="connsiteY3595" fmla="*/ 324622 h 4424400"/>
              <a:gd name="connsiteX3596" fmla="*/ 6378482 w 9144000"/>
              <a:gd name="connsiteY3596" fmla="*/ 356081 h 4424400"/>
              <a:gd name="connsiteX3597" fmla="*/ 6372717 w 9144000"/>
              <a:gd name="connsiteY3597" fmla="*/ 356347 h 4424400"/>
              <a:gd name="connsiteX3598" fmla="*/ 6371369 w 9144000"/>
              <a:gd name="connsiteY3598" fmla="*/ 356347 h 4424400"/>
              <a:gd name="connsiteX3599" fmla="*/ 6337012 w 9144000"/>
              <a:gd name="connsiteY3599" fmla="*/ 356347 h 4424400"/>
              <a:gd name="connsiteX3600" fmla="*/ 6192481 w 9144000"/>
              <a:gd name="connsiteY3600" fmla="*/ 356347 h 4424400"/>
              <a:gd name="connsiteX3601" fmla="*/ 6158124 w 9144000"/>
              <a:gd name="connsiteY3601" fmla="*/ 356347 h 4424400"/>
              <a:gd name="connsiteX3602" fmla="*/ 6156776 w 9144000"/>
              <a:gd name="connsiteY3602" fmla="*/ 356347 h 4424400"/>
              <a:gd name="connsiteX3603" fmla="*/ 6150431 w 9144000"/>
              <a:gd name="connsiteY3603" fmla="*/ 355907 h 4424400"/>
              <a:gd name="connsiteX3604" fmla="*/ 6126594 w 9144000"/>
              <a:gd name="connsiteY3604" fmla="*/ 302310 h 4424400"/>
              <a:gd name="connsiteX3605" fmla="*/ 6251728 w 9144000"/>
              <a:gd name="connsiteY3605" fmla="*/ 86130 h 4424400"/>
              <a:gd name="connsiteX3606" fmla="*/ 5233996 w 9144000"/>
              <a:gd name="connsiteY3606" fmla="*/ 0 h 4424400"/>
              <a:gd name="connsiteX3607" fmla="*/ 5540576 w 9144000"/>
              <a:gd name="connsiteY3607" fmla="*/ 0 h 4424400"/>
              <a:gd name="connsiteX3608" fmla="*/ 5588233 w 9144000"/>
              <a:gd name="connsiteY3608" fmla="*/ 65542 h 4424400"/>
              <a:gd name="connsiteX3609" fmla="*/ 5586753 w 9144000"/>
              <a:gd name="connsiteY3609" fmla="*/ 105467 h 4424400"/>
              <a:gd name="connsiteX3610" fmla="*/ 5459923 w 9144000"/>
              <a:gd name="connsiteY3610" fmla="*/ 324624 h 4424400"/>
              <a:gd name="connsiteX3611" fmla="*/ 5423381 w 9144000"/>
              <a:gd name="connsiteY3611" fmla="*/ 356083 h 4424400"/>
              <a:gd name="connsiteX3612" fmla="*/ 5417615 w 9144000"/>
              <a:gd name="connsiteY3612" fmla="*/ 356348 h 4424400"/>
              <a:gd name="connsiteX3613" fmla="*/ 5416267 w 9144000"/>
              <a:gd name="connsiteY3613" fmla="*/ 356348 h 4424400"/>
              <a:gd name="connsiteX3614" fmla="*/ 5381911 w 9144000"/>
              <a:gd name="connsiteY3614" fmla="*/ 356348 h 4424400"/>
              <a:gd name="connsiteX3615" fmla="*/ 5237379 w 9144000"/>
              <a:gd name="connsiteY3615" fmla="*/ 356348 h 4424400"/>
              <a:gd name="connsiteX3616" fmla="*/ 5203022 w 9144000"/>
              <a:gd name="connsiteY3616" fmla="*/ 356348 h 4424400"/>
              <a:gd name="connsiteX3617" fmla="*/ 5201674 w 9144000"/>
              <a:gd name="connsiteY3617" fmla="*/ 356348 h 4424400"/>
              <a:gd name="connsiteX3618" fmla="*/ 5195331 w 9144000"/>
              <a:gd name="connsiteY3618" fmla="*/ 355908 h 4424400"/>
              <a:gd name="connsiteX3619" fmla="*/ 5171492 w 9144000"/>
              <a:gd name="connsiteY3619" fmla="*/ 302312 h 4424400"/>
              <a:gd name="connsiteX3620" fmla="*/ 5296628 w 9144000"/>
              <a:gd name="connsiteY3620" fmla="*/ 86132 h 4424400"/>
              <a:gd name="connsiteX3621" fmla="*/ 4278889 w 9144000"/>
              <a:gd name="connsiteY3621" fmla="*/ 0 h 4424400"/>
              <a:gd name="connsiteX3622" fmla="*/ 4585471 w 9144000"/>
              <a:gd name="connsiteY3622" fmla="*/ 0 h 4424400"/>
              <a:gd name="connsiteX3623" fmla="*/ 4633130 w 9144000"/>
              <a:gd name="connsiteY3623" fmla="*/ 65544 h 4424400"/>
              <a:gd name="connsiteX3624" fmla="*/ 4631652 w 9144000"/>
              <a:gd name="connsiteY3624" fmla="*/ 105469 h 4424400"/>
              <a:gd name="connsiteX3625" fmla="*/ 4504818 w 9144000"/>
              <a:gd name="connsiteY3625" fmla="*/ 324625 h 4424400"/>
              <a:gd name="connsiteX3626" fmla="*/ 4468276 w 9144000"/>
              <a:gd name="connsiteY3626" fmla="*/ 356085 h 4424400"/>
              <a:gd name="connsiteX3627" fmla="*/ 4462511 w 9144000"/>
              <a:gd name="connsiteY3627" fmla="*/ 356350 h 4424400"/>
              <a:gd name="connsiteX3628" fmla="*/ 4461163 w 9144000"/>
              <a:gd name="connsiteY3628" fmla="*/ 356350 h 4424400"/>
              <a:gd name="connsiteX3629" fmla="*/ 4426806 w 9144000"/>
              <a:gd name="connsiteY3629" fmla="*/ 356350 h 4424400"/>
              <a:gd name="connsiteX3630" fmla="*/ 4282276 w 9144000"/>
              <a:gd name="connsiteY3630" fmla="*/ 356350 h 4424400"/>
              <a:gd name="connsiteX3631" fmla="*/ 4247918 w 9144000"/>
              <a:gd name="connsiteY3631" fmla="*/ 356350 h 4424400"/>
              <a:gd name="connsiteX3632" fmla="*/ 4246571 w 9144000"/>
              <a:gd name="connsiteY3632" fmla="*/ 356350 h 4424400"/>
              <a:gd name="connsiteX3633" fmla="*/ 4240226 w 9144000"/>
              <a:gd name="connsiteY3633" fmla="*/ 355910 h 4424400"/>
              <a:gd name="connsiteX3634" fmla="*/ 4216387 w 9144000"/>
              <a:gd name="connsiteY3634" fmla="*/ 302313 h 4424400"/>
              <a:gd name="connsiteX3635" fmla="*/ 4341522 w 9144000"/>
              <a:gd name="connsiteY3635" fmla="*/ 86134 h 4424400"/>
              <a:gd name="connsiteX3636" fmla="*/ 3323805 w 9144000"/>
              <a:gd name="connsiteY3636" fmla="*/ 0 h 4424400"/>
              <a:gd name="connsiteX3637" fmla="*/ 3630385 w 9144000"/>
              <a:gd name="connsiteY3637" fmla="*/ 0 h 4424400"/>
              <a:gd name="connsiteX3638" fmla="*/ 3678044 w 9144000"/>
              <a:gd name="connsiteY3638" fmla="*/ 65545 h 4424400"/>
              <a:gd name="connsiteX3639" fmla="*/ 3676567 w 9144000"/>
              <a:gd name="connsiteY3639" fmla="*/ 105471 h 4424400"/>
              <a:gd name="connsiteX3640" fmla="*/ 3549734 w 9144000"/>
              <a:gd name="connsiteY3640" fmla="*/ 324628 h 4424400"/>
              <a:gd name="connsiteX3641" fmla="*/ 3513191 w 9144000"/>
              <a:gd name="connsiteY3641" fmla="*/ 356087 h 4424400"/>
              <a:gd name="connsiteX3642" fmla="*/ 3507427 w 9144000"/>
              <a:gd name="connsiteY3642" fmla="*/ 356351 h 4424400"/>
              <a:gd name="connsiteX3643" fmla="*/ 3506077 w 9144000"/>
              <a:gd name="connsiteY3643" fmla="*/ 356351 h 4424400"/>
              <a:gd name="connsiteX3644" fmla="*/ 3471721 w 9144000"/>
              <a:gd name="connsiteY3644" fmla="*/ 356351 h 4424400"/>
              <a:gd name="connsiteX3645" fmla="*/ 3327191 w 9144000"/>
              <a:gd name="connsiteY3645" fmla="*/ 356351 h 4424400"/>
              <a:gd name="connsiteX3646" fmla="*/ 3292835 w 9144000"/>
              <a:gd name="connsiteY3646" fmla="*/ 356351 h 4424400"/>
              <a:gd name="connsiteX3647" fmla="*/ 3291486 w 9144000"/>
              <a:gd name="connsiteY3647" fmla="*/ 356351 h 4424400"/>
              <a:gd name="connsiteX3648" fmla="*/ 3285142 w 9144000"/>
              <a:gd name="connsiteY3648" fmla="*/ 355912 h 4424400"/>
              <a:gd name="connsiteX3649" fmla="*/ 3261304 w 9144000"/>
              <a:gd name="connsiteY3649" fmla="*/ 302316 h 4424400"/>
              <a:gd name="connsiteX3650" fmla="*/ 3386438 w 9144000"/>
              <a:gd name="connsiteY3650" fmla="*/ 86136 h 4424400"/>
              <a:gd name="connsiteX3651" fmla="*/ 2368701 w 9144000"/>
              <a:gd name="connsiteY3651" fmla="*/ 0 h 4424400"/>
              <a:gd name="connsiteX3652" fmla="*/ 2675282 w 9144000"/>
              <a:gd name="connsiteY3652" fmla="*/ 0 h 4424400"/>
              <a:gd name="connsiteX3653" fmla="*/ 2722943 w 9144000"/>
              <a:gd name="connsiteY3653" fmla="*/ 65547 h 4424400"/>
              <a:gd name="connsiteX3654" fmla="*/ 2721465 w 9144000"/>
              <a:gd name="connsiteY3654" fmla="*/ 105473 h 4424400"/>
              <a:gd name="connsiteX3655" fmla="*/ 2594634 w 9144000"/>
              <a:gd name="connsiteY3655" fmla="*/ 324628 h 4424400"/>
              <a:gd name="connsiteX3656" fmla="*/ 2558090 w 9144000"/>
              <a:gd name="connsiteY3656" fmla="*/ 356088 h 4424400"/>
              <a:gd name="connsiteX3657" fmla="*/ 2552324 w 9144000"/>
              <a:gd name="connsiteY3657" fmla="*/ 356353 h 4424400"/>
              <a:gd name="connsiteX3658" fmla="*/ 2550977 w 9144000"/>
              <a:gd name="connsiteY3658" fmla="*/ 356353 h 4424400"/>
              <a:gd name="connsiteX3659" fmla="*/ 2516620 w 9144000"/>
              <a:gd name="connsiteY3659" fmla="*/ 356353 h 4424400"/>
              <a:gd name="connsiteX3660" fmla="*/ 2372088 w 9144000"/>
              <a:gd name="connsiteY3660" fmla="*/ 356353 h 4424400"/>
              <a:gd name="connsiteX3661" fmla="*/ 2337731 w 9144000"/>
              <a:gd name="connsiteY3661" fmla="*/ 356353 h 4424400"/>
              <a:gd name="connsiteX3662" fmla="*/ 2336384 w 9144000"/>
              <a:gd name="connsiteY3662" fmla="*/ 356353 h 4424400"/>
              <a:gd name="connsiteX3663" fmla="*/ 2330039 w 9144000"/>
              <a:gd name="connsiteY3663" fmla="*/ 355913 h 4424400"/>
              <a:gd name="connsiteX3664" fmla="*/ 2306201 w 9144000"/>
              <a:gd name="connsiteY3664" fmla="*/ 302317 h 4424400"/>
              <a:gd name="connsiteX3665" fmla="*/ 2431337 w 9144000"/>
              <a:gd name="connsiteY3665" fmla="*/ 86138 h 4424400"/>
              <a:gd name="connsiteX3666" fmla="*/ 1413599 w 9144000"/>
              <a:gd name="connsiteY3666" fmla="*/ 0 h 4424400"/>
              <a:gd name="connsiteX3667" fmla="*/ 1720179 w 9144000"/>
              <a:gd name="connsiteY3667" fmla="*/ 0 h 4424400"/>
              <a:gd name="connsiteX3668" fmla="*/ 1767842 w 9144000"/>
              <a:gd name="connsiteY3668" fmla="*/ 65549 h 4424400"/>
              <a:gd name="connsiteX3669" fmla="*/ 1766363 w 9144000"/>
              <a:gd name="connsiteY3669" fmla="*/ 105475 h 4424400"/>
              <a:gd name="connsiteX3670" fmla="*/ 1639530 w 9144000"/>
              <a:gd name="connsiteY3670" fmla="*/ 324630 h 4424400"/>
              <a:gd name="connsiteX3671" fmla="*/ 1602988 w 9144000"/>
              <a:gd name="connsiteY3671" fmla="*/ 356089 h 4424400"/>
              <a:gd name="connsiteX3672" fmla="*/ 1597222 w 9144000"/>
              <a:gd name="connsiteY3672" fmla="*/ 356355 h 4424400"/>
              <a:gd name="connsiteX3673" fmla="*/ 1595876 w 9144000"/>
              <a:gd name="connsiteY3673" fmla="*/ 356355 h 4424400"/>
              <a:gd name="connsiteX3674" fmla="*/ 1561518 w 9144000"/>
              <a:gd name="connsiteY3674" fmla="*/ 356355 h 4424400"/>
              <a:gd name="connsiteX3675" fmla="*/ 1416988 w 9144000"/>
              <a:gd name="connsiteY3675" fmla="*/ 356355 h 4424400"/>
              <a:gd name="connsiteX3676" fmla="*/ 1382630 w 9144000"/>
              <a:gd name="connsiteY3676" fmla="*/ 356355 h 4424400"/>
              <a:gd name="connsiteX3677" fmla="*/ 1381282 w 9144000"/>
              <a:gd name="connsiteY3677" fmla="*/ 356355 h 4424400"/>
              <a:gd name="connsiteX3678" fmla="*/ 1374938 w 9144000"/>
              <a:gd name="connsiteY3678" fmla="*/ 355915 h 4424400"/>
              <a:gd name="connsiteX3679" fmla="*/ 1351101 w 9144000"/>
              <a:gd name="connsiteY3679" fmla="*/ 302319 h 4424400"/>
              <a:gd name="connsiteX3680" fmla="*/ 1476236 w 9144000"/>
              <a:gd name="connsiteY3680" fmla="*/ 86140 h 4424400"/>
              <a:gd name="connsiteX3681" fmla="*/ 458493 w 9144000"/>
              <a:gd name="connsiteY3681" fmla="*/ 0 h 4424400"/>
              <a:gd name="connsiteX3682" fmla="*/ 765073 w 9144000"/>
              <a:gd name="connsiteY3682" fmla="*/ 0 h 4424400"/>
              <a:gd name="connsiteX3683" fmla="*/ 812737 w 9144000"/>
              <a:gd name="connsiteY3683" fmla="*/ 65551 h 4424400"/>
              <a:gd name="connsiteX3684" fmla="*/ 811258 w 9144000"/>
              <a:gd name="connsiteY3684" fmla="*/ 105477 h 4424400"/>
              <a:gd name="connsiteX3685" fmla="*/ 684427 w 9144000"/>
              <a:gd name="connsiteY3685" fmla="*/ 324631 h 4424400"/>
              <a:gd name="connsiteX3686" fmla="*/ 647885 w 9144000"/>
              <a:gd name="connsiteY3686" fmla="*/ 356091 h 4424400"/>
              <a:gd name="connsiteX3687" fmla="*/ 642119 w 9144000"/>
              <a:gd name="connsiteY3687" fmla="*/ 356356 h 4424400"/>
              <a:gd name="connsiteX3688" fmla="*/ 640771 w 9144000"/>
              <a:gd name="connsiteY3688" fmla="*/ 356356 h 4424400"/>
              <a:gd name="connsiteX3689" fmla="*/ 606414 w 9144000"/>
              <a:gd name="connsiteY3689" fmla="*/ 356356 h 4424400"/>
              <a:gd name="connsiteX3690" fmla="*/ 461884 w 9144000"/>
              <a:gd name="connsiteY3690" fmla="*/ 356356 h 4424400"/>
              <a:gd name="connsiteX3691" fmla="*/ 427527 w 9144000"/>
              <a:gd name="connsiteY3691" fmla="*/ 356356 h 4424400"/>
              <a:gd name="connsiteX3692" fmla="*/ 426179 w 9144000"/>
              <a:gd name="connsiteY3692" fmla="*/ 356356 h 4424400"/>
              <a:gd name="connsiteX3693" fmla="*/ 419834 w 9144000"/>
              <a:gd name="connsiteY3693" fmla="*/ 355916 h 4424400"/>
              <a:gd name="connsiteX3694" fmla="*/ 395997 w 9144000"/>
              <a:gd name="connsiteY3694" fmla="*/ 302321 h 4424400"/>
              <a:gd name="connsiteX3695" fmla="*/ 521131 w 9144000"/>
              <a:gd name="connsiteY3695" fmla="*/ 86142 h 44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</a:cxnLst>
            <a:rect l="l" t="t" r="r" b="b"/>
            <a:pathLst>
              <a:path w="9144000" h="4424400">
                <a:moveTo>
                  <a:pt x="9022052" y="4316848"/>
                </a:moveTo>
                <a:lnTo>
                  <a:pt x="9023400" y="4316848"/>
                </a:lnTo>
                <a:lnTo>
                  <a:pt x="9057757" y="4316848"/>
                </a:lnTo>
                <a:lnTo>
                  <a:pt x="9144000" y="4316848"/>
                </a:lnTo>
                <a:lnTo>
                  <a:pt x="9144000" y="4424400"/>
                </a:lnTo>
                <a:lnTo>
                  <a:pt x="9031387" y="4424400"/>
                </a:lnTo>
                <a:lnTo>
                  <a:pt x="8990889" y="4368706"/>
                </a:lnTo>
                <a:cubicBezTo>
                  <a:pt x="8976990" y="4345432"/>
                  <a:pt x="8994630" y="4318999"/>
                  <a:pt x="9015707" y="4317212"/>
                </a:cubicBezTo>
                <a:cubicBezTo>
                  <a:pt x="9018290" y="4316868"/>
                  <a:pt x="9020872" y="4316925"/>
                  <a:pt x="9022052" y="4316848"/>
                </a:cubicBezTo>
                <a:close/>
                <a:moveTo>
                  <a:pt x="8066948" y="4316848"/>
                </a:moveTo>
                <a:lnTo>
                  <a:pt x="8068296" y="4316848"/>
                </a:lnTo>
                <a:lnTo>
                  <a:pt x="8102653" y="4316848"/>
                </a:lnTo>
                <a:lnTo>
                  <a:pt x="8247184" y="4316848"/>
                </a:lnTo>
                <a:lnTo>
                  <a:pt x="8281541" y="4316848"/>
                </a:lnTo>
                <a:lnTo>
                  <a:pt x="8282889" y="4316848"/>
                </a:lnTo>
                <a:lnTo>
                  <a:pt x="8288654" y="4317068"/>
                </a:lnTo>
                <a:cubicBezTo>
                  <a:pt x="8309203" y="4318482"/>
                  <a:pt x="8315029" y="4330529"/>
                  <a:pt x="8324038" y="4343498"/>
                </a:cubicBezTo>
                <a:lnTo>
                  <a:pt x="8382865" y="4424400"/>
                </a:lnTo>
                <a:lnTo>
                  <a:pt x="8076283" y="4424400"/>
                </a:lnTo>
                <a:lnTo>
                  <a:pt x="8035785" y="4368706"/>
                </a:lnTo>
                <a:cubicBezTo>
                  <a:pt x="8021887" y="4345432"/>
                  <a:pt x="8039526" y="4318999"/>
                  <a:pt x="8060603" y="4317212"/>
                </a:cubicBezTo>
                <a:cubicBezTo>
                  <a:pt x="8063186" y="4316868"/>
                  <a:pt x="8065769" y="4316925"/>
                  <a:pt x="8066948" y="4316848"/>
                </a:cubicBezTo>
                <a:close/>
                <a:moveTo>
                  <a:pt x="7111844" y="4316848"/>
                </a:moveTo>
                <a:lnTo>
                  <a:pt x="7113192" y="4316848"/>
                </a:lnTo>
                <a:lnTo>
                  <a:pt x="7147549" y="4316848"/>
                </a:lnTo>
                <a:lnTo>
                  <a:pt x="7292080" y="4316848"/>
                </a:lnTo>
                <a:lnTo>
                  <a:pt x="7326437" y="4316848"/>
                </a:lnTo>
                <a:lnTo>
                  <a:pt x="7327785" y="4316848"/>
                </a:lnTo>
                <a:lnTo>
                  <a:pt x="7333550" y="4317068"/>
                </a:lnTo>
                <a:cubicBezTo>
                  <a:pt x="7354100" y="4318482"/>
                  <a:pt x="7359926" y="4330529"/>
                  <a:pt x="7368934" y="4343498"/>
                </a:cubicBezTo>
                <a:lnTo>
                  <a:pt x="7427761" y="4424400"/>
                </a:lnTo>
                <a:lnTo>
                  <a:pt x="7121179" y="4424400"/>
                </a:lnTo>
                <a:lnTo>
                  <a:pt x="7080681" y="4368706"/>
                </a:lnTo>
                <a:cubicBezTo>
                  <a:pt x="7066783" y="4345432"/>
                  <a:pt x="7084422" y="4318999"/>
                  <a:pt x="7105499" y="4317212"/>
                </a:cubicBezTo>
                <a:cubicBezTo>
                  <a:pt x="7108082" y="4316868"/>
                  <a:pt x="7110665" y="4316925"/>
                  <a:pt x="7111844" y="4316848"/>
                </a:cubicBezTo>
                <a:close/>
                <a:moveTo>
                  <a:pt x="6156740" y="4316848"/>
                </a:moveTo>
                <a:lnTo>
                  <a:pt x="6158088" y="4316848"/>
                </a:lnTo>
                <a:lnTo>
                  <a:pt x="6192445" y="4316848"/>
                </a:lnTo>
                <a:lnTo>
                  <a:pt x="6336976" y="4316848"/>
                </a:lnTo>
                <a:lnTo>
                  <a:pt x="6371333" y="4316848"/>
                </a:lnTo>
                <a:lnTo>
                  <a:pt x="6372681" y="4316848"/>
                </a:lnTo>
                <a:lnTo>
                  <a:pt x="6378446" y="4317068"/>
                </a:lnTo>
                <a:cubicBezTo>
                  <a:pt x="6398996" y="4318482"/>
                  <a:pt x="6404822" y="4330529"/>
                  <a:pt x="6413830" y="4343498"/>
                </a:cubicBezTo>
                <a:lnTo>
                  <a:pt x="6472657" y="4424400"/>
                </a:lnTo>
                <a:lnTo>
                  <a:pt x="6166075" y="4424400"/>
                </a:lnTo>
                <a:lnTo>
                  <a:pt x="6125577" y="4368706"/>
                </a:lnTo>
                <a:cubicBezTo>
                  <a:pt x="6111679" y="4345432"/>
                  <a:pt x="6129318" y="4318999"/>
                  <a:pt x="6150395" y="4317212"/>
                </a:cubicBezTo>
                <a:cubicBezTo>
                  <a:pt x="6152978" y="4316868"/>
                  <a:pt x="6155561" y="4316925"/>
                  <a:pt x="6156740" y="4316848"/>
                </a:cubicBezTo>
                <a:close/>
                <a:moveTo>
                  <a:pt x="5201639" y="4316848"/>
                </a:moveTo>
                <a:lnTo>
                  <a:pt x="5202987" y="4316848"/>
                </a:lnTo>
                <a:lnTo>
                  <a:pt x="5237344" y="4316848"/>
                </a:lnTo>
                <a:lnTo>
                  <a:pt x="5381874" y="4316848"/>
                </a:lnTo>
                <a:lnTo>
                  <a:pt x="5416232" y="4316848"/>
                </a:lnTo>
                <a:lnTo>
                  <a:pt x="5417579" y="4316848"/>
                </a:lnTo>
                <a:lnTo>
                  <a:pt x="5423345" y="4317068"/>
                </a:lnTo>
                <a:cubicBezTo>
                  <a:pt x="5443894" y="4318482"/>
                  <a:pt x="5449720" y="4330529"/>
                  <a:pt x="5458728" y="4343498"/>
                </a:cubicBezTo>
                <a:lnTo>
                  <a:pt x="5517555" y="4424400"/>
                </a:lnTo>
                <a:lnTo>
                  <a:pt x="5210974" y="4424400"/>
                </a:lnTo>
                <a:lnTo>
                  <a:pt x="5170476" y="4368706"/>
                </a:lnTo>
                <a:cubicBezTo>
                  <a:pt x="5156577" y="4345432"/>
                  <a:pt x="5174218" y="4318999"/>
                  <a:pt x="5195293" y="4317212"/>
                </a:cubicBezTo>
                <a:cubicBezTo>
                  <a:pt x="5197877" y="4316868"/>
                  <a:pt x="5200458" y="4316925"/>
                  <a:pt x="5201639" y="4316848"/>
                </a:cubicBezTo>
                <a:close/>
                <a:moveTo>
                  <a:pt x="4246535" y="4316848"/>
                </a:moveTo>
                <a:lnTo>
                  <a:pt x="4247882" y="4316848"/>
                </a:lnTo>
                <a:lnTo>
                  <a:pt x="4282239" y="4316848"/>
                </a:lnTo>
                <a:lnTo>
                  <a:pt x="4426770" y="4316848"/>
                </a:lnTo>
                <a:lnTo>
                  <a:pt x="4461128" y="4316848"/>
                </a:lnTo>
                <a:lnTo>
                  <a:pt x="4462477" y="4316848"/>
                </a:lnTo>
                <a:lnTo>
                  <a:pt x="4468241" y="4317068"/>
                </a:lnTo>
                <a:cubicBezTo>
                  <a:pt x="4488791" y="4318482"/>
                  <a:pt x="4494617" y="4330529"/>
                  <a:pt x="4503624" y="4343498"/>
                </a:cubicBezTo>
                <a:lnTo>
                  <a:pt x="4562451" y="4424400"/>
                </a:lnTo>
                <a:lnTo>
                  <a:pt x="4255869" y="4424400"/>
                </a:lnTo>
                <a:lnTo>
                  <a:pt x="4215370" y="4368706"/>
                </a:lnTo>
                <a:cubicBezTo>
                  <a:pt x="4201472" y="4345432"/>
                  <a:pt x="4219113" y="4318999"/>
                  <a:pt x="4240189" y="4317212"/>
                </a:cubicBezTo>
                <a:cubicBezTo>
                  <a:pt x="4242772" y="4316868"/>
                  <a:pt x="4245354" y="4316925"/>
                  <a:pt x="4246535" y="4316848"/>
                </a:cubicBezTo>
                <a:close/>
                <a:moveTo>
                  <a:pt x="3291449" y="4316848"/>
                </a:moveTo>
                <a:lnTo>
                  <a:pt x="3292798" y="4316848"/>
                </a:lnTo>
                <a:lnTo>
                  <a:pt x="3327154" y="4316848"/>
                </a:lnTo>
                <a:lnTo>
                  <a:pt x="3471684" y="4316848"/>
                </a:lnTo>
                <a:lnTo>
                  <a:pt x="3506041" y="4316848"/>
                </a:lnTo>
                <a:lnTo>
                  <a:pt x="3507390" y="4316848"/>
                </a:lnTo>
                <a:lnTo>
                  <a:pt x="3513155" y="4317068"/>
                </a:lnTo>
                <a:cubicBezTo>
                  <a:pt x="3533705" y="4318482"/>
                  <a:pt x="3539531" y="4330529"/>
                  <a:pt x="3548540" y="4343498"/>
                </a:cubicBezTo>
                <a:lnTo>
                  <a:pt x="3607366" y="4424400"/>
                </a:lnTo>
                <a:lnTo>
                  <a:pt x="3300786" y="4424400"/>
                </a:lnTo>
                <a:lnTo>
                  <a:pt x="3260288" y="4368706"/>
                </a:lnTo>
                <a:cubicBezTo>
                  <a:pt x="3246388" y="4345432"/>
                  <a:pt x="3264029" y="4318999"/>
                  <a:pt x="3285106" y="4317212"/>
                </a:cubicBezTo>
                <a:cubicBezTo>
                  <a:pt x="3287689" y="4316868"/>
                  <a:pt x="3290270" y="4316925"/>
                  <a:pt x="3291449" y="4316848"/>
                </a:cubicBezTo>
                <a:close/>
                <a:moveTo>
                  <a:pt x="2336347" y="4316848"/>
                </a:moveTo>
                <a:lnTo>
                  <a:pt x="2337695" y="4316848"/>
                </a:lnTo>
                <a:lnTo>
                  <a:pt x="2372052" y="4316848"/>
                </a:lnTo>
                <a:lnTo>
                  <a:pt x="2516583" y="4316848"/>
                </a:lnTo>
                <a:lnTo>
                  <a:pt x="2550941" y="4316848"/>
                </a:lnTo>
                <a:lnTo>
                  <a:pt x="2552289" y="4316848"/>
                </a:lnTo>
                <a:lnTo>
                  <a:pt x="2558055" y="4317068"/>
                </a:lnTo>
                <a:cubicBezTo>
                  <a:pt x="2578604" y="4318482"/>
                  <a:pt x="2584430" y="4330529"/>
                  <a:pt x="2593438" y="4343498"/>
                </a:cubicBezTo>
                <a:lnTo>
                  <a:pt x="2652265" y="4424400"/>
                </a:lnTo>
                <a:lnTo>
                  <a:pt x="2345683" y="4424400"/>
                </a:lnTo>
                <a:lnTo>
                  <a:pt x="2305184" y="4368706"/>
                </a:lnTo>
                <a:cubicBezTo>
                  <a:pt x="2291287" y="4345432"/>
                  <a:pt x="2308924" y="4318999"/>
                  <a:pt x="2330002" y="4317212"/>
                </a:cubicBezTo>
                <a:cubicBezTo>
                  <a:pt x="2332584" y="4316868"/>
                  <a:pt x="2335169" y="4316925"/>
                  <a:pt x="2336347" y="4316848"/>
                </a:cubicBezTo>
                <a:close/>
                <a:moveTo>
                  <a:pt x="1381247" y="4316848"/>
                </a:moveTo>
                <a:lnTo>
                  <a:pt x="1382594" y="4316848"/>
                </a:lnTo>
                <a:lnTo>
                  <a:pt x="1416953" y="4316848"/>
                </a:lnTo>
                <a:lnTo>
                  <a:pt x="1561482" y="4316848"/>
                </a:lnTo>
                <a:lnTo>
                  <a:pt x="1595839" y="4316848"/>
                </a:lnTo>
                <a:lnTo>
                  <a:pt x="1597187" y="4316848"/>
                </a:lnTo>
                <a:lnTo>
                  <a:pt x="1602952" y="4317068"/>
                </a:lnTo>
                <a:cubicBezTo>
                  <a:pt x="1623502" y="4318482"/>
                  <a:pt x="1629329" y="4330529"/>
                  <a:pt x="1638336" y="4343498"/>
                </a:cubicBezTo>
                <a:lnTo>
                  <a:pt x="1697163" y="4424400"/>
                </a:lnTo>
                <a:lnTo>
                  <a:pt x="1390583" y="4424400"/>
                </a:lnTo>
                <a:lnTo>
                  <a:pt x="1350085" y="4368706"/>
                </a:lnTo>
                <a:cubicBezTo>
                  <a:pt x="1336185" y="4345432"/>
                  <a:pt x="1353825" y="4318999"/>
                  <a:pt x="1374902" y="4317212"/>
                </a:cubicBezTo>
                <a:cubicBezTo>
                  <a:pt x="1377485" y="4316868"/>
                  <a:pt x="1380067" y="4316925"/>
                  <a:pt x="1381247" y="4316848"/>
                </a:cubicBezTo>
                <a:close/>
                <a:moveTo>
                  <a:pt x="426143" y="4316848"/>
                </a:moveTo>
                <a:lnTo>
                  <a:pt x="427491" y="4316848"/>
                </a:lnTo>
                <a:lnTo>
                  <a:pt x="461848" y="4316848"/>
                </a:lnTo>
                <a:lnTo>
                  <a:pt x="606378" y="4316848"/>
                </a:lnTo>
                <a:lnTo>
                  <a:pt x="640736" y="4316848"/>
                </a:lnTo>
                <a:lnTo>
                  <a:pt x="642083" y="4316848"/>
                </a:lnTo>
                <a:lnTo>
                  <a:pt x="647848" y="4317068"/>
                </a:lnTo>
                <a:cubicBezTo>
                  <a:pt x="668398" y="4318482"/>
                  <a:pt x="674224" y="4330529"/>
                  <a:pt x="683232" y="4343498"/>
                </a:cubicBezTo>
                <a:lnTo>
                  <a:pt x="742059" y="4424400"/>
                </a:lnTo>
                <a:lnTo>
                  <a:pt x="435478" y="4424400"/>
                </a:lnTo>
                <a:lnTo>
                  <a:pt x="394980" y="4368706"/>
                </a:lnTo>
                <a:cubicBezTo>
                  <a:pt x="381082" y="4345432"/>
                  <a:pt x="398721" y="4318999"/>
                  <a:pt x="419798" y="4317212"/>
                </a:cubicBezTo>
                <a:cubicBezTo>
                  <a:pt x="422381" y="4316868"/>
                  <a:pt x="424963" y="4316925"/>
                  <a:pt x="426143" y="4316848"/>
                </a:cubicBezTo>
                <a:close/>
                <a:moveTo>
                  <a:pt x="8544500" y="3945632"/>
                </a:moveTo>
                <a:lnTo>
                  <a:pt x="8545848" y="3945632"/>
                </a:lnTo>
                <a:lnTo>
                  <a:pt x="8580205" y="3945632"/>
                </a:lnTo>
                <a:lnTo>
                  <a:pt x="8724736" y="3945632"/>
                </a:lnTo>
                <a:lnTo>
                  <a:pt x="8759093" y="3945632"/>
                </a:lnTo>
                <a:lnTo>
                  <a:pt x="8760440" y="3945632"/>
                </a:lnTo>
                <a:lnTo>
                  <a:pt x="8766206" y="3945852"/>
                </a:lnTo>
                <a:cubicBezTo>
                  <a:pt x="8786755" y="3947266"/>
                  <a:pt x="8792582" y="3959313"/>
                  <a:pt x="8801590" y="3972282"/>
                </a:cubicBezTo>
                <a:lnTo>
                  <a:pt x="8931095" y="4150386"/>
                </a:lnTo>
                <a:cubicBezTo>
                  <a:pt x="8939066" y="4162330"/>
                  <a:pt x="8938437" y="4174398"/>
                  <a:pt x="8929616" y="4190310"/>
                </a:cubicBezTo>
                <a:lnTo>
                  <a:pt x="8802784" y="4409470"/>
                </a:lnTo>
                <a:lnTo>
                  <a:pt x="8792859" y="4424400"/>
                </a:lnTo>
                <a:lnTo>
                  <a:pt x="8513464" y="4424400"/>
                </a:lnTo>
                <a:lnTo>
                  <a:pt x="8512622" y="4423475"/>
                </a:lnTo>
                <a:cubicBezTo>
                  <a:pt x="8507381" y="4413789"/>
                  <a:pt x="8506691" y="4400929"/>
                  <a:pt x="8514353" y="4387154"/>
                </a:cubicBezTo>
                <a:lnTo>
                  <a:pt x="8639488" y="4170977"/>
                </a:lnTo>
                <a:lnTo>
                  <a:pt x="8513337" y="3997490"/>
                </a:lnTo>
                <a:cubicBezTo>
                  <a:pt x="8499438" y="3974216"/>
                  <a:pt x="8517078" y="3947783"/>
                  <a:pt x="8538155" y="3945996"/>
                </a:cubicBezTo>
                <a:cubicBezTo>
                  <a:pt x="8540738" y="3945652"/>
                  <a:pt x="8543320" y="3945709"/>
                  <a:pt x="8544500" y="3945632"/>
                </a:cubicBezTo>
                <a:close/>
                <a:moveTo>
                  <a:pt x="7589396" y="3945632"/>
                </a:moveTo>
                <a:lnTo>
                  <a:pt x="7590744" y="3945632"/>
                </a:lnTo>
                <a:lnTo>
                  <a:pt x="7625101" y="3945632"/>
                </a:lnTo>
                <a:lnTo>
                  <a:pt x="7769632" y="3945632"/>
                </a:lnTo>
                <a:lnTo>
                  <a:pt x="7803989" y="3945632"/>
                </a:lnTo>
                <a:lnTo>
                  <a:pt x="7805337" y="3945632"/>
                </a:lnTo>
                <a:lnTo>
                  <a:pt x="7811102" y="3945852"/>
                </a:lnTo>
                <a:cubicBezTo>
                  <a:pt x="7831652" y="3947266"/>
                  <a:pt x="7837478" y="3959313"/>
                  <a:pt x="7846486" y="3972282"/>
                </a:cubicBezTo>
                <a:lnTo>
                  <a:pt x="7975991" y="4150386"/>
                </a:lnTo>
                <a:cubicBezTo>
                  <a:pt x="7983962" y="4162330"/>
                  <a:pt x="7983333" y="4174398"/>
                  <a:pt x="7974512" y="4190310"/>
                </a:cubicBezTo>
                <a:lnTo>
                  <a:pt x="7847680" y="4409470"/>
                </a:lnTo>
                <a:lnTo>
                  <a:pt x="7837756" y="4424400"/>
                </a:lnTo>
                <a:lnTo>
                  <a:pt x="7558360" y="4424400"/>
                </a:lnTo>
                <a:lnTo>
                  <a:pt x="7557518" y="4423475"/>
                </a:lnTo>
                <a:cubicBezTo>
                  <a:pt x="7552278" y="4413789"/>
                  <a:pt x="7551588" y="4400929"/>
                  <a:pt x="7559250" y="4387154"/>
                </a:cubicBezTo>
                <a:lnTo>
                  <a:pt x="7684384" y="4170977"/>
                </a:lnTo>
                <a:lnTo>
                  <a:pt x="7558233" y="3997490"/>
                </a:lnTo>
                <a:cubicBezTo>
                  <a:pt x="7544335" y="3974216"/>
                  <a:pt x="7561974" y="3947783"/>
                  <a:pt x="7583051" y="3945996"/>
                </a:cubicBezTo>
                <a:cubicBezTo>
                  <a:pt x="7585634" y="3945652"/>
                  <a:pt x="7588217" y="3945709"/>
                  <a:pt x="7589396" y="3945632"/>
                </a:cubicBezTo>
                <a:close/>
                <a:moveTo>
                  <a:pt x="6634292" y="3945632"/>
                </a:moveTo>
                <a:lnTo>
                  <a:pt x="6635640" y="3945632"/>
                </a:lnTo>
                <a:lnTo>
                  <a:pt x="6669997" y="3945632"/>
                </a:lnTo>
                <a:lnTo>
                  <a:pt x="6814528" y="3945632"/>
                </a:lnTo>
                <a:lnTo>
                  <a:pt x="6848885" y="3945632"/>
                </a:lnTo>
                <a:lnTo>
                  <a:pt x="6850233" y="3945632"/>
                </a:lnTo>
                <a:lnTo>
                  <a:pt x="6855998" y="3945852"/>
                </a:lnTo>
                <a:cubicBezTo>
                  <a:pt x="6876548" y="3947266"/>
                  <a:pt x="6882374" y="3959313"/>
                  <a:pt x="6891382" y="3972282"/>
                </a:cubicBezTo>
                <a:lnTo>
                  <a:pt x="7020887" y="4150386"/>
                </a:lnTo>
                <a:cubicBezTo>
                  <a:pt x="7028858" y="4162330"/>
                  <a:pt x="7028229" y="4174398"/>
                  <a:pt x="7019408" y="4190310"/>
                </a:cubicBezTo>
                <a:lnTo>
                  <a:pt x="6892576" y="4409470"/>
                </a:lnTo>
                <a:lnTo>
                  <a:pt x="6882652" y="4424400"/>
                </a:lnTo>
                <a:lnTo>
                  <a:pt x="6603256" y="4424400"/>
                </a:lnTo>
                <a:lnTo>
                  <a:pt x="6602414" y="4423475"/>
                </a:lnTo>
                <a:cubicBezTo>
                  <a:pt x="6597174" y="4413789"/>
                  <a:pt x="6596484" y="4400929"/>
                  <a:pt x="6604146" y="4387154"/>
                </a:cubicBezTo>
                <a:lnTo>
                  <a:pt x="6729280" y="4170977"/>
                </a:lnTo>
                <a:lnTo>
                  <a:pt x="6603129" y="3997490"/>
                </a:lnTo>
                <a:cubicBezTo>
                  <a:pt x="6589231" y="3974216"/>
                  <a:pt x="6606870" y="3947783"/>
                  <a:pt x="6627947" y="3945996"/>
                </a:cubicBezTo>
                <a:cubicBezTo>
                  <a:pt x="6630530" y="3945652"/>
                  <a:pt x="6633113" y="3945709"/>
                  <a:pt x="6634292" y="3945632"/>
                </a:cubicBezTo>
                <a:close/>
                <a:moveTo>
                  <a:pt x="5679190" y="3945632"/>
                </a:moveTo>
                <a:lnTo>
                  <a:pt x="5680538" y="3945632"/>
                </a:lnTo>
                <a:lnTo>
                  <a:pt x="5714894" y="3945632"/>
                </a:lnTo>
                <a:lnTo>
                  <a:pt x="5859424" y="3945632"/>
                </a:lnTo>
                <a:lnTo>
                  <a:pt x="5893783" y="3945632"/>
                </a:lnTo>
                <a:lnTo>
                  <a:pt x="5895129" y="3945632"/>
                </a:lnTo>
                <a:lnTo>
                  <a:pt x="5900894" y="3945852"/>
                </a:lnTo>
                <a:cubicBezTo>
                  <a:pt x="5921444" y="3947266"/>
                  <a:pt x="5927271" y="3959313"/>
                  <a:pt x="5936279" y="3972282"/>
                </a:cubicBezTo>
                <a:lnTo>
                  <a:pt x="6065783" y="4150386"/>
                </a:lnTo>
                <a:cubicBezTo>
                  <a:pt x="6073755" y="4162330"/>
                  <a:pt x="6073125" y="4174398"/>
                  <a:pt x="6064305" y="4190310"/>
                </a:cubicBezTo>
                <a:lnTo>
                  <a:pt x="5937473" y="4409470"/>
                </a:lnTo>
                <a:lnTo>
                  <a:pt x="5927549" y="4424400"/>
                </a:lnTo>
                <a:lnTo>
                  <a:pt x="5648155" y="4424400"/>
                </a:lnTo>
                <a:lnTo>
                  <a:pt x="5647312" y="4423475"/>
                </a:lnTo>
                <a:cubicBezTo>
                  <a:pt x="5642071" y="4413789"/>
                  <a:pt x="5641380" y="4400929"/>
                  <a:pt x="5649042" y="4387154"/>
                </a:cubicBezTo>
                <a:lnTo>
                  <a:pt x="5774176" y="4170977"/>
                </a:lnTo>
                <a:lnTo>
                  <a:pt x="5648026" y="3997490"/>
                </a:lnTo>
                <a:cubicBezTo>
                  <a:pt x="5634127" y="3974216"/>
                  <a:pt x="5651768" y="3947783"/>
                  <a:pt x="5672845" y="3945996"/>
                </a:cubicBezTo>
                <a:cubicBezTo>
                  <a:pt x="5675428" y="3945652"/>
                  <a:pt x="5678010" y="3945709"/>
                  <a:pt x="5679190" y="3945632"/>
                </a:cubicBezTo>
                <a:close/>
                <a:moveTo>
                  <a:pt x="4724086" y="3945632"/>
                </a:moveTo>
                <a:lnTo>
                  <a:pt x="4725437" y="3945632"/>
                </a:lnTo>
                <a:lnTo>
                  <a:pt x="4759792" y="3945632"/>
                </a:lnTo>
                <a:lnTo>
                  <a:pt x="4904320" y="3945632"/>
                </a:lnTo>
                <a:lnTo>
                  <a:pt x="4938679" y="3945632"/>
                </a:lnTo>
                <a:lnTo>
                  <a:pt x="4940026" y="3945632"/>
                </a:lnTo>
                <a:lnTo>
                  <a:pt x="4945794" y="3945852"/>
                </a:lnTo>
                <a:cubicBezTo>
                  <a:pt x="4966342" y="3947266"/>
                  <a:pt x="4972168" y="3959313"/>
                  <a:pt x="4981175" y="3972282"/>
                </a:cubicBezTo>
                <a:lnTo>
                  <a:pt x="5110683" y="4150386"/>
                </a:lnTo>
                <a:cubicBezTo>
                  <a:pt x="5118652" y="4162330"/>
                  <a:pt x="5118023" y="4174398"/>
                  <a:pt x="5109202" y="4190310"/>
                </a:cubicBezTo>
                <a:lnTo>
                  <a:pt x="4982371" y="4409470"/>
                </a:lnTo>
                <a:lnTo>
                  <a:pt x="4972446" y="4424400"/>
                </a:lnTo>
                <a:lnTo>
                  <a:pt x="4693051" y="4424400"/>
                </a:lnTo>
                <a:lnTo>
                  <a:pt x="4692209" y="4423475"/>
                </a:lnTo>
                <a:cubicBezTo>
                  <a:pt x="4686968" y="4413789"/>
                  <a:pt x="4686278" y="4400929"/>
                  <a:pt x="4693939" y="4387154"/>
                </a:cubicBezTo>
                <a:lnTo>
                  <a:pt x="4819075" y="4170977"/>
                </a:lnTo>
                <a:lnTo>
                  <a:pt x="4692923" y="3997490"/>
                </a:lnTo>
                <a:cubicBezTo>
                  <a:pt x="4679026" y="3974216"/>
                  <a:pt x="4696664" y="3947783"/>
                  <a:pt x="4717742" y="3945996"/>
                </a:cubicBezTo>
                <a:cubicBezTo>
                  <a:pt x="4720324" y="3945652"/>
                  <a:pt x="4722907" y="3945709"/>
                  <a:pt x="4724086" y="3945632"/>
                </a:cubicBezTo>
                <a:close/>
                <a:moveTo>
                  <a:pt x="3769001" y="3945632"/>
                </a:moveTo>
                <a:lnTo>
                  <a:pt x="3770348" y="3945632"/>
                </a:lnTo>
                <a:lnTo>
                  <a:pt x="3804707" y="3945632"/>
                </a:lnTo>
                <a:lnTo>
                  <a:pt x="3949235" y="3945632"/>
                </a:lnTo>
                <a:lnTo>
                  <a:pt x="3983594" y="3945632"/>
                </a:lnTo>
                <a:lnTo>
                  <a:pt x="3984940" y="3945632"/>
                </a:lnTo>
                <a:lnTo>
                  <a:pt x="3990704" y="3945852"/>
                </a:lnTo>
                <a:cubicBezTo>
                  <a:pt x="4011255" y="3947266"/>
                  <a:pt x="4017081" y="3959313"/>
                  <a:pt x="4026089" y="3972282"/>
                </a:cubicBezTo>
                <a:lnTo>
                  <a:pt x="4155595" y="4150386"/>
                </a:lnTo>
                <a:cubicBezTo>
                  <a:pt x="4163566" y="4162330"/>
                  <a:pt x="4162936" y="4174398"/>
                  <a:pt x="4154115" y="4190310"/>
                </a:cubicBezTo>
                <a:lnTo>
                  <a:pt x="4027283" y="4409470"/>
                </a:lnTo>
                <a:lnTo>
                  <a:pt x="4017360" y="4424400"/>
                </a:lnTo>
                <a:lnTo>
                  <a:pt x="3737965" y="4424400"/>
                </a:lnTo>
                <a:lnTo>
                  <a:pt x="3737123" y="4423475"/>
                </a:lnTo>
                <a:cubicBezTo>
                  <a:pt x="3731883" y="4413789"/>
                  <a:pt x="3731193" y="4400929"/>
                  <a:pt x="3738855" y="4387154"/>
                </a:cubicBezTo>
                <a:lnTo>
                  <a:pt x="3863989" y="4170977"/>
                </a:lnTo>
                <a:lnTo>
                  <a:pt x="3737838" y="3997490"/>
                </a:lnTo>
                <a:cubicBezTo>
                  <a:pt x="3723939" y="3974216"/>
                  <a:pt x="3741578" y="3947783"/>
                  <a:pt x="3762656" y="3945996"/>
                </a:cubicBezTo>
                <a:cubicBezTo>
                  <a:pt x="3765237" y="3945652"/>
                  <a:pt x="3767822" y="3945709"/>
                  <a:pt x="3769001" y="3945632"/>
                </a:cubicBezTo>
                <a:close/>
                <a:moveTo>
                  <a:pt x="2813898" y="3945632"/>
                </a:moveTo>
                <a:lnTo>
                  <a:pt x="2815247" y="3945632"/>
                </a:lnTo>
                <a:lnTo>
                  <a:pt x="2849605" y="3945632"/>
                </a:lnTo>
                <a:lnTo>
                  <a:pt x="2994136" y="3945632"/>
                </a:lnTo>
                <a:lnTo>
                  <a:pt x="3028494" y="3945632"/>
                </a:lnTo>
                <a:lnTo>
                  <a:pt x="3029842" y="3945632"/>
                </a:lnTo>
                <a:lnTo>
                  <a:pt x="3035607" y="3945852"/>
                </a:lnTo>
                <a:cubicBezTo>
                  <a:pt x="3056157" y="3947266"/>
                  <a:pt x="3061984" y="3959313"/>
                  <a:pt x="3070994" y="3972282"/>
                </a:cubicBezTo>
                <a:lnTo>
                  <a:pt x="3200497" y="4150386"/>
                </a:lnTo>
                <a:cubicBezTo>
                  <a:pt x="3208467" y="4162330"/>
                  <a:pt x="3207835" y="4174398"/>
                  <a:pt x="3199016" y="4190310"/>
                </a:cubicBezTo>
                <a:lnTo>
                  <a:pt x="3072186" y="4409470"/>
                </a:lnTo>
                <a:lnTo>
                  <a:pt x="3062261" y="4424400"/>
                </a:lnTo>
                <a:lnTo>
                  <a:pt x="2782864" y="4424400"/>
                </a:lnTo>
                <a:lnTo>
                  <a:pt x="2782023" y="4423475"/>
                </a:lnTo>
                <a:cubicBezTo>
                  <a:pt x="2776782" y="4413789"/>
                  <a:pt x="2776092" y="4400929"/>
                  <a:pt x="2783753" y="4387154"/>
                </a:cubicBezTo>
                <a:lnTo>
                  <a:pt x="2908887" y="4170977"/>
                </a:lnTo>
                <a:lnTo>
                  <a:pt x="2782736" y="3997490"/>
                </a:lnTo>
                <a:cubicBezTo>
                  <a:pt x="2768838" y="3974216"/>
                  <a:pt x="2786477" y="3947783"/>
                  <a:pt x="2807556" y="3945996"/>
                </a:cubicBezTo>
                <a:cubicBezTo>
                  <a:pt x="2810139" y="3945652"/>
                  <a:pt x="2812722" y="3945709"/>
                  <a:pt x="2813898" y="3945632"/>
                </a:cubicBezTo>
                <a:close/>
                <a:moveTo>
                  <a:pt x="1858797" y="3945632"/>
                </a:moveTo>
                <a:lnTo>
                  <a:pt x="1860146" y="3945632"/>
                </a:lnTo>
                <a:lnTo>
                  <a:pt x="1894503" y="3945632"/>
                </a:lnTo>
                <a:lnTo>
                  <a:pt x="2039033" y="3945632"/>
                </a:lnTo>
                <a:lnTo>
                  <a:pt x="2073390" y="3945632"/>
                </a:lnTo>
                <a:lnTo>
                  <a:pt x="2074737" y="3945632"/>
                </a:lnTo>
                <a:lnTo>
                  <a:pt x="2080503" y="3945852"/>
                </a:lnTo>
                <a:cubicBezTo>
                  <a:pt x="2101050" y="3947266"/>
                  <a:pt x="2106878" y="3959313"/>
                  <a:pt x="2115886" y="3972282"/>
                </a:cubicBezTo>
                <a:lnTo>
                  <a:pt x="2245389" y="4150386"/>
                </a:lnTo>
                <a:cubicBezTo>
                  <a:pt x="2253363" y="4162330"/>
                  <a:pt x="2252735" y="4174398"/>
                  <a:pt x="2243912" y="4190310"/>
                </a:cubicBezTo>
                <a:lnTo>
                  <a:pt x="2117080" y="4409470"/>
                </a:lnTo>
                <a:lnTo>
                  <a:pt x="2107156" y="4424400"/>
                </a:lnTo>
                <a:lnTo>
                  <a:pt x="1827762" y="4424400"/>
                </a:lnTo>
                <a:lnTo>
                  <a:pt x="1826920" y="4423475"/>
                </a:lnTo>
                <a:cubicBezTo>
                  <a:pt x="1821680" y="4413789"/>
                  <a:pt x="1820989" y="4400929"/>
                  <a:pt x="1828651" y="4387154"/>
                </a:cubicBezTo>
                <a:lnTo>
                  <a:pt x="1953786" y="4170977"/>
                </a:lnTo>
                <a:lnTo>
                  <a:pt x="1827635" y="3997490"/>
                </a:lnTo>
                <a:cubicBezTo>
                  <a:pt x="1813736" y="3974216"/>
                  <a:pt x="1831376" y="3947783"/>
                  <a:pt x="1852453" y="3945996"/>
                </a:cubicBezTo>
                <a:cubicBezTo>
                  <a:pt x="1855035" y="3945652"/>
                  <a:pt x="1857618" y="3945709"/>
                  <a:pt x="1858797" y="3945632"/>
                </a:cubicBezTo>
                <a:close/>
                <a:moveTo>
                  <a:pt x="903694" y="3945632"/>
                </a:moveTo>
                <a:lnTo>
                  <a:pt x="905042" y="3945632"/>
                </a:lnTo>
                <a:lnTo>
                  <a:pt x="939399" y="3945632"/>
                </a:lnTo>
                <a:lnTo>
                  <a:pt x="1083930" y="3945632"/>
                </a:lnTo>
                <a:lnTo>
                  <a:pt x="1118287" y="3945632"/>
                </a:lnTo>
                <a:lnTo>
                  <a:pt x="1119635" y="3945632"/>
                </a:lnTo>
                <a:lnTo>
                  <a:pt x="1125400" y="3945852"/>
                </a:lnTo>
                <a:cubicBezTo>
                  <a:pt x="1145950" y="3947266"/>
                  <a:pt x="1151776" y="3959313"/>
                  <a:pt x="1160786" y="3972282"/>
                </a:cubicBezTo>
                <a:lnTo>
                  <a:pt x="1290290" y="4150386"/>
                </a:lnTo>
                <a:cubicBezTo>
                  <a:pt x="1298261" y="4162330"/>
                  <a:pt x="1297631" y="4174398"/>
                  <a:pt x="1288812" y="4190310"/>
                </a:cubicBezTo>
                <a:lnTo>
                  <a:pt x="1161979" y="4409470"/>
                </a:lnTo>
                <a:lnTo>
                  <a:pt x="1152055" y="4424400"/>
                </a:lnTo>
                <a:lnTo>
                  <a:pt x="872658" y="4424400"/>
                </a:lnTo>
                <a:lnTo>
                  <a:pt x="871816" y="4423475"/>
                </a:lnTo>
                <a:cubicBezTo>
                  <a:pt x="866575" y="4413789"/>
                  <a:pt x="865885" y="4400929"/>
                  <a:pt x="873547" y="4387154"/>
                </a:cubicBezTo>
                <a:lnTo>
                  <a:pt x="998682" y="4170977"/>
                </a:lnTo>
                <a:lnTo>
                  <a:pt x="872531" y="3997490"/>
                </a:lnTo>
                <a:cubicBezTo>
                  <a:pt x="858632" y="3974216"/>
                  <a:pt x="876272" y="3947783"/>
                  <a:pt x="897349" y="3945996"/>
                </a:cubicBezTo>
                <a:cubicBezTo>
                  <a:pt x="899931" y="3945652"/>
                  <a:pt x="902514" y="3945709"/>
                  <a:pt x="903694" y="3945632"/>
                </a:cubicBezTo>
                <a:close/>
                <a:moveTo>
                  <a:pt x="0" y="3945632"/>
                </a:moveTo>
                <a:lnTo>
                  <a:pt x="128828" y="3945632"/>
                </a:lnTo>
                <a:lnTo>
                  <a:pt x="163184" y="3945632"/>
                </a:lnTo>
                <a:lnTo>
                  <a:pt x="164532" y="3945632"/>
                </a:lnTo>
                <a:lnTo>
                  <a:pt x="170297" y="3945852"/>
                </a:lnTo>
                <a:cubicBezTo>
                  <a:pt x="190847" y="3947266"/>
                  <a:pt x="196674" y="3959313"/>
                  <a:pt x="205682" y="3972282"/>
                </a:cubicBezTo>
                <a:lnTo>
                  <a:pt x="335186" y="4150386"/>
                </a:lnTo>
                <a:cubicBezTo>
                  <a:pt x="343157" y="4162330"/>
                  <a:pt x="342528" y="4174398"/>
                  <a:pt x="333707" y="4190310"/>
                </a:cubicBezTo>
                <a:lnTo>
                  <a:pt x="206876" y="4409470"/>
                </a:lnTo>
                <a:lnTo>
                  <a:pt x="196951" y="4424400"/>
                </a:lnTo>
                <a:lnTo>
                  <a:pt x="0" y="4424400"/>
                </a:lnTo>
                <a:lnTo>
                  <a:pt x="0" y="4246266"/>
                </a:lnTo>
                <a:lnTo>
                  <a:pt x="43581" y="4170977"/>
                </a:lnTo>
                <a:lnTo>
                  <a:pt x="0" y="4111043"/>
                </a:lnTo>
                <a:close/>
                <a:moveTo>
                  <a:pt x="9022052" y="3759838"/>
                </a:moveTo>
                <a:lnTo>
                  <a:pt x="9023400" y="3759838"/>
                </a:lnTo>
                <a:lnTo>
                  <a:pt x="9057757" y="3759838"/>
                </a:lnTo>
                <a:lnTo>
                  <a:pt x="9144000" y="3759838"/>
                </a:lnTo>
                <a:lnTo>
                  <a:pt x="9144000" y="4255401"/>
                </a:lnTo>
                <a:lnTo>
                  <a:pt x="9057793" y="4255401"/>
                </a:lnTo>
                <a:lnTo>
                  <a:pt x="9023436" y="4255401"/>
                </a:lnTo>
                <a:lnTo>
                  <a:pt x="9022088" y="4255401"/>
                </a:lnTo>
                <a:cubicBezTo>
                  <a:pt x="9020908" y="4255308"/>
                  <a:pt x="9018326" y="4255377"/>
                  <a:pt x="9015743" y="4254961"/>
                </a:cubicBezTo>
                <a:cubicBezTo>
                  <a:pt x="8994666" y="4252798"/>
                  <a:pt x="8976581" y="4228910"/>
                  <a:pt x="8991905" y="4201360"/>
                </a:cubicBezTo>
                <a:lnTo>
                  <a:pt x="9117040" y="3985183"/>
                </a:lnTo>
                <a:lnTo>
                  <a:pt x="8990889" y="3811696"/>
                </a:lnTo>
                <a:cubicBezTo>
                  <a:pt x="8976990" y="3788422"/>
                  <a:pt x="8994630" y="3761989"/>
                  <a:pt x="9015707" y="3760202"/>
                </a:cubicBezTo>
                <a:cubicBezTo>
                  <a:pt x="9018290" y="3759858"/>
                  <a:pt x="9020872" y="3759915"/>
                  <a:pt x="9022052" y="3759838"/>
                </a:cubicBezTo>
                <a:close/>
                <a:moveTo>
                  <a:pt x="8066948" y="3759838"/>
                </a:moveTo>
                <a:lnTo>
                  <a:pt x="8068296" y="3759838"/>
                </a:lnTo>
                <a:lnTo>
                  <a:pt x="8102653" y="3759838"/>
                </a:lnTo>
                <a:lnTo>
                  <a:pt x="8247184" y="3759838"/>
                </a:lnTo>
                <a:lnTo>
                  <a:pt x="8281541" y="3759838"/>
                </a:lnTo>
                <a:lnTo>
                  <a:pt x="8282889" y="3759838"/>
                </a:lnTo>
                <a:lnTo>
                  <a:pt x="8288654" y="3760058"/>
                </a:lnTo>
                <a:cubicBezTo>
                  <a:pt x="8309203" y="3761472"/>
                  <a:pt x="8315029" y="3773519"/>
                  <a:pt x="8324038" y="3786488"/>
                </a:cubicBezTo>
                <a:lnTo>
                  <a:pt x="8453543" y="3964592"/>
                </a:lnTo>
                <a:cubicBezTo>
                  <a:pt x="8461514" y="3976536"/>
                  <a:pt x="8460885" y="3988604"/>
                  <a:pt x="8452064" y="4004516"/>
                </a:cubicBezTo>
                <a:lnTo>
                  <a:pt x="8325232" y="4223676"/>
                </a:lnTo>
                <a:cubicBezTo>
                  <a:pt x="8316224" y="4239376"/>
                  <a:pt x="8309239" y="4253423"/>
                  <a:pt x="8288690" y="4255136"/>
                </a:cubicBezTo>
                <a:lnTo>
                  <a:pt x="8282925" y="4255401"/>
                </a:lnTo>
                <a:lnTo>
                  <a:pt x="8281577" y="4255401"/>
                </a:lnTo>
                <a:lnTo>
                  <a:pt x="8247220" y="4255401"/>
                </a:lnTo>
                <a:lnTo>
                  <a:pt x="8102689" y="4255401"/>
                </a:lnTo>
                <a:lnTo>
                  <a:pt x="8068332" y="4255401"/>
                </a:lnTo>
                <a:lnTo>
                  <a:pt x="8066984" y="4255401"/>
                </a:lnTo>
                <a:cubicBezTo>
                  <a:pt x="8065805" y="4255308"/>
                  <a:pt x="8063222" y="4255377"/>
                  <a:pt x="8060639" y="4254961"/>
                </a:cubicBezTo>
                <a:cubicBezTo>
                  <a:pt x="8039562" y="4252798"/>
                  <a:pt x="8021477" y="4228910"/>
                  <a:pt x="8036802" y="4201360"/>
                </a:cubicBezTo>
                <a:lnTo>
                  <a:pt x="8161936" y="3985183"/>
                </a:lnTo>
                <a:lnTo>
                  <a:pt x="8035785" y="3811696"/>
                </a:lnTo>
                <a:cubicBezTo>
                  <a:pt x="8021887" y="3788422"/>
                  <a:pt x="8039526" y="3761989"/>
                  <a:pt x="8060603" y="3760202"/>
                </a:cubicBezTo>
                <a:cubicBezTo>
                  <a:pt x="8063186" y="3759858"/>
                  <a:pt x="8065769" y="3759915"/>
                  <a:pt x="8066948" y="3759838"/>
                </a:cubicBezTo>
                <a:close/>
                <a:moveTo>
                  <a:pt x="7111844" y="3759838"/>
                </a:moveTo>
                <a:lnTo>
                  <a:pt x="7113192" y="3759838"/>
                </a:lnTo>
                <a:lnTo>
                  <a:pt x="7147549" y="3759838"/>
                </a:lnTo>
                <a:lnTo>
                  <a:pt x="7292080" y="3759838"/>
                </a:lnTo>
                <a:lnTo>
                  <a:pt x="7326437" y="3759838"/>
                </a:lnTo>
                <a:lnTo>
                  <a:pt x="7327785" y="3759838"/>
                </a:lnTo>
                <a:lnTo>
                  <a:pt x="7333550" y="3760058"/>
                </a:lnTo>
                <a:cubicBezTo>
                  <a:pt x="7354100" y="3761472"/>
                  <a:pt x="7359926" y="3773519"/>
                  <a:pt x="7368934" y="3786488"/>
                </a:cubicBezTo>
                <a:lnTo>
                  <a:pt x="7498439" y="3964592"/>
                </a:lnTo>
                <a:cubicBezTo>
                  <a:pt x="7506410" y="3976536"/>
                  <a:pt x="7505781" y="3988604"/>
                  <a:pt x="7496960" y="4004516"/>
                </a:cubicBezTo>
                <a:lnTo>
                  <a:pt x="7370128" y="4223676"/>
                </a:lnTo>
                <a:cubicBezTo>
                  <a:pt x="7361120" y="4239376"/>
                  <a:pt x="7354136" y="4253423"/>
                  <a:pt x="7333586" y="4255136"/>
                </a:cubicBezTo>
                <a:lnTo>
                  <a:pt x="7327821" y="4255401"/>
                </a:lnTo>
                <a:lnTo>
                  <a:pt x="7326473" y="4255401"/>
                </a:lnTo>
                <a:lnTo>
                  <a:pt x="7292116" y="4255401"/>
                </a:lnTo>
                <a:lnTo>
                  <a:pt x="7147585" y="4255401"/>
                </a:lnTo>
                <a:lnTo>
                  <a:pt x="7113228" y="4255401"/>
                </a:lnTo>
                <a:lnTo>
                  <a:pt x="7111880" y="4255401"/>
                </a:lnTo>
                <a:cubicBezTo>
                  <a:pt x="7110701" y="4255308"/>
                  <a:pt x="7108118" y="4255377"/>
                  <a:pt x="7105535" y="4254961"/>
                </a:cubicBezTo>
                <a:cubicBezTo>
                  <a:pt x="7084458" y="4252798"/>
                  <a:pt x="7066373" y="4228910"/>
                  <a:pt x="7081698" y="4201360"/>
                </a:cubicBezTo>
                <a:lnTo>
                  <a:pt x="7206832" y="3985183"/>
                </a:lnTo>
                <a:lnTo>
                  <a:pt x="7080681" y="3811696"/>
                </a:lnTo>
                <a:cubicBezTo>
                  <a:pt x="7066783" y="3788422"/>
                  <a:pt x="7084422" y="3761989"/>
                  <a:pt x="7105499" y="3760202"/>
                </a:cubicBezTo>
                <a:cubicBezTo>
                  <a:pt x="7108082" y="3759858"/>
                  <a:pt x="7110665" y="3759915"/>
                  <a:pt x="7111844" y="3759838"/>
                </a:cubicBezTo>
                <a:close/>
                <a:moveTo>
                  <a:pt x="6156740" y="3759838"/>
                </a:moveTo>
                <a:lnTo>
                  <a:pt x="6158088" y="3759838"/>
                </a:lnTo>
                <a:lnTo>
                  <a:pt x="6192445" y="3759838"/>
                </a:lnTo>
                <a:lnTo>
                  <a:pt x="6336976" y="3759838"/>
                </a:lnTo>
                <a:lnTo>
                  <a:pt x="6371333" y="3759838"/>
                </a:lnTo>
                <a:lnTo>
                  <a:pt x="6372681" y="3759838"/>
                </a:lnTo>
                <a:lnTo>
                  <a:pt x="6378446" y="3760058"/>
                </a:lnTo>
                <a:cubicBezTo>
                  <a:pt x="6398996" y="3761472"/>
                  <a:pt x="6404822" y="3773519"/>
                  <a:pt x="6413830" y="3786488"/>
                </a:cubicBezTo>
                <a:lnTo>
                  <a:pt x="6543335" y="3964592"/>
                </a:lnTo>
                <a:cubicBezTo>
                  <a:pt x="6551306" y="3976536"/>
                  <a:pt x="6550677" y="3988604"/>
                  <a:pt x="6541856" y="4004516"/>
                </a:cubicBezTo>
                <a:lnTo>
                  <a:pt x="6415024" y="4223676"/>
                </a:lnTo>
                <a:cubicBezTo>
                  <a:pt x="6406016" y="4239376"/>
                  <a:pt x="6399032" y="4253423"/>
                  <a:pt x="6378482" y="4255136"/>
                </a:cubicBezTo>
                <a:lnTo>
                  <a:pt x="6372717" y="4255401"/>
                </a:lnTo>
                <a:lnTo>
                  <a:pt x="6371369" y="4255401"/>
                </a:lnTo>
                <a:lnTo>
                  <a:pt x="6337012" y="4255401"/>
                </a:lnTo>
                <a:lnTo>
                  <a:pt x="6192481" y="4255401"/>
                </a:lnTo>
                <a:lnTo>
                  <a:pt x="6158124" y="4255401"/>
                </a:lnTo>
                <a:lnTo>
                  <a:pt x="6156776" y="4255401"/>
                </a:lnTo>
                <a:cubicBezTo>
                  <a:pt x="6155597" y="4255308"/>
                  <a:pt x="6153014" y="4255377"/>
                  <a:pt x="6150431" y="4254961"/>
                </a:cubicBezTo>
                <a:cubicBezTo>
                  <a:pt x="6129354" y="4252798"/>
                  <a:pt x="6111269" y="4228910"/>
                  <a:pt x="6126594" y="4201360"/>
                </a:cubicBezTo>
                <a:lnTo>
                  <a:pt x="6251728" y="3985183"/>
                </a:lnTo>
                <a:lnTo>
                  <a:pt x="6125577" y="3811696"/>
                </a:lnTo>
                <a:cubicBezTo>
                  <a:pt x="6111679" y="3788422"/>
                  <a:pt x="6129318" y="3761989"/>
                  <a:pt x="6150395" y="3760202"/>
                </a:cubicBezTo>
                <a:cubicBezTo>
                  <a:pt x="6152978" y="3759858"/>
                  <a:pt x="6155561" y="3759915"/>
                  <a:pt x="6156740" y="3759838"/>
                </a:cubicBezTo>
                <a:close/>
                <a:moveTo>
                  <a:pt x="5201639" y="3759838"/>
                </a:moveTo>
                <a:lnTo>
                  <a:pt x="5202987" y="3759838"/>
                </a:lnTo>
                <a:lnTo>
                  <a:pt x="5237344" y="3759838"/>
                </a:lnTo>
                <a:lnTo>
                  <a:pt x="5381874" y="3759838"/>
                </a:lnTo>
                <a:lnTo>
                  <a:pt x="5416232" y="3759838"/>
                </a:lnTo>
                <a:lnTo>
                  <a:pt x="5417579" y="3759838"/>
                </a:lnTo>
                <a:lnTo>
                  <a:pt x="5423345" y="3760058"/>
                </a:lnTo>
                <a:cubicBezTo>
                  <a:pt x="5443894" y="3761472"/>
                  <a:pt x="5449720" y="3773519"/>
                  <a:pt x="5458728" y="3786488"/>
                </a:cubicBezTo>
                <a:lnTo>
                  <a:pt x="5588233" y="3964592"/>
                </a:lnTo>
                <a:cubicBezTo>
                  <a:pt x="5596203" y="3976536"/>
                  <a:pt x="5595576" y="3988604"/>
                  <a:pt x="5586753" y="4004516"/>
                </a:cubicBezTo>
                <a:lnTo>
                  <a:pt x="5459923" y="4223676"/>
                </a:lnTo>
                <a:cubicBezTo>
                  <a:pt x="5450915" y="4239376"/>
                  <a:pt x="5443930" y="4253423"/>
                  <a:pt x="5423381" y="4255136"/>
                </a:cubicBezTo>
                <a:lnTo>
                  <a:pt x="5417615" y="4255401"/>
                </a:lnTo>
                <a:lnTo>
                  <a:pt x="5416267" y="4255401"/>
                </a:lnTo>
                <a:lnTo>
                  <a:pt x="5381911" y="4255401"/>
                </a:lnTo>
                <a:lnTo>
                  <a:pt x="5237379" y="4255401"/>
                </a:lnTo>
                <a:lnTo>
                  <a:pt x="5203022" y="4255401"/>
                </a:lnTo>
                <a:lnTo>
                  <a:pt x="5201674" y="4255401"/>
                </a:lnTo>
                <a:cubicBezTo>
                  <a:pt x="5200496" y="4255308"/>
                  <a:pt x="5197913" y="4255377"/>
                  <a:pt x="5195331" y="4254961"/>
                </a:cubicBezTo>
                <a:cubicBezTo>
                  <a:pt x="5174253" y="4252798"/>
                  <a:pt x="5156169" y="4228910"/>
                  <a:pt x="5171492" y="4201360"/>
                </a:cubicBezTo>
                <a:lnTo>
                  <a:pt x="5296628" y="3985183"/>
                </a:lnTo>
                <a:lnTo>
                  <a:pt x="5170476" y="3811696"/>
                </a:lnTo>
                <a:cubicBezTo>
                  <a:pt x="5156577" y="3788422"/>
                  <a:pt x="5174218" y="3761989"/>
                  <a:pt x="5195293" y="3760202"/>
                </a:cubicBezTo>
                <a:cubicBezTo>
                  <a:pt x="5197877" y="3759858"/>
                  <a:pt x="5200458" y="3759915"/>
                  <a:pt x="5201639" y="3759838"/>
                </a:cubicBezTo>
                <a:close/>
                <a:moveTo>
                  <a:pt x="4246535" y="3759838"/>
                </a:moveTo>
                <a:lnTo>
                  <a:pt x="4247882" y="3759838"/>
                </a:lnTo>
                <a:lnTo>
                  <a:pt x="4282239" y="3759838"/>
                </a:lnTo>
                <a:lnTo>
                  <a:pt x="4426770" y="3759838"/>
                </a:lnTo>
                <a:lnTo>
                  <a:pt x="4461128" y="3759838"/>
                </a:lnTo>
                <a:lnTo>
                  <a:pt x="4462477" y="3759838"/>
                </a:lnTo>
                <a:lnTo>
                  <a:pt x="4468241" y="3760058"/>
                </a:lnTo>
                <a:cubicBezTo>
                  <a:pt x="4488791" y="3761472"/>
                  <a:pt x="4494617" y="3773519"/>
                  <a:pt x="4503624" y="3786488"/>
                </a:cubicBezTo>
                <a:lnTo>
                  <a:pt x="4633130" y="3964592"/>
                </a:lnTo>
                <a:cubicBezTo>
                  <a:pt x="4641100" y="3976536"/>
                  <a:pt x="4640472" y="3988604"/>
                  <a:pt x="4631652" y="4004516"/>
                </a:cubicBezTo>
                <a:lnTo>
                  <a:pt x="4504818" y="4223676"/>
                </a:lnTo>
                <a:cubicBezTo>
                  <a:pt x="4495810" y="4239376"/>
                  <a:pt x="4488827" y="4253423"/>
                  <a:pt x="4468276" y="4255136"/>
                </a:cubicBezTo>
                <a:lnTo>
                  <a:pt x="4462511" y="4255401"/>
                </a:lnTo>
                <a:lnTo>
                  <a:pt x="4461163" y="4255401"/>
                </a:lnTo>
                <a:lnTo>
                  <a:pt x="4426806" y="4255401"/>
                </a:lnTo>
                <a:lnTo>
                  <a:pt x="4282276" y="4255401"/>
                </a:lnTo>
                <a:lnTo>
                  <a:pt x="4247918" y="4255401"/>
                </a:lnTo>
                <a:lnTo>
                  <a:pt x="4246571" y="4255401"/>
                </a:lnTo>
                <a:cubicBezTo>
                  <a:pt x="4245390" y="4255308"/>
                  <a:pt x="4242808" y="4255377"/>
                  <a:pt x="4240226" y="4254961"/>
                </a:cubicBezTo>
                <a:cubicBezTo>
                  <a:pt x="4219148" y="4252798"/>
                  <a:pt x="4201063" y="4228910"/>
                  <a:pt x="4216387" y="4201360"/>
                </a:cubicBezTo>
                <a:lnTo>
                  <a:pt x="4341522" y="3985183"/>
                </a:lnTo>
                <a:lnTo>
                  <a:pt x="4215370" y="3811696"/>
                </a:lnTo>
                <a:cubicBezTo>
                  <a:pt x="4201472" y="3788422"/>
                  <a:pt x="4219113" y="3761989"/>
                  <a:pt x="4240189" y="3760202"/>
                </a:cubicBezTo>
                <a:cubicBezTo>
                  <a:pt x="4242772" y="3759858"/>
                  <a:pt x="4245354" y="3759915"/>
                  <a:pt x="4246535" y="3759838"/>
                </a:cubicBezTo>
                <a:close/>
                <a:moveTo>
                  <a:pt x="3291449" y="3759838"/>
                </a:moveTo>
                <a:lnTo>
                  <a:pt x="3292798" y="3759838"/>
                </a:lnTo>
                <a:lnTo>
                  <a:pt x="3327154" y="3759838"/>
                </a:lnTo>
                <a:lnTo>
                  <a:pt x="3471684" y="3759838"/>
                </a:lnTo>
                <a:lnTo>
                  <a:pt x="3506041" y="3759838"/>
                </a:lnTo>
                <a:lnTo>
                  <a:pt x="3507390" y="3759838"/>
                </a:lnTo>
                <a:lnTo>
                  <a:pt x="3513155" y="3760058"/>
                </a:lnTo>
                <a:cubicBezTo>
                  <a:pt x="3533705" y="3761472"/>
                  <a:pt x="3539531" y="3773519"/>
                  <a:pt x="3548540" y="3786488"/>
                </a:cubicBezTo>
                <a:lnTo>
                  <a:pt x="3678044" y="3964592"/>
                </a:lnTo>
                <a:cubicBezTo>
                  <a:pt x="3686015" y="3976536"/>
                  <a:pt x="3685386" y="3988604"/>
                  <a:pt x="3676567" y="4004516"/>
                </a:cubicBezTo>
                <a:lnTo>
                  <a:pt x="3549734" y="4223676"/>
                </a:lnTo>
                <a:cubicBezTo>
                  <a:pt x="3540727" y="4239376"/>
                  <a:pt x="3533741" y="4253423"/>
                  <a:pt x="3513191" y="4255136"/>
                </a:cubicBezTo>
                <a:lnTo>
                  <a:pt x="3507427" y="4255401"/>
                </a:lnTo>
                <a:lnTo>
                  <a:pt x="3506077" y="4255401"/>
                </a:lnTo>
                <a:lnTo>
                  <a:pt x="3471721" y="4255401"/>
                </a:lnTo>
                <a:lnTo>
                  <a:pt x="3327191" y="4255401"/>
                </a:lnTo>
                <a:lnTo>
                  <a:pt x="3292835" y="4255401"/>
                </a:lnTo>
                <a:lnTo>
                  <a:pt x="3291486" y="4255401"/>
                </a:lnTo>
                <a:cubicBezTo>
                  <a:pt x="3290307" y="4255308"/>
                  <a:pt x="3287724" y="4255377"/>
                  <a:pt x="3285142" y="4254961"/>
                </a:cubicBezTo>
                <a:cubicBezTo>
                  <a:pt x="3264064" y="4252798"/>
                  <a:pt x="3245980" y="4228910"/>
                  <a:pt x="3261304" y="4201360"/>
                </a:cubicBezTo>
                <a:lnTo>
                  <a:pt x="3386438" y="3985183"/>
                </a:lnTo>
                <a:lnTo>
                  <a:pt x="3260288" y="3811696"/>
                </a:lnTo>
                <a:cubicBezTo>
                  <a:pt x="3246388" y="3788422"/>
                  <a:pt x="3264029" y="3761989"/>
                  <a:pt x="3285106" y="3760202"/>
                </a:cubicBezTo>
                <a:cubicBezTo>
                  <a:pt x="3287689" y="3759858"/>
                  <a:pt x="3290270" y="3759915"/>
                  <a:pt x="3291449" y="3759838"/>
                </a:cubicBezTo>
                <a:close/>
                <a:moveTo>
                  <a:pt x="2336347" y="3759838"/>
                </a:moveTo>
                <a:lnTo>
                  <a:pt x="2337695" y="3759838"/>
                </a:lnTo>
                <a:lnTo>
                  <a:pt x="2372052" y="3759838"/>
                </a:lnTo>
                <a:lnTo>
                  <a:pt x="2516583" y="3759838"/>
                </a:lnTo>
                <a:lnTo>
                  <a:pt x="2550941" y="3759838"/>
                </a:lnTo>
                <a:lnTo>
                  <a:pt x="2552289" y="3759838"/>
                </a:lnTo>
                <a:lnTo>
                  <a:pt x="2558055" y="3760058"/>
                </a:lnTo>
                <a:cubicBezTo>
                  <a:pt x="2578604" y="3761472"/>
                  <a:pt x="2584430" y="3773519"/>
                  <a:pt x="2593438" y="3786488"/>
                </a:cubicBezTo>
                <a:lnTo>
                  <a:pt x="2722943" y="3964592"/>
                </a:lnTo>
                <a:cubicBezTo>
                  <a:pt x="2730916" y="3976536"/>
                  <a:pt x="2730285" y="3988604"/>
                  <a:pt x="2721465" y="4004516"/>
                </a:cubicBezTo>
                <a:lnTo>
                  <a:pt x="2594634" y="4223676"/>
                </a:lnTo>
                <a:cubicBezTo>
                  <a:pt x="2585624" y="4239376"/>
                  <a:pt x="2578640" y="4253423"/>
                  <a:pt x="2558090" y="4255136"/>
                </a:cubicBezTo>
                <a:lnTo>
                  <a:pt x="2552324" y="4255401"/>
                </a:lnTo>
                <a:lnTo>
                  <a:pt x="2550977" y="4255401"/>
                </a:lnTo>
                <a:lnTo>
                  <a:pt x="2516620" y="4255401"/>
                </a:lnTo>
                <a:lnTo>
                  <a:pt x="2372088" y="4255401"/>
                </a:lnTo>
                <a:lnTo>
                  <a:pt x="2337731" y="4255401"/>
                </a:lnTo>
                <a:lnTo>
                  <a:pt x="2336384" y="4255401"/>
                </a:lnTo>
                <a:cubicBezTo>
                  <a:pt x="2335203" y="4255308"/>
                  <a:pt x="2332621" y="4255377"/>
                  <a:pt x="2330039" y="4254961"/>
                </a:cubicBezTo>
                <a:cubicBezTo>
                  <a:pt x="2308962" y="4252798"/>
                  <a:pt x="2290876" y="4228910"/>
                  <a:pt x="2306201" y="4201360"/>
                </a:cubicBezTo>
                <a:lnTo>
                  <a:pt x="2431337" y="3985183"/>
                </a:lnTo>
                <a:lnTo>
                  <a:pt x="2305184" y="3811696"/>
                </a:lnTo>
                <a:cubicBezTo>
                  <a:pt x="2291287" y="3788422"/>
                  <a:pt x="2308924" y="3761989"/>
                  <a:pt x="2330002" y="3760202"/>
                </a:cubicBezTo>
                <a:cubicBezTo>
                  <a:pt x="2332584" y="3759858"/>
                  <a:pt x="2335169" y="3759915"/>
                  <a:pt x="2336347" y="3759838"/>
                </a:cubicBezTo>
                <a:close/>
                <a:moveTo>
                  <a:pt x="1381247" y="3759838"/>
                </a:moveTo>
                <a:lnTo>
                  <a:pt x="1382594" y="3759838"/>
                </a:lnTo>
                <a:lnTo>
                  <a:pt x="1416953" y="3759838"/>
                </a:lnTo>
                <a:lnTo>
                  <a:pt x="1561482" y="3759838"/>
                </a:lnTo>
                <a:lnTo>
                  <a:pt x="1595839" y="3759838"/>
                </a:lnTo>
                <a:lnTo>
                  <a:pt x="1597187" y="3759838"/>
                </a:lnTo>
                <a:lnTo>
                  <a:pt x="1602952" y="3760058"/>
                </a:lnTo>
                <a:cubicBezTo>
                  <a:pt x="1623502" y="3761472"/>
                  <a:pt x="1629329" y="3773519"/>
                  <a:pt x="1638336" y="3786488"/>
                </a:cubicBezTo>
                <a:lnTo>
                  <a:pt x="1767842" y="3964592"/>
                </a:lnTo>
                <a:cubicBezTo>
                  <a:pt x="1775813" y="3976536"/>
                  <a:pt x="1775183" y="3988604"/>
                  <a:pt x="1766363" y="4004516"/>
                </a:cubicBezTo>
                <a:lnTo>
                  <a:pt x="1639530" y="4223676"/>
                </a:lnTo>
                <a:cubicBezTo>
                  <a:pt x="1630522" y="4239376"/>
                  <a:pt x="1623538" y="4253423"/>
                  <a:pt x="1602988" y="4255136"/>
                </a:cubicBezTo>
                <a:lnTo>
                  <a:pt x="1597222" y="4255401"/>
                </a:lnTo>
                <a:lnTo>
                  <a:pt x="1595876" y="4255401"/>
                </a:lnTo>
                <a:lnTo>
                  <a:pt x="1561518" y="4255401"/>
                </a:lnTo>
                <a:lnTo>
                  <a:pt x="1416988" y="4255401"/>
                </a:lnTo>
                <a:lnTo>
                  <a:pt x="1382630" y="4255401"/>
                </a:lnTo>
                <a:lnTo>
                  <a:pt x="1381282" y="4255401"/>
                </a:lnTo>
                <a:cubicBezTo>
                  <a:pt x="1380104" y="4255308"/>
                  <a:pt x="1377520" y="4255377"/>
                  <a:pt x="1374938" y="4254961"/>
                </a:cubicBezTo>
                <a:cubicBezTo>
                  <a:pt x="1353861" y="4252798"/>
                  <a:pt x="1335776" y="4228910"/>
                  <a:pt x="1351101" y="4201360"/>
                </a:cubicBezTo>
                <a:lnTo>
                  <a:pt x="1476236" y="3985183"/>
                </a:lnTo>
                <a:lnTo>
                  <a:pt x="1350085" y="3811696"/>
                </a:lnTo>
                <a:cubicBezTo>
                  <a:pt x="1336185" y="3788422"/>
                  <a:pt x="1353825" y="3761989"/>
                  <a:pt x="1374902" y="3760202"/>
                </a:cubicBezTo>
                <a:cubicBezTo>
                  <a:pt x="1377485" y="3759858"/>
                  <a:pt x="1380067" y="3759915"/>
                  <a:pt x="1381247" y="3759838"/>
                </a:cubicBezTo>
                <a:close/>
                <a:moveTo>
                  <a:pt x="426143" y="3759838"/>
                </a:moveTo>
                <a:lnTo>
                  <a:pt x="427491" y="3759838"/>
                </a:lnTo>
                <a:lnTo>
                  <a:pt x="461848" y="3759838"/>
                </a:lnTo>
                <a:lnTo>
                  <a:pt x="606378" y="3759838"/>
                </a:lnTo>
                <a:lnTo>
                  <a:pt x="640736" y="3759838"/>
                </a:lnTo>
                <a:lnTo>
                  <a:pt x="642083" y="3759838"/>
                </a:lnTo>
                <a:lnTo>
                  <a:pt x="647848" y="3760058"/>
                </a:lnTo>
                <a:cubicBezTo>
                  <a:pt x="668398" y="3761472"/>
                  <a:pt x="674224" y="3773519"/>
                  <a:pt x="683232" y="3786488"/>
                </a:cubicBezTo>
                <a:lnTo>
                  <a:pt x="812737" y="3964592"/>
                </a:lnTo>
                <a:cubicBezTo>
                  <a:pt x="820708" y="3976536"/>
                  <a:pt x="820079" y="3988604"/>
                  <a:pt x="811258" y="4004516"/>
                </a:cubicBezTo>
                <a:lnTo>
                  <a:pt x="684427" y="4223676"/>
                </a:lnTo>
                <a:cubicBezTo>
                  <a:pt x="675419" y="4239376"/>
                  <a:pt x="668434" y="4253423"/>
                  <a:pt x="647885" y="4255136"/>
                </a:cubicBezTo>
                <a:lnTo>
                  <a:pt x="642119" y="4255401"/>
                </a:lnTo>
                <a:lnTo>
                  <a:pt x="640771" y="4255401"/>
                </a:lnTo>
                <a:lnTo>
                  <a:pt x="606414" y="4255401"/>
                </a:lnTo>
                <a:lnTo>
                  <a:pt x="461884" y="4255401"/>
                </a:lnTo>
                <a:lnTo>
                  <a:pt x="427527" y="4255401"/>
                </a:lnTo>
                <a:lnTo>
                  <a:pt x="426179" y="4255401"/>
                </a:lnTo>
                <a:cubicBezTo>
                  <a:pt x="424999" y="4255308"/>
                  <a:pt x="422417" y="4255377"/>
                  <a:pt x="419834" y="4254961"/>
                </a:cubicBezTo>
                <a:cubicBezTo>
                  <a:pt x="398757" y="4252798"/>
                  <a:pt x="380672" y="4228910"/>
                  <a:pt x="395997" y="4201360"/>
                </a:cubicBezTo>
                <a:lnTo>
                  <a:pt x="521131" y="3985183"/>
                </a:lnTo>
                <a:lnTo>
                  <a:pt x="394980" y="3811696"/>
                </a:lnTo>
                <a:cubicBezTo>
                  <a:pt x="381082" y="3788422"/>
                  <a:pt x="398721" y="3761989"/>
                  <a:pt x="419798" y="3760202"/>
                </a:cubicBezTo>
                <a:cubicBezTo>
                  <a:pt x="422381" y="3759858"/>
                  <a:pt x="424963" y="3759915"/>
                  <a:pt x="426143" y="3759838"/>
                </a:cubicBezTo>
                <a:close/>
                <a:moveTo>
                  <a:pt x="8544500" y="3388623"/>
                </a:moveTo>
                <a:lnTo>
                  <a:pt x="8545848" y="3388623"/>
                </a:lnTo>
                <a:lnTo>
                  <a:pt x="8580205" y="3388623"/>
                </a:lnTo>
                <a:lnTo>
                  <a:pt x="8724736" y="3388623"/>
                </a:lnTo>
                <a:lnTo>
                  <a:pt x="8759093" y="3388623"/>
                </a:lnTo>
                <a:lnTo>
                  <a:pt x="8760440" y="3388623"/>
                </a:lnTo>
                <a:lnTo>
                  <a:pt x="8766206" y="3388843"/>
                </a:lnTo>
                <a:cubicBezTo>
                  <a:pt x="8786755" y="3390257"/>
                  <a:pt x="8792582" y="3402304"/>
                  <a:pt x="8801590" y="3415273"/>
                </a:cubicBezTo>
                <a:lnTo>
                  <a:pt x="8931095" y="3593377"/>
                </a:lnTo>
                <a:cubicBezTo>
                  <a:pt x="8939066" y="3605321"/>
                  <a:pt x="8938437" y="3617389"/>
                  <a:pt x="8929616" y="3633301"/>
                </a:cubicBezTo>
                <a:lnTo>
                  <a:pt x="8802784" y="3852461"/>
                </a:lnTo>
                <a:cubicBezTo>
                  <a:pt x="8793776" y="3868161"/>
                  <a:pt x="8786791" y="3882208"/>
                  <a:pt x="8766242" y="3883921"/>
                </a:cubicBezTo>
                <a:lnTo>
                  <a:pt x="8760476" y="3884186"/>
                </a:lnTo>
                <a:lnTo>
                  <a:pt x="8759129" y="3884186"/>
                </a:lnTo>
                <a:lnTo>
                  <a:pt x="8724771" y="3884186"/>
                </a:lnTo>
                <a:lnTo>
                  <a:pt x="8580241" y="3884186"/>
                </a:lnTo>
                <a:lnTo>
                  <a:pt x="8545884" y="3884186"/>
                </a:lnTo>
                <a:lnTo>
                  <a:pt x="8544536" y="3884186"/>
                </a:lnTo>
                <a:cubicBezTo>
                  <a:pt x="8543356" y="3884093"/>
                  <a:pt x="8540774" y="3884162"/>
                  <a:pt x="8538191" y="3883746"/>
                </a:cubicBezTo>
                <a:cubicBezTo>
                  <a:pt x="8517114" y="3881583"/>
                  <a:pt x="8499029" y="3857695"/>
                  <a:pt x="8514353" y="3830145"/>
                </a:cubicBezTo>
                <a:lnTo>
                  <a:pt x="8639488" y="3613968"/>
                </a:lnTo>
                <a:lnTo>
                  <a:pt x="8513337" y="3440481"/>
                </a:lnTo>
                <a:cubicBezTo>
                  <a:pt x="8499438" y="3417207"/>
                  <a:pt x="8517078" y="3390774"/>
                  <a:pt x="8538155" y="3388987"/>
                </a:cubicBezTo>
                <a:cubicBezTo>
                  <a:pt x="8540738" y="3388643"/>
                  <a:pt x="8543320" y="3388700"/>
                  <a:pt x="8544500" y="3388623"/>
                </a:cubicBezTo>
                <a:close/>
                <a:moveTo>
                  <a:pt x="7589396" y="3388623"/>
                </a:moveTo>
                <a:lnTo>
                  <a:pt x="7590744" y="3388623"/>
                </a:lnTo>
                <a:lnTo>
                  <a:pt x="7625101" y="3388623"/>
                </a:lnTo>
                <a:lnTo>
                  <a:pt x="7769632" y="3388623"/>
                </a:lnTo>
                <a:lnTo>
                  <a:pt x="7803989" y="3388623"/>
                </a:lnTo>
                <a:lnTo>
                  <a:pt x="7805337" y="3388623"/>
                </a:lnTo>
                <a:lnTo>
                  <a:pt x="7811102" y="3388843"/>
                </a:lnTo>
                <a:cubicBezTo>
                  <a:pt x="7831652" y="3390257"/>
                  <a:pt x="7837478" y="3402304"/>
                  <a:pt x="7846486" y="3415273"/>
                </a:cubicBezTo>
                <a:lnTo>
                  <a:pt x="7975991" y="3593377"/>
                </a:lnTo>
                <a:cubicBezTo>
                  <a:pt x="7983962" y="3605321"/>
                  <a:pt x="7983333" y="3617389"/>
                  <a:pt x="7974512" y="3633301"/>
                </a:cubicBezTo>
                <a:lnTo>
                  <a:pt x="7847680" y="3852461"/>
                </a:lnTo>
                <a:cubicBezTo>
                  <a:pt x="7838672" y="3868161"/>
                  <a:pt x="7831688" y="3882208"/>
                  <a:pt x="7811138" y="3883921"/>
                </a:cubicBezTo>
                <a:lnTo>
                  <a:pt x="7805373" y="3884186"/>
                </a:lnTo>
                <a:lnTo>
                  <a:pt x="7804025" y="3884186"/>
                </a:lnTo>
                <a:lnTo>
                  <a:pt x="7769668" y="3884186"/>
                </a:lnTo>
                <a:lnTo>
                  <a:pt x="7625137" y="3884186"/>
                </a:lnTo>
                <a:lnTo>
                  <a:pt x="7590780" y="3884186"/>
                </a:lnTo>
                <a:lnTo>
                  <a:pt x="7589432" y="3884186"/>
                </a:lnTo>
                <a:cubicBezTo>
                  <a:pt x="7588253" y="3884093"/>
                  <a:pt x="7585670" y="3884162"/>
                  <a:pt x="7583087" y="3883746"/>
                </a:cubicBezTo>
                <a:cubicBezTo>
                  <a:pt x="7562010" y="3881583"/>
                  <a:pt x="7543925" y="3857695"/>
                  <a:pt x="7559250" y="3830145"/>
                </a:cubicBezTo>
                <a:lnTo>
                  <a:pt x="7684384" y="3613968"/>
                </a:lnTo>
                <a:lnTo>
                  <a:pt x="7558233" y="3440481"/>
                </a:lnTo>
                <a:cubicBezTo>
                  <a:pt x="7544335" y="3417207"/>
                  <a:pt x="7561974" y="3390774"/>
                  <a:pt x="7583051" y="3388987"/>
                </a:cubicBezTo>
                <a:cubicBezTo>
                  <a:pt x="7585634" y="3388643"/>
                  <a:pt x="7588217" y="3388700"/>
                  <a:pt x="7589396" y="3388623"/>
                </a:cubicBezTo>
                <a:close/>
                <a:moveTo>
                  <a:pt x="6634292" y="3388623"/>
                </a:moveTo>
                <a:lnTo>
                  <a:pt x="6635640" y="3388623"/>
                </a:lnTo>
                <a:lnTo>
                  <a:pt x="6669997" y="3388623"/>
                </a:lnTo>
                <a:lnTo>
                  <a:pt x="6814528" y="3388623"/>
                </a:lnTo>
                <a:lnTo>
                  <a:pt x="6848885" y="3388623"/>
                </a:lnTo>
                <a:lnTo>
                  <a:pt x="6850233" y="3388623"/>
                </a:lnTo>
                <a:lnTo>
                  <a:pt x="6855998" y="3388843"/>
                </a:lnTo>
                <a:cubicBezTo>
                  <a:pt x="6876548" y="3390257"/>
                  <a:pt x="6882374" y="3402304"/>
                  <a:pt x="6891382" y="3415273"/>
                </a:cubicBezTo>
                <a:lnTo>
                  <a:pt x="7020887" y="3593377"/>
                </a:lnTo>
                <a:cubicBezTo>
                  <a:pt x="7028858" y="3605321"/>
                  <a:pt x="7028229" y="3617389"/>
                  <a:pt x="7019408" y="3633301"/>
                </a:cubicBezTo>
                <a:lnTo>
                  <a:pt x="6892576" y="3852461"/>
                </a:lnTo>
                <a:cubicBezTo>
                  <a:pt x="6883568" y="3868161"/>
                  <a:pt x="6876584" y="3882208"/>
                  <a:pt x="6856034" y="3883921"/>
                </a:cubicBezTo>
                <a:lnTo>
                  <a:pt x="6850269" y="3884186"/>
                </a:lnTo>
                <a:lnTo>
                  <a:pt x="6848921" y="3884186"/>
                </a:lnTo>
                <a:lnTo>
                  <a:pt x="6814564" y="3884186"/>
                </a:lnTo>
                <a:lnTo>
                  <a:pt x="6670033" y="3884186"/>
                </a:lnTo>
                <a:lnTo>
                  <a:pt x="6635676" y="3884186"/>
                </a:lnTo>
                <a:lnTo>
                  <a:pt x="6634328" y="3884186"/>
                </a:lnTo>
                <a:cubicBezTo>
                  <a:pt x="6633149" y="3884093"/>
                  <a:pt x="6630566" y="3884162"/>
                  <a:pt x="6627983" y="3883746"/>
                </a:cubicBezTo>
                <a:cubicBezTo>
                  <a:pt x="6606906" y="3881583"/>
                  <a:pt x="6588821" y="3857695"/>
                  <a:pt x="6604146" y="3830145"/>
                </a:cubicBezTo>
                <a:lnTo>
                  <a:pt x="6729280" y="3613968"/>
                </a:lnTo>
                <a:lnTo>
                  <a:pt x="6603129" y="3440481"/>
                </a:lnTo>
                <a:cubicBezTo>
                  <a:pt x="6589231" y="3417207"/>
                  <a:pt x="6606870" y="3390774"/>
                  <a:pt x="6627947" y="3388987"/>
                </a:cubicBezTo>
                <a:cubicBezTo>
                  <a:pt x="6630530" y="3388643"/>
                  <a:pt x="6633113" y="3388700"/>
                  <a:pt x="6634292" y="3388623"/>
                </a:cubicBezTo>
                <a:close/>
                <a:moveTo>
                  <a:pt x="5679190" y="3388623"/>
                </a:moveTo>
                <a:lnTo>
                  <a:pt x="5680538" y="3388623"/>
                </a:lnTo>
                <a:lnTo>
                  <a:pt x="5714894" y="3388623"/>
                </a:lnTo>
                <a:lnTo>
                  <a:pt x="5859424" y="3388623"/>
                </a:lnTo>
                <a:lnTo>
                  <a:pt x="5893783" y="3388623"/>
                </a:lnTo>
                <a:lnTo>
                  <a:pt x="5895129" y="3388623"/>
                </a:lnTo>
                <a:lnTo>
                  <a:pt x="5900894" y="3388843"/>
                </a:lnTo>
                <a:cubicBezTo>
                  <a:pt x="5921444" y="3390257"/>
                  <a:pt x="5927271" y="3402304"/>
                  <a:pt x="5936279" y="3415273"/>
                </a:cubicBezTo>
                <a:lnTo>
                  <a:pt x="6065783" y="3593377"/>
                </a:lnTo>
                <a:cubicBezTo>
                  <a:pt x="6073755" y="3605321"/>
                  <a:pt x="6073125" y="3617389"/>
                  <a:pt x="6064305" y="3633301"/>
                </a:cubicBezTo>
                <a:lnTo>
                  <a:pt x="5937473" y="3852461"/>
                </a:lnTo>
                <a:cubicBezTo>
                  <a:pt x="5928465" y="3868161"/>
                  <a:pt x="5921480" y="3882208"/>
                  <a:pt x="5900931" y="3883921"/>
                </a:cubicBezTo>
                <a:lnTo>
                  <a:pt x="5895165" y="3884186"/>
                </a:lnTo>
                <a:lnTo>
                  <a:pt x="5893817" y="3884186"/>
                </a:lnTo>
                <a:lnTo>
                  <a:pt x="5859463" y="3884186"/>
                </a:lnTo>
                <a:lnTo>
                  <a:pt x="5714930" y="3884186"/>
                </a:lnTo>
                <a:lnTo>
                  <a:pt x="5680574" y="3884186"/>
                </a:lnTo>
                <a:lnTo>
                  <a:pt x="5679225" y="3884186"/>
                </a:lnTo>
                <a:cubicBezTo>
                  <a:pt x="5678046" y="3884093"/>
                  <a:pt x="5675463" y="3884162"/>
                  <a:pt x="5672881" y="3883746"/>
                </a:cubicBezTo>
                <a:cubicBezTo>
                  <a:pt x="5651804" y="3881583"/>
                  <a:pt x="5633718" y="3857695"/>
                  <a:pt x="5649042" y="3830145"/>
                </a:cubicBezTo>
                <a:lnTo>
                  <a:pt x="5774176" y="3613968"/>
                </a:lnTo>
                <a:lnTo>
                  <a:pt x="5648026" y="3440481"/>
                </a:lnTo>
                <a:cubicBezTo>
                  <a:pt x="5634127" y="3417207"/>
                  <a:pt x="5651768" y="3390774"/>
                  <a:pt x="5672845" y="3388987"/>
                </a:cubicBezTo>
                <a:cubicBezTo>
                  <a:pt x="5675428" y="3388643"/>
                  <a:pt x="5678010" y="3388700"/>
                  <a:pt x="5679190" y="3388623"/>
                </a:cubicBezTo>
                <a:close/>
                <a:moveTo>
                  <a:pt x="4724086" y="3388623"/>
                </a:moveTo>
                <a:lnTo>
                  <a:pt x="4725437" y="3388623"/>
                </a:lnTo>
                <a:lnTo>
                  <a:pt x="4759792" y="3388623"/>
                </a:lnTo>
                <a:lnTo>
                  <a:pt x="4904320" y="3388623"/>
                </a:lnTo>
                <a:lnTo>
                  <a:pt x="4938679" y="3388623"/>
                </a:lnTo>
                <a:lnTo>
                  <a:pt x="4940026" y="3388623"/>
                </a:lnTo>
                <a:lnTo>
                  <a:pt x="4945794" y="3388843"/>
                </a:lnTo>
                <a:cubicBezTo>
                  <a:pt x="4966342" y="3390257"/>
                  <a:pt x="4972168" y="3402304"/>
                  <a:pt x="4981175" y="3415273"/>
                </a:cubicBezTo>
                <a:lnTo>
                  <a:pt x="5110683" y="3593377"/>
                </a:lnTo>
                <a:cubicBezTo>
                  <a:pt x="5118652" y="3605321"/>
                  <a:pt x="5118023" y="3617389"/>
                  <a:pt x="5109202" y="3633301"/>
                </a:cubicBezTo>
                <a:lnTo>
                  <a:pt x="4982371" y="3852461"/>
                </a:lnTo>
                <a:cubicBezTo>
                  <a:pt x="4973363" y="3868161"/>
                  <a:pt x="4966378" y="3882208"/>
                  <a:pt x="4945827" y="3883921"/>
                </a:cubicBezTo>
                <a:lnTo>
                  <a:pt x="4940062" y="3884186"/>
                </a:lnTo>
                <a:lnTo>
                  <a:pt x="4938714" y="3884186"/>
                </a:lnTo>
                <a:lnTo>
                  <a:pt x="4904357" y="3884186"/>
                </a:lnTo>
                <a:lnTo>
                  <a:pt x="4759827" y="3884186"/>
                </a:lnTo>
                <a:lnTo>
                  <a:pt x="4725471" y="3884186"/>
                </a:lnTo>
                <a:lnTo>
                  <a:pt x="4724123" y="3884186"/>
                </a:lnTo>
                <a:cubicBezTo>
                  <a:pt x="4722944" y="3884093"/>
                  <a:pt x="4720361" y="3884162"/>
                  <a:pt x="4717779" y="3883746"/>
                </a:cubicBezTo>
                <a:cubicBezTo>
                  <a:pt x="4696701" y="3881583"/>
                  <a:pt x="4678617" y="3857695"/>
                  <a:pt x="4693939" y="3830145"/>
                </a:cubicBezTo>
                <a:lnTo>
                  <a:pt x="4819075" y="3613968"/>
                </a:lnTo>
                <a:lnTo>
                  <a:pt x="4692923" y="3440481"/>
                </a:lnTo>
                <a:cubicBezTo>
                  <a:pt x="4679026" y="3417207"/>
                  <a:pt x="4696664" y="3390774"/>
                  <a:pt x="4717742" y="3388987"/>
                </a:cubicBezTo>
                <a:cubicBezTo>
                  <a:pt x="4720324" y="3388643"/>
                  <a:pt x="4722907" y="3388700"/>
                  <a:pt x="4724086" y="3388623"/>
                </a:cubicBezTo>
                <a:close/>
                <a:moveTo>
                  <a:pt x="3769001" y="3388623"/>
                </a:moveTo>
                <a:lnTo>
                  <a:pt x="3770348" y="3388623"/>
                </a:lnTo>
                <a:lnTo>
                  <a:pt x="3804707" y="3388623"/>
                </a:lnTo>
                <a:lnTo>
                  <a:pt x="3949235" y="3388623"/>
                </a:lnTo>
                <a:lnTo>
                  <a:pt x="3983594" y="3388623"/>
                </a:lnTo>
                <a:lnTo>
                  <a:pt x="3984940" y="3388623"/>
                </a:lnTo>
                <a:lnTo>
                  <a:pt x="3990704" y="3388843"/>
                </a:lnTo>
                <a:cubicBezTo>
                  <a:pt x="4011255" y="3390257"/>
                  <a:pt x="4017081" y="3402304"/>
                  <a:pt x="4026089" y="3415273"/>
                </a:cubicBezTo>
                <a:lnTo>
                  <a:pt x="4155595" y="3593377"/>
                </a:lnTo>
                <a:cubicBezTo>
                  <a:pt x="4163566" y="3605321"/>
                  <a:pt x="4162936" y="3617389"/>
                  <a:pt x="4154115" y="3633301"/>
                </a:cubicBezTo>
                <a:lnTo>
                  <a:pt x="4027283" y="3852461"/>
                </a:lnTo>
                <a:cubicBezTo>
                  <a:pt x="4018277" y="3868161"/>
                  <a:pt x="4011292" y="3882208"/>
                  <a:pt x="3990741" y="3883921"/>
                </a:cubicBezTo>
                <a:lnTo>
                  <a:pt x="3984976" y="3884186"/>
                </a:lnTo>
                <a:lnTo>
                  <a:pt x="3983627" y="3884186"/>
                </a:lnTo>
                <a:lnTo>
                  <a:pt x="3949271" y="3884186"/>
                </a:lnTo>
                <a:lnTo>
                  <a:pt x="3804743" y="3884186"/>
                </a:lnTo>
                <a:lnTo>
                  <a:pt x="3770384" y="3884186"/>
                </a:lnTo>
                <a:lnTo>
                  <a:pt x="3769036" y="3884186"/>
                </a:lnTo>
                <a:cubicBezTo>
                  <a:pt x="3767858" y="3884093"/>
                  <a:pt x="3765276" y="3884162"/>
                  <a:pt x="3762692" y="3883746"/>
                </a:cubicBezTo>
                <a:cubicBezTo>
                  <a:pt x="3741615" y="3881583"/>
                  <a:pt x="3723530" y="3857695"/>
                  <a:pt x="3738855" y="3830145"/>
                </a:cubicBezTo>
                <a:lnTo>
                  <a:pt x="3863989" y="3613968"/>
                </a:lnTo>
                <a:lnTo>
                  <a:pt x="3737838" y="3440481"/>
                </a:lnTo>
                <a:cubicBezTo>
                  <a:pt x="3723939" y="3417207"/>
                  <a:pt x="3741578" y="3390774"/>
                  <a:pt x="3762656" y="3388987"/>
                </a:cubicBezTo>
                <a:cubicBezTo>
                  <a:pt x="3765237" y="3388643"/>
                  <a:pt x="3767822" y="3388700"/>
                  <a:pt x="3769001" y="3388623"/>
                </a:cubicBezTo>
                <a:close/>
                <a:moveTo>
                  <a:pt x="2813898" y="3388623"/>
                </a:moveTo>
                <a:lnTo>
                  <a:pt x="2815247" y="3388623"/>
                </a:lnTo>
                <a:lnTo>
                  <a:pt x="2849605" y="3388623"/>
                </a:lnTo>
                <a:lnTo>
                  <a:pt x="2994136" y="3388623"/>
                </a:lnTo>
                <a:lnTo>
                  <a:pt x="3028494" y="3388623"/>
                </a:lnTo>
                <a:lnTo>
                  <a:pt x="3029842" y="3388623"/>
                </a:lnTo>
                <a:lnTo>
                  <a:pt x="3035607" y="3388843"/>
                </a:lnTo>
                <a:cubicBezTo>
                  <a:pt x="3056157" y="3390257"/>
                  <a:pt x="3061984" y="3402304"/>
                  <a:pt x="3070994" y="3415273"/>
                </a:cubicBezTo>
                <a:lnTo>
                  <a:pt x="3200497" y="3593377"/>
                </a:lnTo>
                <a:cubicBezTo>
                  <a:pt x="3208467" y="3605321"/>
                  <a:pt x="3207835" y="3617389"/>
                  <a:pt x="3199016" y="3633301"/>
                </a:cubicBezTo>
                <a:lnTo>
                  <a:pt x="3072186" y="3852461"/>
                </a:lnTo>
                <a:cubicBezTo>
                  <a:pt x="3063178" y="3868161"/>
                  <a:pt x="3056193" y="3882208"/>
                  <a:pt x="3035642" y="3883921"/>
                </a:cubicBezTo>
                <a:lnTo>
                  <a:pt x="3029878" y="3884186"/>
                </a:lnTo>
                <a:lnTo>
                  <a:pt x="3028531" y="3884186"/>
                </a:lnTo>
                <a:lnTo>
                  <a:pt x="2994171" y="3884186"/>
                </a:lnTo>
                <a:lnTo>
                  <a:pt x="2849642" y="3884186"/>
                </a:lnTo>
                <a:lnTo>
                  <a:pt x="2815283" y="3884186"/>
                </a:lnTo>
                <a:lnTo>
                  <a:pt x="2813936" y="3884186"/>
                </a:lnTo>
                <a:cubicBezTo>
                  <a:pt x="2812756" y="3884093"/>
                  <a:pt x="2810173" y="3884162"/>
                  <a:pt x="2807590" y="3883746"/>
                </a:cubicBezTo>
                <a:cubicBezTo>
                  <a:pt x="2786515" y="3881583"/>
                  <a:pt x="2768430" y="3857695"/>
                  <a:pt x="2783753" y="3830145"/>
                </a:cubicBezTo>
                <a:lnTo>
                  <a:pt x="2908887" y="3613968"/>
                </a:lnTo>
                <a:lnTo>
                  <a:pt x="2782736" y="3440481"/>
                </a:lnTo>
                <a:cubicBezTo>
                  <a:pt x="2768838" y="3417207"/>
                  <a:pt x="2786477" y="3390774"/>
                  <a:pt x="2807556" y="3388987"/>
                </a:cubicBezTo>
                <a:cubicBezTo>
                  <a:pt x="2810139" y="3388643"/>
                  <a:pt x="2812722" y="3388700"/>
                  <a:pt x="2813898" y="3388623"/>
                </a:cubicBezTo>
                <a:close/>
                <a:moveTo>
                  <a:pt x="1858797" y="3388623"/>
                </a:moveTo>
                <a:lnTo>
                  <a:pt x="1860146" y="3388623"/>
                </a:lnTo>
                <a:lnTo>
                  <a:pt x="1894503" y="3388623"/>
                </a:lnTo>
                <a:lnTo>
                  <a:pt x="2039033" y="3388623"/>
                </a:lnTo>
                <a:lnTo>
                  <a:pt x="2073390" y="3388623"/>
                </a:lnTo>
                <a:lnTo>
                  <a:pt x="2074737" y="3388623"/>
                </a:lnTo>
                <a:lnTo>
                  <a:pt x="2080503" y="3388843"/>
                </a:lnTo>
                <a:cubicBezTo>
                  <a:pt x="2101050" y="3390257"/>
                  <a:pt x="2106878" y="3402304"/>
                  <a:pt x="2115886" y="3415273"/>
                </a:cubicBezTo>
                <a:lnTo>
                  <a:pt x="2245389" y="3593377"/>
                </a:lnTo>
                <a:cubicBezTo>
                  <a:pt x="2253363" y="3605321"/>
                  <a:pt x="2252735" y="3617389"/>
                  <a:pt x="2243912" y="3633301"/>
                </a:cubicBezTo>
                <a:lnTo>
                  <a:pt x="2117080" y="3852461"/>
                </a:lnTo>
                <a:cubicBezTo>
                  <a:pt x="2108071" y="3868161"/>
                  <a:pt x="2101088" y="3882208"/>
                  <a:pt x="2080539" y="3883921"/>
                </a:cubicBezTo>
                <a:lnTo>
                  <a:pt x="2074774" y="3884186"/>
                </a:lnTo>
                <a:lnTo>
                  <a:pt x="2073426" y="3884186"/>
                </a:lnTo>
                <a:lnTo>
                  <a:pt x="2039069" y="3884186"/>
                </a:lnTo>
                <a:lnTo>
                  <a:pt x="1894538" y="3884186"/>
                </a:lnTo>
                <a:lnTo>
                  <a:pt x="1860181" y="3884186"/>
                </a:lnTo>
                <a:lnTo>
                  <a:pt x="1858834" y="3884186"/>
                </a:lnTo>
                <a:cubicBezTo>
                  <a:pt x="1857655" y="3884093"/>
                  <a:pt x="1855071" y="3884162"/>
                  <a:pt x="1852489" y="3883746"/>
                </a:cubicBezTo>
                <a:cubicBezTo>
                  <a:pt x="1831412" y="3881583"/>
                  <a:pt x="1813327" y="3857695"/>
                  <a:pt x="1828651" y="3830145"/>
                </a:cubicBezTo>
                <a:lnTo>
                  <a:pt x="1953786" y="3613968"/>
                </a:lnTo>
                <a:lnTo>
                  <a:pt x="1827635" y="3440481"/>
                </a:lnTo>
                <a:cubicBezTo>
                  <a:pt x="1813736" y="3417207"/>
                  <a:pt x="1831376" y="3390774"/>
                  <a:pt x="1852453" y="3388987"/>
                </a:cubicBezTo>
                <a:cubicBezTo>
                  <a:pt x="1855035" y="3388643"/>
                  <a:pt x="1857618" y="3388700"/>
                  <a:pt x="1858797" y="3388623"/>
                </a:cubicBezTo>
                <a:close/>
                <a:moveTo>
                  <a:pt x="903694" y="3388623"/>
                </a:moveTo>
                <a:lnTo>
                  <a:pt x="905042" y="3388623"/>
                </a:lnTo>
                <a:lnTo>
                  <a:pt x="939399" y="3388623"/>
                </a:lnTo>
                <a:lnTo>
                  <a:pt x="1083930" y="3388623"/>
                </a:lnTo>
                <a:lnTo>
                  <a:pt x="1118287" y="3388623"/>
                </a:lnTo>
                <a:lnTo>
                  <a:pt x="1119635" y="3388623"/>
                </a:lnTo>
                <a:lnTo>
                  <a:pt x="1125400" y="3388843"/>
                </a:lnTo>
                <a:cubicBezTo>
                  <a:pt x="1145950" y="3390257"/>
                  <a:pt x="1151776" y="3402304"/>
                  <a:pt x="1160786" y="3415273"/>
                </a:cubicBezTo>
                <a:lnTo>
                  <a:pt x="1290290" y="3593377"/>
                </a:lnTo>
                <a:cubicBezTo>
                  <a:pt x="1298261" y="3605321"/>
                  <a:pt x="1297631" y="3617389"/>
                  <a:pt x="1288812" y="3633301"/>
                </a:cubicBezTo>
                <a:lnTo>
                  <a:pt x="1161979" y="3852461"/>
                </a:lnTo>
                <a:cubicBezTo>
                  <a:pt x="1152970" y="3868161"/>
                  <a:pt x="1145987" y="3882208"/>
                  <a:pt x="1125437" y="3883921"/>
                </a:cubicBezTo>
                <a:lnTo>
                  <a:pt x="1119671" y="3884186"/>
                </a:lnTo>
                <a:lnTo>
                  <a:pt x="1118324" y="3884186"/>
                </a:lnTo>
                <a:lnTo>
                  <a:pt x="1083967" y="3884186"/>
                </a:lnTo>
                <a:lnTo>
                  <a:pt x="939435" y="3884186"/>
                </a:lnTo>
                <a:lnTo>
                  <a:pt x="905078" y="3884186"/>
                </a:lnTo>
                <a:lnTo>
                  <a:pt x="903730" y="3884186"/>
                </a:lnTo>
                <a:cubicBezTo>
                  <a:pt x="902550" y="3884093"/>
                  <a:pt x="899968" y="3884162"/>
                  <a:pt x="897385" y="3883746"/>
                </a:cubicBezTo>
                <a:cubicBezTo>
                  <a:pt x="876308" y="3881583"/>
                  <a:pt x="858223" y="3857695"/>
                  <a:pt x="873547" y="3830145"/>
                </a:cubicBezTo>
                <a:lnTo>
                  <a:pt x="998682" y="3613968"/>
                </a:lnTo>
                <a:lnTo>
                  <a:pt x="872531" y="3440481"/>
                </a:lnTo>
                <a:cubicBezTo>
                  <a:pt x="858632" y="3417207"/>
                  <a:pt x="876272" y="3390774"/>
                  <a:pt x="897349" y="3388987"/>
                </a:cubicBezTo>
                <a:cubicBezTo>
                  <a:pt x="899931" y="3388643"/>
                  <a:pt x="902514" y="3388700"/>
                  <a:pt x="903694" y="3388623"/>
                </a:cubicBezTo>
                <a:close/>
                <a:moveTo>
                  <a:pt x="0" y="3388623"/>
                </a:moveTo>
                <a:lnTo>
                  <a:pt x="128828" y="3388623"/>
                </a:lnTo>
                <a:lnTo>
                  <a:pt x="163184" y="3388623"/>
                </a:lnTo>
                <a:lnTo>
                  <a:pt x="164532" y="3388623"/>
                </a:lnTo>
                <a:lnTo>
                  <a:pt x="170297" y="3388843"/>
                </a:lnTo>
                <a:cubicBezTo>
                  <a:pt x="190847" y="3390257"/>
                  <a:pt x="196674" y="3402304"/>
                  <a:pt x="205682" y="3415273"/>
                </a:cubicBezTo>
                <a:lnTo>
                  <a:pt x="335186" y="3593377"/>
                </a:lnTo>
                <a:cubicBezTo>
                  <a:pt x="343157" y="3605321"/>
                  <a:pt x="342528" y="3617389"/>
                  <a:pt x="333707" y="3633301"/>
                </a:cubicBezTo>
                <a:lnTo>
                  <a:pt x="206876" y="3852461"/>
                </a:lnTo>
                <a:cubicBezTo>
                  <a:pt x="197868" y="3868161"/>
                  <a:pt x="190883" y="3882208"/>
                  <a:pt x="170334" y="3883921"/>
                </a:cubicBezTo>
                <a:lnTo>
                  <a:pt x="164568" y="3884186"/>
                </a:lnTo>
                <a:lnTo>
                  <a:pt x="163220" y="3884186"/>
                </a:lnTo>
                <a:lnTo>
                  <a:pt x="128864" y="3884186"/>
                </a:lnTo>
                <a:lnTo>
                  <a:pt x="0" y="3884186"/>
                </a:lnTo>
                <a:lnTo>
                  <a:pt x="0" y="3689256"/>
                </a:lnTo>
                <a:lnTo>
                  <a:pt x="43581" y="3613968"/>
                </a:lnTo>
                <a:lnTo>
                  <a:pt x="0" y="3554034"/>
                </a:lnTo>
                <a:close/>
                <a:moveTo>
                  <a:pt x="9022052" y="3202830"/>
                </a:moveTo>
                <a:lnTo>
                  <a:pt x="9023400" y="3202830"/>
                </a:lnTo>
                <a:lnTo>
                  <a:pt x="9057757" y="3202830"/>
                </a:lnTo>
                <a:lnTo>
                  <a:pt x="9144000" y="3202830"/>
                </a:lnTo>
                <a:lnTo>
                  <a:pt x="9144000" y="3698393"/>
                </a:lnTo>
                <a:lnTo>
                  <a:pt x="9057793" y="3698393"/>
                </a:lnTo>
                <a:lnTo>
                  <a:pt x="9023436" y="3698393"/>
                </a:lnTo>
                <a:lnTo>
                  <a:pt x="9022088" y="3698393"/>
                </a:lnTo>
                <a:cubicBezTo>
                  <a:pt x="9020908" y="3698300"/>
                  <a:pt x="9018326" y="3698369"/>
                  <a:pt x="9015743" y="3697953"/>
                </a:cubicBezTo>
                <a:cubicBezTo>
                  <a:pt x="8994666" y="3695790"/>
                  <a:pt x="8976581" y="3671902"/>
                  <a:pt x="8991905" y="3644352"/>
                </a:cubicBezTo>
                <a:lnTo>
                  <a:pt x="9117040" y="3428175"/>
                </a:lnTo>
                <a:lnTo>
                  <a:pt x="8990889" y="3254688"/>
                </a:lnTo>
                <a:cubicBezTo>
                  <a:pt x="8976990" y="3231414"/>
                  <a:pt x="8994630" y="3204981"/>
                  <a:pt x="9015707" y="3203194"/>
                </a:cubicBezTo>
                <a:cubicBezTo>
                  <a:pt x="9018290" y="3202850"/>
                  <a:pt x="9020872" y="3202907"/>
                  <a:pt x="9022052" y="3202830"/>
                </a:cubicBezTo>
                <a:close/>
                <a:moveTo>
                  <a:pt x="8066948" y="3202830"/>
                </a:moveTo>
                <a:lnTo>
                  <a:pt x="8068296" y="3202830"/>
                </a:lnTo>
                <a:lnTo>
                  <a:pt x="8102653" y="3202830"/>
                </a:lnTo>
                <a:lnTo>
                  <a:pt x="8247184" y="3202830"/>
                </a:lnTo>
                <a:lnTo>
                  <a:pt x="8281541" y="3202830"/>
                </a:lnTo>
                <a:lnTo>
                  <a:pt x="8282889" y="3202830"/>
                </a:lnTo>
                <a:lnTo>
                  <a:pt x="8288654" y="3203050"/>
                </a:lnTo>
                <a:cubicBezTo>
                  <a:pt x="8309203" y="3204464"/>
                  <a:pt x="8315029" y="3216511"/>
                  <a:pt x="8324038" y="3229480"/>
                </a:cubicBezTo>
                <a:lnTo>
                  <a:pt x="8453543" y="3407584"/>
                </a:lnTo>
                <a:cubicBezTo>
                  <a:pt x="8461514" y="3419528"/>
                  <a:pt x="8460885" y="3431596"/>
                  <a:pt x="8452064" y="3447508"/>
                </a:cubicBezTo>
                <a:lnTo>
                  <a:pt x="8325232" y="3666668"/>
                </a:lnTo>
                <a:cubicBezTo>
                  <a:pt x="8316224" y="3682368"/>
                  <a:pt x="8309239" y="3696415"/>
                  <a:pt x="8288690" y="3698128"/>
                </a:cubicBezTo>
                <a:lnTo>
                  <a:pt x="8282925" y="3698393"/>
                </a:lnTo>
                <a:lnTo>
                  <a:pt x="8281577" y="3698393"/>
                </a:lnTo>
                <a:lnTo>
                  <a:pt x="8247220" y="3698393"/>
                </a:lnTo>
                <a:lnTo>
                  <a:pt x="8102689" y="3698393"/>
                </a:lnTo>
                <a:lnTo>
                  <a:pt x="8068332" y="3698393"/>
                </a:lnTo>
                <a:lnTo>
                  <a:pt x="8066984" y="3698393"/>
                </a:lnTo>
                <a:cubicBezTo>
                  <a:pt x="8065805" y="3698300"/>
                  <a:pt x="8063222" y="3698369"/>
                  <a:pt x="8060639" y="3697953"/>
                </a:cubicBezTo>
                <a:cubicBezTo>
                  <a:pt x="8039562" y="3695790"/>
                  <a:pt x="8021477" y="3671902"/>
                  <a:pt x="8036802" y="3644352"/>
                </a:cubicBezTo>
                <a:lnTo>
                  <a:pt x="8161936" y="3428175"/>
                </a:lnTo>
                <a:lnTo>
                  <a:pt x="8035785" y="3254688"/>
                </a:lnTo>
                <a:cubicBezTo>
                  <a:pt x="8021887" y="3231414"/>
                  <a:pt x="8039526" y="3204981"/>
                  <a:pt x="8060603" y="3203194"/>
                </a:cubicBezTo>
                <a:cubicBezTo>
                  <a:pt x="8063186" y="3202850"/>
                  <a:pt x="8065769" y="3202907"/>
                  <a:pt x="8066948" y="3202830"/>
                </a:cubicBezTo>
                <a:close/>
                <a:moveTo>
                  <a:pt x="7111844" y="3202830"/>
                </a:moveTo>
                <a:lnTo>
                  <a:pt x="7113192" y="3202830"/>
                </a:lnTo>
                <a:lnTo>
                  <a:pt x="7147549" y="3202830"/>
                </a:lnTo>
                <a:lnTo>
                  <a:pt x="7292080" y="3202830"/>
                </a:lnTo>
                <a:lnTo>
                  <a:pt x="7326437" y="3202830"/>
                </a:lnTo>
                <a:lnTo>
                  <a:pt x="7327785" y="3202830"/>
                </a:lnTo>
                <a:lnTo>
                  <a:pt x="7333550" y="3203050"/>
                </a:lnTo>
                <a:cubicBezTo>
                  <a:pt x="7354100" y="3204464"/>
                  <a:pt x="7359926" y="3216511"/>
                  <a:pt x="7368934" y="3229480"/>
                </a:cubicBezTo>
                <a:lnTo>
                  <a:pt x="7498439" y="3407584"/>
                </a:lnTo>
                <a:cubicBezTo>
                  <a:pt x="7506410" y="3419528"/>
                  <a:pt x="7505781" y="3431596"/>
                  <a:pt x="7496960" y="3447508"/>
                </a:cubicBezTo>
                <a:lnTo>
                  <a:pt x="7370128" y="3666668"/>
                </a:lnTo>
                <a:cubicBezTo>
                  <a:pt x="7361120" y="3682368"/>
                  <a:pt x="7354136" y="3696415"/>
                  <a:pt x="7333586" y="3698128"/>
                </a:cubicBezTo>
                <a:lnTo>
                  <a:pt x="7327821" y="3698393"/>
                </a:lnTo>
                <a:lnTo>
                  <a:pt x="7326473" y="3698393"/>
                </a:lnTo>
                <a:lnTo>
                  <a:pt x="7292116" y="3698393"/>
                </a:lnTo>
                <a:lnTo>
                  <a:pt x="7147585" y="3698393"/>
                </a:lnTo>
                <a:lnTo>
                  <a:pt x="7113228" y="3698393"/>
                </a:lnTo>
                <a:lnTo>
                  <a:pt x="7111880" y="3698393"/>
                </a:lnTo>
                <a:cubicBezTo>
                  <a:pt x="7110701" y="3698300"/>
                  <a:pt x="7108118" y="3698369"/>
                  <a:pt x="7105535" y="3697953"/>
                </a:cubicBezTo>
                <a:cubicBezTo>
                  <a:pt x="7084458" y="3695790"/>
                  <a:pt x="7066373" y="3671902"/>
                  <a:pt x="7081698" y="3644352"/>
                </a:cubicBezTo>
                <a:lnTo>
                  <a:pt x="7206832" y="3428175"/>
                </a:lnTo>
                <a:lnTo>
                  <a:pt x="7080681" y="3254688"/>
                </a:lnTo>
                <a:cubicBezTo>
                  <a:pt x="7066783" y="3231414"/>
                  <a:pt x="7084422" y="3204981"/>
                  <a:pt x="7105499" y="3203194"/>
                </a:cubicBezTo>
                <a:cubicBezTo>
                  <a:pt x="7108082" y="3202850"/>
                  <a:pt x="7110665" y="3202907"/>
                  <a:pt x="7111844" y="3202830"/>
                </a:cubicBezTo>
                <a:close/>
                <a:moveTo>
                  <a:pt x="6156740" y="3202830"/>
                </a:moveTo>
                <a:lnTo>
                  <a:pt x="6158088" y="3202830"/>
                </a:lnTo>
                <a:lnTo>
                  <a:pt x="6192445" y="3202830"/>
                </a:lnTo>
                <a:lnTo>
                  <a:pt x="6336976" y="3202830"/>
                </a:lnTo>
                <a:lnTo>
                  <a:pt x="6371333" y="3202830"/>
                </a:lnTo>
                <a:lnTo>
                  <a:pt x="6372681" y="3202830"/>
                </a:lnTo>
                <a:lnTo>
                  <a:pt x="6378446" y="3203050"/>
                </a:lnTo>
                <a:cubicBezTo>
                  <a:pt x="6398996" y="3204464"/>
                  <a:pt x="6404822" y="3216511"/>
                  <a:pt x="6413830" y="3229480"/>
                </a:cubicBezTo>
                <a:lnTo>
                  <a:pt x="6543335" y="3407584"/>
                </a:lnTo>
                <a:cubicBezTo>
                  <a:pt x="6551306" y="3419528"/>
                  <a:pt x="6550677" y="3431596"/>
                  <a:pt x="6541856" y="3447508"/>
                </a:cubicBezTo>
                <a:lnTo>
                  <a:pt x="6415024" y="3666668"/>
                </a:lnTo>
                <a:cubicBezTo>
                  <a:pt x="6406016" y="3682368"/>
                  <a:pt x="6399032" y="3696415"/>
                  <a:pt x="6378482" y="3698128"/>
                </a:cubicBezTo>
                <a:lnTo>
                  <a:pt x="6372717" y="3698393"/>
                </a:lnTo>
                <a:lnTo>
                  <a:pt x="6371369" y="3698393"/>
                </a:lnTo>
                <a:lnTo>
                  <a:pt x="6337012" y="3698393"/>
                </a:lnTo>
                <a:lnTo>
                  <a:pt x="6192481" y="3698393"/>
                </a:lnTo>
                <a:lnTo>
                  <a:pt x="6158124" y="3698393"/>
                </a:lnTo>
                <a:lnTo>
                  <a:pt x="6156776" y="3698393"/>
                </a:lnTo>
                <a:cubicBezTo>
                  <a:pt x="6155597" y="3698300"/>
                  <a:pt x="6153014" y="3698369"/>
                  <a:pt x="6150431" y="3697953"/>
                </a:cubicBezTo>
                <a:cubicBezTo>
                  <a:pt x="6129354" y="3695790"/>
                  <a:pt x="6111269" y="3671902"/>
                  <a:pt x="6126594" y="3644352"/>
                </a:cubicBezTo>
                <a:lnTo>
                  <a:pt x="6251728" y="3428175"/>
                </a:lnTo>
                <a:lnTo>
                  <a:pt x="6125577" y="3254688"/>
                </a:lnTo>
                <a:cubicBezTo>
                  <a:pt x="6111679" y="3231414"/>
                  <a:pt x="6129318" y="3204981"/>
                  <a:pt x="6150395" y="3203194"/>
                </a:cubicBezTo>
                <a:cubicBezTo>
                  <a:pt x="6152978" y="3202850"/>
                  <a:pt x="6155561" y="3202907"/>
                  <a:pt x="6156740" y="3202830"/>
                </a:cubicBezTo>
                <a:close/>
                <a:moveTo>
                  <a:pt x="5201639" y="3202830"/>
                </a:moveTo>
                <a:lnTo>
                  <a:pt x="5202987" y="3202830"/>
                </a:lnTo>
                <a:lnTo>
                  <a:pt x="5237344" y="3202830"/>
                </a:lnTo>
                <a:lnTo>
                  <a:pt x="5381874" y="3202830"/>
                </a:lnTo>
                <a:lnTo>
                  <a:pt x="5416232" y="3202830"/>
                </a:lnTo>
                <a:lnTo>
                  <a:pt x="5417579" y="3202830"/>
                </a:lnTo>
                <a:lnTo>
                  <a:pt x="5423345" y="3203050"/>
                </a:lnTo>
                <a:cubicBezTo>
                  <a:pt x="5443894" y="3204464"/>
                  <a:pt x="5449720" y="3216511"/>
                  <a:pt x="5458728" y="3229480"/>
                </a:cubicBezTo>
                <a:lnTo>
                  <a:pt x="5588233" y="3407584"/>
                </a:lnTo>
                <a:cubicBezTo>
                  <a:pt x="5596203" y="3419528"/>
                  <a:pt x="5595576" y="3431596"/>
                  <a:pt x="5586753" y="3447508"/>
                </a:cubicBezTo>
                <a:lnTo>
                  <a:pt x="5459923" y="3666668"/>
                </a:lnTo>
                <a:cubicBezTo>
                  <a:pt x="5450915" y="3682368"/>
                  <a:pt x="5443930" y="3696415"/>
                  <a:pt x="5423381" y="3698128"/>
                </a:cubicBezTo>
                <a:lnTo>
                  <a:pt x="5417615" y="3698393"/>
                </a:lnTo>
                <a:lnTo>
                  <a:pt x="5416267" y="3698393"/>
                </a:lnTo>
                <a:lnTo>
                  <a:pt x="5381911" y="3698393"/>
                </a:lnTo>
                <a:lnTo>
                  <a:pt x="5237379" y="3698393"/>
                </a:lnTo>
                <a:lnTo>
                  <a:pt x="5203022" y="3698393"/>
                </a:lnTo>
                <a:lnTo>
                  <a:pt x="5201674" y="3698393"/>
                </a:lnTo>
                <a:cubicBezTo>
                  <a:pt x="5200496" y="3698300"/>
                  <a:pt x="5197913" y="3698369"/>
                  <a:pt x="5195331" y="3697953"/>
                </a:cubicBezTo>
                <a:cubicBezTo>
                  <a:pt x="5174253" y="3695790"/>
                  <a:pt x="5156169" y="3671902"/>
                  <a:pt x="5171492" y="3644352"/>
                </a:cubicBezTo>
                <a:lnTo>
                  <a:pt x="5296628" y="3428175"/>
                </a:lnTo>
                <a:lnTo>
                  <a:pt x="5170476" y="3254688"/>
                </a:lnTo>
                <a:cubicBezTo>
                  <a:pt x="5156577" y="3231414"/>
                  <a:pt x="5174218" y="3204981"/>
                  <a:pt x="5195293" y="3203194"/>
                </a:cubicBezTo>
                <a:cubicBezTo>
                  <a:pt x="5197877" y="3202850"/>
                  <a:pt x="5200458" y="3202907"/>
                  <a:pt x="5201639" y="3202830"/>
                </a:cubicBezTo>
                <a:close/>
                <a:moveTo>
                  <a:pt x="4246535" y="3202830"/>
                </a:moveTo>
                <a:lnTo>
                  <a:pt x="4247882" y="3202830"/>
                </a:lnTo>
                <a:lnTo>
                  <a:pt x="4282239" y="3202830"/>
                </a:lnTo>
                <a:lnTo>
                  <a:pt x="4426770" y="3202830"/>
                </a:lnTo>
                <a:lnTo>
                  <a:pt x="4461128" y="3202830"/>
                </a:lnTo>
                <a:lnTo>
                  <a:pt x="4462477" y="3202830"/>
                </a:lnTo>
                <a:lnTo>
                  <a:pt x="4468241" y="3203050"/>
                </a:lnTo>
                <a:cubicBezTo>
                  <a:pt x="4488791" y="3204464"/>
                  <a:pt x="4494617" y="3216511"/>
                  <a:pt x="4503624" y="3229480"/>
                </a:cubicBezTo>
                <a:lnTo>
                  <a:pt x="4633130" y="3407584"/>
                </a:lnTo>
                <a:cubicBezTo>
                  <a:pt x="4641100" y="3419528"/>
                  <a:pt x="4640472" y="3431596"/>
                  <a:pt x="4631652" y="3447508"/>
                </a:cubicBezTo>
                <a:lnTo>
                  <a:pt x="4504818" y="3666668"/>
                </a:lnTo>
                <a:cubicBezTo>
                  <a:pt x="4495810" y="3682368"/>
                  <a:pt x="4488827" y="3696415"/>
                  <a:pt x="4468276" y="3698128"/>
                </a:cubicBezTo>
                <a:lnTo>
                  <a:pt x="4462511" y="3698393"/>
                </a:lnTo>
                <a:lnTo>
                  <a:pt x="4461163" y="3698393"/>
                </a:lnTo>
                <a:lnTo>
                  <a:pt x="4426806" y="3698393"/>
                </a:lnTo>
                <a:lnTo>
                  <a:pt x="4282276" y="3698393"/>
                </a:lnTo>
                <a:lnTo>
                  <a:pt x="4247918" y="3698393"/>
                </a:lnTo>
                <a:lnTo>
                  <a:pt x="4246571" y="3698393"/>
                </a:lnTo>
                <a:cubicBezTo>
                  <a:pt x="4245390" y="3698300"/>
                  <a:pt x="4242808" y="3698369"/>
                  <a:pt x="4240226" y="3697953"/>
                </a:cubicBezTo>
                <a:cubicBezTo>
                  <a:pt x="4219148" y="3695790"/>
                  <a:pt x="4201063" y="3671902"/>
                  <a:pt x="4216387" y="3644352"/>
                </a:cubicBezTo>
                <a:lnTo>
                  <a:pt x="4341522" y="3428175"/>
                </a:lnTo>
                <a:lnTo>
                  <a:pt x="4215370" y="3254688"/>
                </a:lnTo>
                <a:cubicBezTo>
                  <a:pt x="4201472" y="3231414"/>
                  <a:pt x="4219113" y="3204981"/>
                  <a:pt x="4240189" y="3203194"/>
                </a:cubicBezTo>
                <a:cubicBezTo>
                  <a:pt x="4242772" y="3202850"/>
                  <a:pt x="4245354" y="3202907"/>
                  <a:pt x="4246535" y="3202830"/>
                </a:cubicBezTo>
                <a:close/>
                <a:moveTo>
                  <a:pt x="3291449" y="3202830"/>
                </a:moveTo>
                <a:lnTo>
                  <a:pt x="3292798" y="3202830"/>
                </a:lnTo>
                <a:lnTo>
                  <a:pt x="3327154" y="3202830"/>
                </a:lnTo>
                <a:lnTo>
                  <a:pt x="3471684" y="3202830"/>
                </a:lnTo>
                <a:lnTo>
                  <a:pt x="3506041" y="3202830"/>
                </a:lnTo>
                <a:lnTo>
                  <a:pt x="3507390" y="3202830"/>
                </a:lnTo>
                <a:lnTo>
                  <a:pt x="3513155" y="3203050"/>
                </a:lnTo>
                <a:cubicBezTo>
                  <a:pt x="3533705" y="3204464"/>
                  <a:pt x="3539531" y="3216511"/>
                  <a:pt x="3548540" y="3229480"/>
                </a:cubicBezTo>
                <a:lnTo>
                  <a:pt x="3678044" y="3407584"/>
                </a:lnTo>
                <a:cubicBezTo>
                  <a:pt x="3686015" y="3419528"/>
                  <a:pt x="3685386" y="3431596"/>
                  <a:pt x="3676567" y="3447508"/>
                </a:cubicBezTo>
                <a:lnTo>
                  <a:pt x="3549734" y="3666668"/>
                </a:lnTo>
                <a:cubicBezTo>
                  <a:pt x="3540727" y="3682368"/>
                  <a:pt x="3533741" y="3696415"/>
                  <a:pt x="3513191" y="3698128"/>
                </a:cubicBezTo>
                <a:lnTo>
                  <a:pt x="3507427" y="3698393"/>
                </a:lnTo>
                <a:lnTo>
                  <a:pt x="3506077" y="3698393"/>
                </a:lnTo>
                <a:lnTo>
                  <a:pt x="3471721" y="3698393"/>
                </a:lnTo>
                <a:lnTo>
                  <a:pt x="3327191" y="3698393"/>
                </a:lnTo>
                <a:lnTo>
                  <a:pt x="3292835" y="3698393"/>
                </a:lnTo>
                <a:lnTo>
                  <a:pt x="3291486" y="3698393"/>
                </a:lnTo>
                <a:cubicBezTo>
                  <a:pt x="3290307" y="3698300"/>
                  <a:pt x="3287724" y="3698369"/>
                  <a:pt x="3285142" y="3697953"/>
                </a:cubicBezTo>
                <a:cubicBezTo>
                  <a:pt x="3264064" y="3695790"/>
                  <a:pt x="3245980" y="3671902"/>
                  <a:pt x="3261304" y="3644352"/>
                </a:cubicBezTo>
                <a:lnTo>
                  <a:pt x="3386438" y="3428175"/>
                </a:lnTo>
                <a:lnTo>
                  <a:pt x="3260288" y="3254688"/>
                </a:lnTo>
                <a:cubicBezTo>
                  <a:pt x="3246388" y="3231414"/>
                  <a:pt x="3264029" y="3204981"/>
                  <a:pt x="3285106" y="3203194"/>
                </a:cubicBezTo>
                <a:cubicBezTo>
                  <a:pt x="3287689" y="3202850"/>
                  <a:pt x="3290270" y="3202907"/>
                  <a:pt x="3291449" y="3202830"/>
                </a:cubicBezTo>
                <a:close/>
                <a:moveTo>
                  <a:pt x="2336347" y="3202830"/>
                </a:moveTo>
                <a:lnTo>
                  <a:pt x="2337695" y="3202830"/>
                </a:lnTo>
                <a:lnTo>
                  <a:pt x="2372052" y="3202830"/>
                </a:lnTo>
                <a:lnTo>
                  <a:pt x="2516583" y="3202830"/>
                </a:lnTo>
                <a:lnTo>
                  <a:pt x="2550941" y="3202830"/>
                </a:lnTo>
                <a:lnTo>
                  <a:pt x="2552289" y="3202830"/>
                </a:lnTo>
                <a:lnTo>
                  <a:pt x="2558055" y="3203050"/>
                </a:lnTo>
                <a:cubicBezTo>
                  <a:pt x="2578604" y="3204464"/>
                  <a:pt x="2584430" y="3216511"/>
                  <a:pt x="2593438" y="3229480"/>
                </a:cubicBezTo>
                <a:lnTo>
                  <a:pt x="2722943" y="3407584"/>
                </a:lnTo>
                <a:cubicBezTo>
                  <a:pt x="2730916" y="3419528"/>
                  <a:pt x="2730285" y="3431596"/>
                  <a:pt x="2721465" y="3447508"/>
                </a:cubicBezTo>
                <a:lnTo>
                  <a:pt x="2594634" y="3666668"/>
                </a:lnTo>
                <a:cubicBezTo>
                  <a:pt x="2585624" y="3682368"/>
                  <a:pt x="2578640" y="3696415"/>
                  <a:pt x="2558090" y="3698128"/>
                </a:cubicBezTo>
                <a:lnTo>
                  <a:pt x="2552324" y="3698393"/>
                </a:lnTo>
                <a:lnTo>
                  <a:pt x="2550977" y="3698393"/>
                </a:lnTo>
                <a:lnTo>
                  <a:pt x="2516620" y="3698393"/>
                </a:lnTo>
                <a:lnTo>
                  <a:pt x="2372088" y="3698393"/>
                </a:lnTo>
                <a:lnTo>
                  <a:pt x="2337731" y="3698393"/>
                </a:lnTo>
                <a:lnTo>
                  <a:pt x="2336384" y="3698393"/>
                </a:lnTo>
                <a:cubicBezTo>
                  <a:pt x="2335203" y="3698300"/>
                  <a:pt x="2332621" y="3698369"/>
                  <a:pt x="2330039" y="3697953"/>
                </a:cubicBezTo>
                <a:cubicBezTo>
                  <a:pt x="2308962" y="3695790"/>
                  <a:pt x="2290876" y="3671902"/>
                  <a:pt x="2306201" y="3644352"/>
                </a:cubicBezTo>
                <a:lnTo>
                  <a:pt x="2431337" y="3428175"/>
                </a:lnTo>
                <a:lnTo>
                  <a:pt x="2305184" y="3254688"/>
                </a:lnTo>
                <a:cubicBezTo>
                  <a:pt x="2291287" y="3231414"/>
                  <a:pt x="2308924" y="3204981"/>
                  <a:pt x="2330002" y="3203194"/>
                </a:cubicBezTo>
                <a:cubicBezTo>
                  <a:pt x="2332584" y="3202850"/>
                  <a:pt x="2335169" y="3202907"/>
                  <a:pt x="2336347" y="3202830"/>
                </a:cubicBezTo>
                <a:close/>
                <a:moveTo>
                  <a:pt x="1381247" y="3202830"/>
                </a:moveTo>
                <a:lnTo>
                  <a:pt x="1382594" y="3202830"/>
                </a:lnTo>
                <a:lnTo>
                  <a:pt x="1416953" y="3202830"/>
                </a:lnTo>
                <a:lnTo>
                  <a:pt x="1561482" y="3202830"/>
                </a:lnTo>
                <a:lnTo>
                  <a:pt x="1595839" y="3202830"/>
                </a:lnTo>
                <a:lnTo>
                  <a:pt x="1597187" y="3202830"/>
                </a:lnTo>
                <a:lnTo>
                  <a:pt x="1602952" y="3203050"/>
                </a:lnTo>
                <a:cubicBezTo>
                  <a:pt x="1623502" y="3204464"/>
                  <a:pt x="1629329" y="3216511"/>
                  <a:pt x="1638336" y="3229480"/>
                </a:cubicBezTo>
                <a:lnTo>
                  <a:pt x="1767842" y="3407584"/>
                </a:lnTo>
                <a:cubicBezTo>
                  <a:pt x="1775813" y="3419528"/>
                  <a:pt x="1775183" y="3431596"/>
                  <a:pt x="1766363" y="3447508"/>
                </a:cubicBezTo>
                <a:lnTo>
                  <a:pt x="1639530" y="3666668"/>
                </a:lnTo>
                <a:cubicBezTo>
                  <a:pt x="1630522" y="3682368"/>
                  <a:pt x="1623538" y="3696415"/>
                  <a:pt x="1602988" y="3698128"/>
                </a:cubicBezTo>
                <a:lnTo>
                  <a:pt x="1597222" y="3698393"/>
                </a:lnTo>
                <a:lnTo>
                  <a:pt x="1595876" y="3698393"/>
                </a:lnTo>
                <a:lnTo>
                  <a:pt x="1561518" y="3698393"/>
                </a:lnTo>
                <a:lnTo>
                  <a:pt x="1416988" y="3698393"/>
                </a:lnTo>
                <a:lnTo>
                  <a:pt x="1382630" y="3698393"/>
                </a:lnTo>
                <a:lnTo>
                  <a:pt x="1381282" y="3698393"/>
                </a:lnTo>
                <a:cubicBezTo>
                  <a:pt x="1380104" y="3698300"/>
                  <a:pt x="1377520" y="3698369"/>
                  <a:pt x="1374938" y="3697953"/>
                </a:cubicBezTo>
                <a:cubicBezTo>
                  <a:pt x="1353861" y="3695790"/>
                  <a:pt x="1335776" y="3671902"/>
                  <a:pt x="1351101" y="3644352"/>
                </a:cubicBezTo>
                <a:lnTo>
                  <a:pt x="1476236" y="3428175"/>
                </a:lnTo>
                <a:lnTo>
                  <a:pt x="1350085" y="3254688"/>
                </a:lnTo>
                <a:cubicBezTo>
                  <a:pt x="1336185" y="3231414"/>
                  <a:pt x="1353825" y="3204981"/>
                  <a:pt x="1374902" y="3203194"/>
                </a:cubicBezTo>
                <a:cubicBezTo>
                  <a:pt x="1377485" y="3202850"/>
                  <a:pt x="1380067" y="3202907"/>
                  <a:pt x="1381247" y="3202830"/>
                </a:cubicBezTo>
                <a:close/>
                <a:moveTo>
                  <a:pt x="426143" y="3202830"/>
                </a:moveTo>
                <a:lnTo>
                  <a:pt x="427491" y="3202830"/>
                </a:lnTo>
                <a:lnTo>
                  <a:pt x="461848" y="3202830"/>
                </a:lnTo>
                <a:lnTo>
                  <a:pt x="606378" y="3202830"/>
                </a:lnTo>
                <a:lnTo>
                  <a:pt x="640736" y="3202830"/>
                </a:lnTo>
                <a:lnTo>
                  <a:pt x="642083" y="3202830"/>
                </a:lnTo>
                <a:lnTo>
                  <a:pt x="647848" y="3203050"/>
                </a:lnTo>
                <a:cubicBezTo>
                  <a:pt x="668398" y="3204464"/>
                  <a:pt x="674224" y="3216511"/>
                  <a:pt x="683232" y="3229480"/>
                </a:cubicBezTo>
                <a:lnTo>
                  <a:pt x="812737" y="3407584"/>
                </a:lnTo>
                <a:cubicBezTo>
                  <a:pt x="820708" y="3419528"/>
                  <a:pt x="820079" y="3431596"/>
                  <a:pt x="811258" y="3447508"/>
                </a:cubicBezTo>
                <a:lnTo>
                  <a:pt x="684427" y="3666668"/>
                </a:lnTo>
                <a:cubicBezTo>
                  <a:pt x="675419" y="3682368"/>
                  <a:pt x="668434" y="3696415"/>
                  <a:pt x="647885" y="3698128"/>
                </a:cubicBezTo>
                <a:lnTo>
                  <a:pt x="642119" y="3698393"/>
                </a:lnTo>
                <a:lnTo>
                  <a:pt x="640771" y="3698393"/>
                </a:lnTo>
                <a:lnTo>
                  <a:pt x="606414" y="3698393"/>
                </a:lnTo>
                <a:lnTo>
                  <a:pt x="461884" y="3698393"/>
                </a:lnTo>
                <a:lnTo>
                  <a:pt x="427527" y="3698393"/>
                </a:lnTo>
                <a:lnTo>
                  <a:pt x="426179" y="3698393"/>
                </a:lnTo>
                <a:cubicBezTo>
                  <a:pt x="424999" y="3698300"/>
                  <a:pt x="422417" y="3698369"/>
                  <a:pt x="419834" y="3697953"/>
                </a:cubicBezTo>
                <a:cubicBezTo>
                  <a:pt x="398757" y="3695790"/>
                  <a:pt x="380672" y="3671902"/>
                  <a:pt x="395997" y="3644352"/>
                </a:cubicBezTo>
                <a:lnTo>
                  <a:pt x="521131" y="3428175"/>
                </a:lnTo>
                <a:lnTo>
                  <a:pt x="394980" y="3254688"/>
                </a:lnTo>
                <a:cubicBezTo>
                  <a:pt x="381082" y="3231414"/>
                  <a:pt x="398721" y="3204981"/>
                  <a:pt x="419798" y="3203194"/>
                </a:cubicBezTo>
                <a:cubicBezTo>
                  <a:pt x="422381" y="3202850"/>
                  <a:pt x="424963" y="3202907"/>
                  <a:pt x="426143" y="3202830"/>
                </a:cubicBezTo>
                <a:close/>
                <a:moveTo>
                  <a:pt x="8544500" y="2831614"/>
                </a:moveTo>
                <a:lnTo>
                  <a:pt x="8545848" y="2831614"/>
                </a:lnTo>
                <a:lnTo>
                  <a:pt x="8580205" y="2831614"/>
                </a:lnTo>
                <a:lnTo>
                  <a:pt x="8724736" y="2831614"/>
                </a:lnTo>
                <a:lnTo>
                  <a:pt x="8759093" y="2831614"/>
                </a:lnTo>
                <a:lnTo>
                  <a:pt x="8760440" y="2831614"/>
                </a:lnTo>
                <a:lnTo>
                  <a:pt x="8766206" y="2831834"/>
                </a:lnTo>
                <a:cubicBezTo>
                  <a:pt x="8786755" y="2833248"/>
                  <a:pt x="8792582" y="2845295"/>
                  <a:pt x="8801590" y="2858264"/>
                </a:cubicBezTo>
                <a:lnTo>
                  <a:pt x="8931095" y="3036368"/>
                </a:lnTo>
                <a:cubicBezTo>
                  <a:pt x="8939066" y="3048312"/>
                  <a:pt x="8938437" y="3060380"/>
                  <a:pt x="8929616" y="3076292"/>
                </a:cubicBezTo>
                <a:lnTo>
                  <a:pt x="8802784" y="3295452"/>
                </a:lnTo>
                <a:cubicBezTo>
                  <a:pt x="8793776" y="3311152"/>
                  <a:pt x="8786791" y="3325199"/>
                  <a:pt x="8766242" y="3326912"/>
                </a:cubicBezTo>
                <a:lnTo>
                  <a:pt x="8760476" y="3327177"/>
                </a:lnTo>
                <a:lnTo>
                  <a:pt x="8759129" y="3327177"/>
                </a:lnTo>
                <a:lnTo>
                  <a:pt x="8724771" y="3327177"/>
                </a:lnTo>
                <a:lnTo>
                  <a:pt x="8580241" y="3327177"/>
                </a:lnTo>
                <a:lnTo>
                  <a:pt x="8545884" y="3327177"/>
                </a:lnTo>
                <a:lnTo>
                  <a:pt x="8544536" y="3327177"/>
                </a:lnTo>
                <a:cubicBezTo>
                  <a:pt x="8543356" y="3327084"/>
                  <a:pt x="8540774" y="3327153"/>
                  <a:pt x="8538191" y="3326737"/>
                </a:cubicBezTo>
                <a:cubicBezTo>
                  <a:pt x="8517114" y="3324574"/>
                  <a:pt x="8499029" y="3300686"/>
                  <a:pt x="8514353" y="3273136"/>
                </a:cubicBezTo>
                <a:lnTo>
                  <a:pt x="8639488" y="3056959"/>
                </a:lnTo>
                <a:lnTo>
                  <a:pt x="8513337" y="2883472"/>
                </a:lnTo>
                <a:cubicBezTo>
                  <a:pt x="8499438" y="2860198"/>
                  <a:pt x="8517078" y="2833765"/>
                  <a:pt x="8538155" y="2831978"/>
                </a:cubicBezTo>
                <a:cubicBezTo>
                  <a:pt x="8540738" y="2831634"/>
                  <a:pt x="8543320" y="2831691"/>
                  <a:pt x="8544500" y="2831614"/>
                </a:cubicBezTo>
                <a:close/>
                <a:moveTo>
                  <a:pt x="7589396" y="2831614"/>
                </a:moveTo>
                <a:lnTo>
                  <a:pt x="7590744" y="2831614"/>
                </a:lnTo>
                <a:lnTo>
                  <a:pt x="7625101" y="2831614"/>
                </a:lnTo>
                <a:lnTo>
                  <a:pt x="7769632" y="2831614"/>
                </a:lnTo>
                <a:lnTo>
                  <a:pt x="7803989" y="2831614"/>
                </a:lnTo>
                <a:lnTo>
                  <a:pt x="7805337" y="2831614"/>
                </a:lnTo>
                <a:lnTo>
                  <a:pt x="7811102" y="2831834"/>
                </a:lnTo>
                <a:cubicBezTo>
                  <a:pt x="7831652" y="2833248"/>
                  <a:pt x="7837478" y="2845295"/>
                  <a:pt x="7846486" y="2858264"/>
                </a:cubicBezTo>
                <a:lnTo>
                  <a:pt x="7975991" y="3036368"/>
                </a:lnTo>
                <a:cubicBezTo>
                  <a:pt x="7983962" y="3048312"/>
                  <a:pt x="7983333" y="3060380"/>
                  <a:pt x="7974512" y="3076292"/>
                </a:cubicBezTo>
                <a:lnTo>
                  <a:pt x="7847680" y="3295452"/>
                </a:lnTo>
                <a:cubicBezTo>
                  <a:pt x="7838672" y="3311152"/>
                  <a:pt x="7831688" y="3325199"/>
                  <a:pt x="7811138" y="3326912"/>
                </a:cubicBezTo>
                <a:lnTo>
                  <a:pt x="7805373" y="3327177"/>
                </a:lnTo>
                <a:lnTo>
                  <a:pt x="7804025" y="3327177"/>
                </a:lnTo>
                <a:lnTo>
                  <a:pt x="7769668" y="3327177"/>
                </a:lnTo>
                <a:lnTo>
                  <a:pt x="7625137" y="3327177"/>
                </a:lnTo>
                <a:lnTo>
                  <a:pt x="7590780" y="3327177"/>
                </a:lnTo>
                <a:lnTo>
                  <a:pt x="7589432" y="3327177"/>
                </a:lnTo>
                <a:cubicBezTo>
                  <a:pt x="7588253" y="3327084"/>
                  <a:pt x="7585670" y="3327153"/>
                  <a:pt x="7583087" y="3326737"/>
                </a:cubicBezTo>
                <a:cubicBezTo>
                  <a:pt x="7562010" y="3324574"/>
                  <a:pt x="7543925" y="3300686"/>
                  <a:pt x="7559250" y="3273136"/>
                </a:cubicBezTo>
                <a:lnTo>
                  <a:pt x="7684384" y="3056959"/>
                </a:lnTo>
                <a:lnTo>
                  <a:pt x="7558233" y="2883472"/>
                </a:lnTo>
                <a:cubicBezTo>
                  <a:pt x="7544335" y="2860198"/>
                  <a:pt x="7561974" y="2833765"/>
                  <a:pt x="7583051" y="2831978"/>
                </a:cubicBezTo>
                <a:cubicBezTo>
                  <a:pt x="7585634" y="2831634"/>
                  <a:pt x="7588217" y="2831691"/>
                  <a:pt x="7589396" y="2831614"/>
                </a:cubicBezTo>
                <a:close/>
                <a:moveTo>
                  <a:pt x="6634292" y="2831614"/>
                </a:moveTo>
                <a:lnTo>
                  <a:pt x="6635640" y="2831614"/>
                </a:lnTo>
                <a:lnTo>
                  <a:pt x="6669997" y="2831614"/>
                </a:lnTo>
                <a:lnTo>
                  <a:pt x="6814528" y="2831614"/>
                </a:lnTo>
                <a:lnTo>
                  <a:pt x="6848885" y="2831614"/>
                </a:lnTo>
                <a:lnTo>
                  <a:pt x="6850233" y="2831614"/>
                </a:lnTo>
                <a:lnTo>
                  <a:pt x="6855998" y="2831834"/>
                </a:lnTo>
                <a:cubicBezTo>
                  <a:pt x="6876548" y="2833248"/>
                  <a:pt x="6882374" y="2845295"/>
                  <a:pt x="6891382" y="2858264"/>
                </a:cubicBezTo>
                <a:lnTo>
                  <a:pt x="7020887" y="3036368"/>
                </a:lnTo>
                <a:cubicBezTo>
                  <a:pt x="7028858" y="3048312"/>
                  <a:pt x="7028229" y="3060380"/>
                  <a:pt x="7019408" y="3076292"/>
                </a:cubicBezTo>
                <a:lnTo>
                  <a:pt x="6892576" y="3295452"/>
                </a:lnTo>
                <a:cubicBezTo>
                  <a:pt x="6883568" y="3311152"/>
                  <a:pt x="6876584" y="3325199"/>
                  <a:pt x="6856034" y="3326912"/>
                </a:cubicBezTo>
                <a:lnTo>
                  <a:pt x="6850269" y="3327177"/>
                </a:lnTo>
                <a:lnTo>
                  <a:pt x="6848921" y="3327177"/>
                </a:lnTo>
                <a:lnTo>
                  <a:pt x="6814564" y="3327177"/>
                </a:lnTo>
                <a:lnTo>
                  <a:pt x="6670033" y="3327177"/>
                </a:lnTo>
                <a:lnTo>
                  <a:pt x="6635676" y="3327177"/>
                </a:lnTo>
                <a:lnTo>
                  <a:pt x="6634328" y="3327177"/>
                </a:lnTo>
                <a:cubicBezTo>
                  <a:pt x="6633149" y="3327084"/>
                  <a:pt x="6630566" y="3327153"/>
                  <a:pt x="6627983" y="3326737"/>
                </a:cubicBezTo>
                <a:cubicBezTo>
                  <a:pt x="6606906" y="3324574"/>
                  <a:pt x="6588821" y="3300686"/>
                  <a:pt x="6604146" y="3273136"/>
                </a:cubicBezTo>
                <a:lnTo>
                  <a:pt x="6729280" y="3056959"/>
                </a:lnTo>
                <a:lnTo>
                  <a:pt x="6603129" y="2883472"/>
                </a:lnTo>
                <a:cubicBezTo>
                  <a:pt x="6589231" y="2860198"/>
                  <a:pt x="6606870" y="2833765"/>
                  <a:pt x="6627947" y="2831978"/>
                </a:cubicBezTo>
                <a:cubicBezTo>
                  <a:pt x="6630530" y="2831634"/>
                  <a:pt x="6633113" y="2831691"/>
                  <a:pt x="6634292" y="2831614"/>
                </a:cubicBezTo>
                <a:close/>
                <a:moveTo>
                  <a:pt x="5679190" y="2831614"/>
                </a:moveTo>
                <a:lnTo>
                  <a:pt x="5680538" y="2831614"/>
                </a:lnTo>
                <a:lnTo>
                  <a:pt x="5714894" y="2831614"/>
                </a:lnTo>
                <a:lnTo>
                  <a:pt x="5859424" y="2831614"/>
                </a:lnTo>
                <a:lnTo>
                  <a:pt x="5893783" y="2831614"/>
                </a:lnTo>
                <a:lnTo>
                  <a:pt x="5895129" y="2831614"/>
                </a:lnTo>
                <a:lnTo>
                  <a:pt x="5900894" y="2831834"/>
                </a:lnTo>
                <a:cubicBezTo>
                  <a:pt x="5921444" y="2833248"/>
                  <a:pt x="5927271" y="2845295"/>
                  <a:pt x="5936279" y="2858264"/>
                </a:cubicBezTo>
                <a:lnTo>
                  <a:pt x="6065783" y="3036368"/>
                </a:lnTo>
                <a:cubicBezTo>
                  <a:pt x="6073755" y="3048312"/>
                  <a:pt x="6073125" y="3060380"/>
                  <a:pt x="6064305" y="3076292"/>
                </a:cubicBezTo>
                <a:lnTo>
                  <a:pt x="5937473" y="3295452"/>
                </a:lnTo>
                <a:cubicBezTo>
                  <a:pt x="5928465" y="3311152"/>
                  <a:pt x="5921480" y="3325199"/>
                  <a:pt x="5900931" y="3326912"/>
                </a:cubicBezTo>
                <a:lnTo>
                  <a:pt x="5895165" y="3327177"/>
                </a:lnTo>
                <a:lnTo>
                  <a:pt x="5893817" y="3327177"/>
                </a:lnTo>
                <a:lnTo>
                  <a:pt x="5859463" y="3327177"/>
                </a:lnTo>
                <a:lnTo>
                  <a:pt x="5714930" y="3327177"/>
                </a:lnTo>
                <a:lnTo>
                  <a:pt x="5680574" y="3327177"/>
                </a:lnTo>
                <a:lnTo>
                  <a:pt x="5679225" y="3327177"/>
                </a:lnTo>
                <a:cubicBezTo>
                  <a:pt x="5678046" y="3327084"/>
                  <a:pt x="5675463" y="3327153"/>
                  <a:pt x="5672881" y="3326737"/>
                </a:cubicBezTo>
                <a:cubicBezTo>
                  <a:pt x="5651804" y="3324574"/>
                  <a:pt x="5633718" y="3300686"/>
                  <a:pt x="5649042" y="3273136"/>
                </a:cubicBezTo>
                <a:lnTo>
                  <a:pt x="5774176" y="3056959"/>
                </a:lnTo>
                <a:lnTo>
                  <a:pt x="5648026" y="2883472"/>
                </a:lnTo>
                <a:cubicBezTo>
                  <a:pt x="5634127" y="2860198"/>
                  <a:pt x="5651768" y="2833765"/>
                  <a:pt x="5672845" y="2831978"/>
                </a:cubicBezTo>
                <a:cubicBezTo>
                  <a:pt x="5675428" y="2831634"/>
                  <a:pt x="5678010" y="2831691"/>
                  <a:pt x="5679190" y="2831614"/>
                </a:cubicBezTo>
                <a:close/>
                <a:moveTo>
                  <a:pt x="4724086" y="2831614"/>
                </a:moveTo>
                <a:lnTo>
                  <a:pt x="4725437" y="2831614"/>
                </a:lnTo>
                <a:lnTo>
                  <a:pt x="4759792" y="2831614"/>
                </a:lnTo>
                <a:lnTo>
                  <a:pt x="4904320" y="2831614"/>
                </a:lnTo>
                <a:lnTo>
                  <a:pt x="4938679" y="2831614"/>
                </a:lnTo>
                <a:lnTo>
                  <a:pt x="4940026" y="2831614"/>
                </a:lnTo>
                <a:lnTo>
                  <a:pt x="4945794" y="2831834"/>
                </a:lnTo>
                <a:cubicBezTo>
                  <a:pt x="4966342" y="2833248"/>
                  <a:pt x="4972168" y="2845295"/>
                  <a:pt x="4981175" y="2858264"/>
                </a:cubicBezTo>
                <a:lnTo>
                  <a:pt x="5110683" y="3036368"/>
                </a:lnTo>
                <a:cubicBezTo>
                  <a:pt x="5118652" y="3048312"/>
                  <a:pt x="5118023" y="3060380"/>
                  <a:pt x="5109202" y="3076292"/>
                </a:cubicBezTo>
                <a:lnTo>
                  <a:pt x="4982371" y="3295452"/>
                </a:lnTo>
                <a:cubicBezTo>
                  <a:pt x="4973363" y="3311152"/>
                  <a:pt x="4966378" y="3325199"/>
                  <a:pt x="4945827" y="3326912"/>
                </a:cubicBezTo>
                <a:lnTo>
                  <a:pt x="4940062" y="3327177"/>
                </a:lnTo>
                <a:lnTo>
                  <a:pt x="4938714" y="3327177"/>
                </a:lnTo>
                <a:lnTo>
                  <a:pt x="4904357" y="3327177"/>
                </a:lnTo>
                <a:lnTo>
                  <a:pt x="4759827" y="3327177"/>
                </a:lnTo>
                <a:lnTo>
                  <a:pt x="4725471" y="3327177"/>
                </a:lnTo>
                <a:lnTo>
                  <a:pt x="4724123" y="3327177"/>
                </a:lnTo>
                <a:cubicBezTo>
                  <a:pt x="4722944" y="3327084"/>
                  <a:pt x="4720361" y="3327153"/>
                  <a:pt x="4717779" y="3326737"/>
                </a:cubicBezTo>
                <a:cubicBezTo>
                  <a:pt x="4696701" y="3324574"/>
                  <a:pt x="4678617" y="3300686"/>
                  <a:pt x="4693939" y="3273136"/>
                </a:cubicBezTo>
                <a:lnTo>
                  <a:pt x="4819075" y="3056959"/>
                </a:lnTo>
                <a:lnTo>
                  <a:pt x="4692923" y="2883472"/>
                </a:lnTo>
                <a:cubicBezTo>
                  <a:pt x="4679026" y="2860198"/>
                  <a:pt x="4696664" y="2833765"/>
                  <a:pt x="4717742" y="2831978"/>
                </a:cubicBezTo>
                <a:cubicBezTo>
                  <a:pt x="4720324" y="2831634"/>
                  <a:pt x="4722907" y="2831691"/>
                  <a:pt x="4724086" y="2831614"/>
                </a:cubicBezTo>
                <a:close/>
                <a:moveTo>
                  <a:pt x="3769001" y="2831614"/>
                </a:moveTo>
                <a:lnTo>
                  <a:pt x="3770348" y="2831614"/>
                </a:lnTo>
                <a:lnTo>
                  <a:pt x="3804707" y="2831614"/>
                </a:lnTo>
                <a:lnTo>
                  <a:pt x="3949235" y="2831614"/>
                </a:lnTo>
                <a:lnTo>
                  <a:pt x="3983594" y="2831614"/>
                </a:lnTo>
                <a:lnTo>
                  <a:pt x="3984940" y="2831614"/>
                </a:lnTo>
                <a:lnTo>
                  <a:pt x="3990704" y="2831834"/>
                </a:lnTo>
                <a:cubicBezTo>
                  <a:pt x="4011255" y="2833248"/>
                  <a:pt x="4017081" y="2845295"/>
                  <a:pt x="4026089" y="2858264"/>
                </a:cubicBezTo>
                <a:lnTo>
                  <a:pt x="4155595" y="3036368"/>
                </a:lnTo>
                <a:cubicBezTo>
                  <a:pt x="4163566" y="3048312"/>
                  <a:pt x="4162936" y="3060380"/>
                  <a:pt x="4154115" y="3076292"/>
                </a:cubicBezTo>
                <a:lnTo>
                  <a:pt x="4027283" y="3295452"/>
                </a:lnTo>
                <a:cubicBezTo>
                  <a:pt x="4018277" y="3311152"/>
                  <a:pt x="4011292" y="3325199"/>
                  <a:pt x="3990741" y="3326912"/>
                </a:cubicBezTo>
                <a:lnTo>
                  <a:pt x="3984976" y="3327177"/>
                </a:lnTo>
                <a:lnTo>
                  <a:pt x="3983627" y="3327177"/>
                </a:lnTo>
                <a:lnTo>
                  <a:pt x="3949271" y="3327177"/>
                </a:lnTo>
                <a:lnTo>
                  <a:pt x="3804743" y="3327177"/>
                </a:lnTo>
                <a:lnTo>
                  <a:pt x="3770384" y="3327177"/>
                </a:lnTo>
                <a:lnTo>
                  <a:pt x="3769036" y="3327177"/>
                </a:lnTo>
                <a:cubicBezTo>
                  <a:pt x="3767858" y="3327084"/>
                  <a:pt x="3765276" y="3327153"/>
                  <a:pt x="3762692" y="3326737"/>
                </a:cubicBezTo>
                <a:cubicBezTo>
                  <a:pt x="3741615" y="3324574"/>
                  <a:pt x="3723530" y="3300686"/>
                  <a:pt x="3738855" y="3273136"/>
                </a:cubicBezTo>
                <a:lnTo>
                  <a:pt x="3863989" y="3056959"/>
                </a:lnTo>
                <a:lnTo>
                  <a:pt x="3737838" y="2883472"/>
                </a:lnTo>
                <a:cubicBezTo>
                  <a:pt x="3723939" y="2860198"/>
                  <a:pt x="3741578" y="2833765"/>
                  <a:pt x="3762656" y="2831978"/>
                </a:cubicBezTo>
                <a:cubicBezTo>
                  <a:pt x="3765237" y="2831634"/>
                  <a:pt x="3767822" y="2831691"/>
                  <a:pt x="3769001" y="2831614"/>
                </a:cubicBezTo>
                <a:close/>
                <a:moveTo>
                  <a:pt x="2813898" y="2831614"/>
                </a:moveTo>
                <a:lnTo>
                  <a:pt x="2815247" y="2831614"/>
                </a:lnTo>
                <a:lnTo>
                  <a:pt x="2849605" y="2831614"/>
                </a:lnTo>
                <a:lnTo>
                  <a:pt x="2994136" y="2831614"/>
                </a:lnTo>
                <a:lnTo>
                  <a:pt x="3028494" y="2831614"/>
                </a:lnTo>
                <a:lnTo>
                  <a:pt x="3029842" y="2831614"/>
                </a:lnTo>
                <a:lnTo>
                  <a:pt x="3035607" y="2831834"/>
                </a:lnTo>
                <a:cubicBezTo>
                  <a:pt x="3056157" y="2833248"/>
                  <a:pt x="3061984" y="2845295"/>
                  <a:pt x="3070994" y="2858264"/>
                </a:cubicBezTo>
                <a:lnTo>
                  <a:pt x="3200497" y="3036368"/>
                </a:lnTo>
                <a:cubicBezTo>
                  <a:pt x="3208467" y="3048312"/>
                  <a:pt x="3207835" y="3060380"/>
                  <a:pt x="3199016" y="3076292"/>
                </a:cubicBezTo>
                <a:lnTo>
                  <a:pt x="3072186" y="3295452"/>
                </a:lnTo>
                <a:cubicBezTo>
                  <a:pt x="3063178" y="3311152"/>
                  <a:pt x="3056193" y="3325199"/>
                  <a:pt x="3035642" y="3326912"/>
                </a:cubicBezTo>
                <a:lnTo>
                  <a:pt x="3029878" y="3327177"/>
                </a:lnTo>
                <a:lnTo>
                  <a:pt x="3028531" y="3327177"/>
                </a:lnTo>
                <a:lnTo>
                  <a:pt x="2994171" y="3327177"/>
                </a:lnTo>
                <a:lnTo>
                  <a:pt x="2849642" y="3327177"/>
                </a:lnTo>
                <a:lnTo>
                  <a:pt x="2815283" y="3327177"/>
                </a:lnTo>
                <a:lnTo>
                  <a:pt x="2813936" y="3327177"/>
                </a:lnTo>
                <a:cubicBezTo>
                  <a:pt x="2812756" y="3327084"/>
                  <a:pt x="2810173" y="3327153"/>
                  <a:pt x="2807590" y="3326737"/>
                </a:cubicBezTo>
                <a:cubicBezTo>
                  <a:pt x="2786515" y="3324574"/>
                  <a:pt x="2768430" y="3300686"/>
                  <a:pt x="2783753" y="3273136"/>
                </a:cubicBezTo>
                <a:lnTo>
                  <a:pt x="2908887" y="3056959"/>
                </a:lnTo>
                <a:lnTo>
                  <a:pt x="2782736" y="2883472"/>
                </a:lnTo>
                <a:cubicBezTo>
                  <a:pt x="2768838" y="2860198"/>
                  <a:pt x="2786477" y="2833765"/>
                  <a:pt x="2807556" y="2831978"/>
                </a:cubicBezTo>
                <a:cubicBezTo>
                  <a:pt x="2810139" y="2831634"/>
                  <a:pt x="2812722" y="2831691"/>
                  <a:pt x="2813898" y="2831614"/>
                </a:cubicBezTo>
                <a:close/>
                <a:moveTo>
                  <a:pt x="1858797" y="2831614"/>
                </a:moveTo>
                <a:lnTo>
                  <a:pt x="1860146" y="2831614"/>
                </a:lnTo>
                <a:lnTo>
                  <a:pt x="1894503" y="2831614"/>
                </a:lnTo>
                <a:lnTo>
                  <a:pt x="2039033" y="2831614"/>
                </a:lnTo>
                <a:lnTo>
                  <a:pt x="2073390" y="2831614"/>
                </a:lnTo>
                <a:lnTo>
                  <a:pt x="2074737" y="2831614"/>
                </a:lnTo>
                <a:lnTo>
                  <a:pt x="2080503" y="2831834"/>
                </a:lnTo>
                <a:cubicBezTo>
                  <a:pt x="2101050" y="2833248"/>
                  <a:pt x="2106878" y="2845295"/>
                  <a:pt x="2115886" y="2858264"/>
                </a:cubicBezTo>
                <a:lnTo>
                  <a:pt x="2245389" y="3036368"/>
                </a:lnTo>
                <a:cubicBezTo>
                  <a:pt x="2253363" y="3048312"/>
                  <a:pt x="2252735" y="3060380"/>
                  <a:pt x="2243912" y="3076292"/>
                </a:cubicBezTo>
                <a:lnTo>
                  <a:pt x="2117080" y="3295452"/>
                </a:lnTo>
                <a:cubicBezTo>
                  <a:pt x="2108071" y="3311152"/>
                  <a:pt x="2101088" y="3325199"/>
                  <a:pt x="2080539" y="3326912"/>
                </a:cubicBezTo>
                <a:lnTo>
                  <a:pt x="2074774" y="3327177"/>
                </a:lnTo>
                <a:lnTo>
                  <a:pt x="2073426" y="3327177"/>
                </a:lnTo>
                <a:lnTo>
                  <a:pt x="2039069" y="3327177"/>
                </a:lnTo>
                <a:lnTo>
                  <a:pt x="1894538" y="3327177"/>
                </a:lnTo>
                <a:lnTo>
                  <a:pt x="1860181" y="3327177"/>
                </a:lnTo>
                <a:lnTo>
                  <a:pt x="1858834" y="3327177"/>
                </a:lnTo>
                <a:cubicBezTo>
                  <a:pt x="1857655" y="3327084"/>
                  <a:pt x="1855071" y="3327153"/>
                  <a:pt x="1852489" y="3326737"/>
                </a:cubicBezTo>
                <a:cubicBezTo>
                  <a:pt x="1831412" y="3324574"/>
                  <a:pt x="1813327" y="3300686"/>
                  <a:pt x="1828651" y="3273136"/>
                </a:cubicBezTo>
                <a:lnTo>
                  <a:pt x="1953786" y="3056959"/>
                </a:lnTo>
                <a:lnTo>
                  <a:pt x="1827635" y="2883472"/>
                </a:lnTo>
                <a:cubicBezTo>
                  <a:pt x="1813736" y="2860198"/>
                  <a:pt x="1831376" y="2833765"/>
                  <a:pt x="1852453" y="2831978"/>
                </a:cubicBezTo>
                <a:cubicBezTo>
                  <a:pt x="1855035" y="2831634"/>
                  <a:pt x="1857618" y="2831691"/>
                  <a:pt x="1858797" y="2831614"/>
                </a:cubicBezTo>
                <a:close/>
                <a:moveTo>
                  <a:pt x="903694" y="2831614"/>
                </a:moveTo>
                <a:lnTo>
                  <a:pt x="905042" y="2831614"/>
                </a:lnTo>
                <a:lnTo>
                  <a:pt x="939399" y="2831614"/>
                </a:lnTo>
                <a:lnTo>
                  <a:pt x="1083930" y="2831614"/>
                </a:lnTo>
                <a:lnTo>
                  <a:pt x="1118287" y="2831614"/>
                </a:lnTo>
                <a:lnTo>
                  <a:pt x="1119635" y="2831614"/>
                </a:lnTo>
                <a:lnTo>
                  <a:pt x="1125400" y="2831834"/>
                </a:lnTo>
                <a:cubicBezTo>
                  <a:pt x="1145950" y="2833248"/>
                  <a:pt x="1151776" y="2845295"/>
                  <a:pt x="1160786" y="2858264"/>
                </a:cubicBezTo>
                <a:lnTo>
                  <a:pt x="1290290" y="3036368"/>
                </a:lnTo>
                <a:cubicBezTo>
                  <a:pt x="1298261" y="3048312"/>
                  <a:pt x="1297631" y="3060380"/>
                  <a:pt x="1288812" y="3076292"/>
                </a:cubicBezTo>
                <a:lnTo>
                  <a:pt x="1161979" y="3295452"/>
                </a:lnTo>
                <a:cubicBezTo>
                  <a:pt x="1152970" y="3311152"/>
                  <a:pt x="1145987" y="3325199"/>
                  <a:pt x="1125437" y="3326912"/>
                </a:cubicBezTo>
                <a:lnTo>
                  <a:pt x="1119671" y="3327177"/>
                </a:lnTo>
                <a:lnTo>
                  <a:pt x="1118324" y="3327177"/>
                </a:lnTo>
                <a:lnTo>
                  <a:pt x="1083967" y="3327177"/>
                </a:lnTo>
                <a:lnTo>
                  <a:pt x="939435" y="3327177"/>
                </a:lnTo>
                <a:lnTo>
                  <a:pt x="905078" y="3327177"/>
                </a:lnTo>
                <a:lnTo>
                  <a:pt x="903730" y="3327177"/>
                </a:lnTo>
                <a:cubicBezTo>
                  <a:pt x="902550" y="3327084"/>
                  <a:pt x="899968" y="3327153"/>
                  <a:pt x="897385" y="3326737"/>
                </a:cubicBezTo>
                <a:cubicBezTo>
                  <a:pt x="876308" y="3324574"/>
                  <a:pt x="858223" y="3300686"/>
                  <a:pt x="873547" y="3273136"/>
                </a:cubicBezTo>
                <a:lnTo>
                  <a:pt x="998682" y="3056959"/>
                </a:lnTo>
                <a:lnTo>
                  <a:pt x="872531" y="2883472"/>
                </a:lnTo>
                <a:cubicBezTo>
                  <a:pt x="858632" y="2860198"/>
                  <a:pt x="876272" y="2833765"/>
                  <a:pt x="897349" y="2831978"/>
                </a:cubicBezTo>
                <a:cubicBezTo>
                  <a:pt x="899931" y="2831634"/>
                  <a:pt x="902514" y="2831691"/>
                  <a:pt x="903694" y="2831614"/>
                </a:cubicBezTo>
                <a:close/>
                <a:moveTo>
                  <a:pt x="0" y="2831614"/>
                </a:moveTo>
                <a:lnTo>
                  <a:pt x="128828" y="2831614"/>
                </a:lnTo>
                <a:lnTo>
                  <a:pt x="163184" y="2831614"/>
                </a:lnTo>
                <a:lnTo>
                  <a:pt x="164532" y="2831614"/>
                </a:lnTo>
                <a:lnTo>
                  <a:pt x="170297" y="2831834"/>
                </a:lnTo>
                <a:cubicBezTo>
                  <a:pt x="190847" y="2833248"/>
                  <a:pt x="196674" y="2845295"/>
                  <a:pt x="205682" y="2858264"/>
                </a:cubicBezTo>
                <a:lnTo>
                  <a:pt x="335186" y="3036368"/>
                </a:lnTo>
                <a:cubicBezTo>
                  <a:pt x="343157" y="3048312"/>
                  <a:pt x="342528" y="3060380"/>
                  <a:pt x="333707" y="3076292"/>
                </a:cubicBezTo>
                <a:lnTo>
                  <a:pt x="206876" y="3295452"/>
                </a:lnTo>
                <a:cubicBezTo>
                  <a:pt x="197868" y="3311152"/>
                  <a:pt x="190883" y="3325199"/>
                  <a:pt x="170334" y="3326912"/>
                </a:cubicBezTo>
                <a:lnTo>
                  <a:pt x="164568" y="3327177"/>
                </a:lnTo>
                <a:lnTo>
                  <a:pt x="163220" y="3327177"/>
                </a:lnTo>
                <a:lnTo>
                  <a:pt x="128864" y="3327177"/>
                </a:lnTo>
                <a:lnTo>
                  <a:pt x="0" y="3327177"/>
                </a:lnTo>
                <a:lnTo>
                  <a:pt x="0" y="3132247"/>
                </a:lnTo>
                <a:lnTo>
                  <a:pt x="43581" y="3056959"/>
                </a:lnTo>
                <a:lnTo>
                  <a:pt x="0" y="2997025"/>
                </a:lnTo>
                <a:close/>
                <a:moveTo>
                  <a:pt x="9022052" y="2645821"/>
                </a:moveTo>
                <a:lnTo>
                  <a:pt x="9023400" y="2645821"/>
                </a:lnTo>
                <a:lnTo>
                  <a:pt x="9057757" y="2645821"/>
                </a:lnTo>
                <a:lnTo>
                  <a:pt x="9144000" y="2645821"/>
                </a:lnTo>
                <a:lnTo>
                  <a:pt x="9144000" y="3141384"/>
                </a:lnTo>
                <a:lnTo>
                  <a:pt x="9057793" y="3141384"/>
                </a:lnTo>
                <a:lnTo>
                  <a:pt x="9023436" y="3141384"/>
                </a:lnTo>
                <a:lnTo>
                  <a:pt x="9022088" y="3141384"/>
                </a:lnTo>
                <a:cubicBezTo>
                  <a:pt x="9020908" y="3141291"/>
                  <a:pt x="9018326" y="3141360"/>
                  <a:pt x="9015743" y="3140944"/>
                </a:cubicBezTo>
                <a:cubicBezTo>
                  <a:pt x="8994666" y="3138781"/>
                  <a:pt x="8976581" y="3114893"/>
                  <a:pt x="8991905" y="3087343"/>
                </a:cubicBezTo>
                <a:lnTo>
                  <a:pt x="9117040" y="2871166"/>
                </a:lnTo>
                <a:lnTo>
                  <a:pt x="8990889" y="2697679"/>
                </a:lnTo>
                <a:cubicBezTo>
                  <a:pt x="8976990" y="2674405"/>
                  <a:pt x="8994630" y="2647972"/>
                  <a:pt x="9015707" y="2646185"/>
                </a:cubicBezTo>
                <a:cubicBezTo>
                  <a:pt x="9018290" y="2645841"/>
                  <a:pt x="9020872" y="2645898"/>
                  <a:pt x="9022052" y="2645821"/>
                </a:cubicBezTo>
                <a:close/>
                <a:moveTo>
                  <a:pt x="8066948" y="2645821"/>
                </a:moveTo>
                <a:lnTo>
                  <a:pt x="8068296" y="2645821"/>
                </a:lnTo>
                <a:lnTo>
                  <a:pt x="8102653" y="2645821"/>
                </a:lnTo>
                <a:lnTo>
                  <a:pt x="8247184" y="2645821"/>
                </a:lnTo>
                <a:lnTo>
                  <a:pt x="8281541" y="2645821"/>
                </a:lnTo>
                <a:lnTo>
                  <a:pt x="8282889" y="2645821"/>
                </a:lnTo>
                <a:lnTo>
                  <a:pt x="8288654" y="2646041"/>
                </a:lnTo>
                <a:cubicBezTo>
                  <a:pt x="8309203" y="2647455"/>
                  <a:pt x="8315029" y="2659502"/>
                  <a:pt x="8324038" y="2672471"/>
                </a:cubicBezTo>
                <a:lnTo>
                  <a:pt x="8453543" y="2850575"/>
                </a:lnTo>
                <a:cubicBezTo>
                  <a:pt x="8461514" y="2862519"/>
                  <a:pt x="8460885" y="2874587"/>
                  <a:pt x="8452064" y="2890499"/>
                </a:cubicBezTo>
                <a:lnTo>
                  <a:pt x="8325232" y="3109659"/>
                </a:lnTo>
                <a:cubicBezTo>
                  <a:pt x="8316224" y="3125359"/>
                  <a:pt x="8309239" y="3139406"/>
                  <a:pt x="8288690" y="3141119"/>
                </a:cubicBezTo>
                <a:lnTo>
                  <a:pt x="8282925" y="3141384"/>
                </a:lnTo>
                <a:lnTo>
                  <a:pt x="8281577" y="3141384"/>
                </a:lnTo>
                <a:lnTo>
                  <a:pt x="8247220" y="3141384"/>
                </a:lnTo>
                <a:lnTo>
                  <a:pt x="8102689" y="3141384"/>
                </a:lnTo>
                <a:lnTo>
                  <a:pt x="8068332" y="3141384"/>
                </a:lnTo>
                <a:lnTo>
                  <a:pt x="8066984" y="3141384"/>
                </a:lnTo>
                <a:cubicBezTo>
                  <a:pt x="8065805" y="3141291"/>
                  <a:pt x="8063222" y="3141360"/>
                  <a:pt x="8060639" y="3140944"/>
                </a:cubicBezTo>
                <a:cubicBezTo>
                  <a:pt x="8039562" y="3138781"/>
                  <a:pt x="8021477" y="3114893"/>
                  <a:pt x="8036802" y="3087343"/>
                </a:cubicBezTo>
                <a:lnTo>
                  <a:pt x="8161936" y="2871166"/>
                </a:lnTo>
                <a:lnTo>
                  <a:pt x="8035785" y="2697679"/>
                </a:lnTo>
                <a:cubicBezTo>
                  <a:pt x="8021887" y="2674405"/>
                  <a:pt x="8039526" y="2647972"/>
                  <a:pt x="8060603" y="2646185"/>
                </a:cubicBezTo>
                <a:cubicBezTo>
                  <a:pt x="8063186" y="2645841"/>
                  <a:pt x="8065769" y="2645898"/>
                  <a:pt x="8066948" y="2645821"/>
                </a:cubicBezTo>
                <a:close/>
                <a:moveTo>
                  <a:pt x="7111844" y="2645821"/>
                </a:moveTo>
                <a:lnTo>
                  <a:pt x="7113192" y="2645821"/>
                </a:lnTo>
                <a:lnTo>
                  <a:pt x="7147549" y="2645821"/>
                </a:lnTo>
                <a:lnTo>
                  <a:pt x="7292080" y="2645821"/>
                </a:lnTo>
                <a:lnTo>
                  <a:pt x="7326437" y="2645821"/>
                </a:lnTo>
                <a:lnTo>
                  <a:pt x="7327785" y="2645821"/>
                </a:lnTo>
                <a:lnTo>
                  <a:pt x="7333550" y="2646041"/>
                </a:lnTo>
                <a:cubicBezTo>
                  <a:pt x="7354100" y="2647455"/>
                  <a:pt x="7359926" y="2659502"/>
                  <a:pt x="7368934" y="2672471"/>
                </a:cubicBezTo>
                <a:lnTo>
                  <a:pt x="7498439" y="2850575"/>
                </a:lnTo>
                <a:cubicBezTo>
                  <a:pt x="7506410" y="2862519"/>
                  <a:pt x="7505781" y="2874587"/>
                  <a:pt x="7496960" y="2890499"/>
                </a:cubicBezTo>
                <a:lnTo>
                  <a:pt x="7370128" y="3109659"/>
                </a:lnTo>
                <a:cubicBezTo>
                  <a:pt x="7361120" y="3125359"/>
                  <a:pt x="7354136" y="3139406"/>
                  <a:pt x="7333586" y="3141119"/>
                </a:cubicBezTo>
                <a:lnTo>
                  <a:pt x="7327821" y="3141384"/>
                </a:lnTo>
                <a:lnTo>
                  <a:pt x="7326473" y="3141384"/>
                </a:lnTo>
                <a:lnTo>
                  <a:pt x="7292116" y="3141384"/>
                </a:lnTo>
                <a:lnTo>
                  <a:pt x="7147585" y="3141384"/>
                </a:lnTo>
                <a:lnTo>
                  <a:pt x="7113228" y="3141384"/>
                </a:lnTo>
                <a:lnTo>
                  <a:pt x="7111880" y="3141384"/>
                </a:lnTo>
                <a:cubicBezTo>
                  <a:pt x="7110701" y="3141291"/>
                  <a:pt x="7108118" y="3141360"/>
                  <a:pt x="7105535" y="3140944"/>
                </a:cubicBezTo>
                <a:cubicBezTo>
                  <a:pt x="7084458" y="3138781"/>
                  <a:pt x="7066373" y="3114893"/>
                  <a:pt x="7081698" y="3087343"/>
                </a:cubicBezTo>
                <a:lnTo>
                  <a:pt x="7206832" y="2871166"/>
                </a:lnTo>
                <a:lnTo>
                  <a:pt x="7080681" y="2697679"/>
                </a:lnTo>
                <a:cubicBezTo>
                  <a:pt x="7066783" y="2674405"/>
                  <a:pt x="7084422" y="2647972"/>
                  <a:pt x="7105499" y="2646185"/>
                </a:cubicBezTo>
                <a:cubicBezTo>
                  <a:pt x="7108082" y="2645841"/>
                  <a:pt x="7110665" y="2645898"/>
                  <a:pt x="7111844" y="2645821"/>
                </a:cubicBezTo>
                <a:close/>
                <a:moveTo>
                  <a:pt x="6156740" y="2645821"/>
                </a:moveTo>
                <a:lnTo>
                  <a:pt x="6158088" y="2645821"/>
                </a:lnTo>
                <a:lnTo>
                  <a:pt x="6192445" y="2645821"/>
                </a:lnTo>
                <a:lnTo>
                  <a:pt x="6336976" y="2645821"/>
                </a:lnTo>
                <a:lnTo>
                  <a:pt x="6371333" y="2645821"/>
                </a:lnTo>
                <a:lnTo>
                  <a:pt x="6372681" y="2645821"/>
                </a:lnTo>
                <a:lnTo>
                  <a:pt x="6378446" y="2646041"/>
                </a:lnTo>
                <a:cubicBezTo>
                  <a:pt x="6398996" y="2647455"/>
                  <a:pt x="6404822" y="2659502"/>
                  <a:pt x="6413830" y="2672471"/>
                </a:cubicBezTo>
                <a:lnTo>
                  <a:pt x="6543335" y="2850575"/>
                </a:lnTo>
                <a:cubicBezTo>
                  <a:pt x="6551306" y="2862519"/>
                  <a:pt x="6550677" y="2874587"/>
                  <a:pt x="6541856" y="2890499"/>
                </a:cubicBezTo>
                <a:lnTo>
                  <a:pt x="6415024" y="3109659"/>
                </a:lnTo>
                <a:cubicBezTo>
                  <a:pt x="6406016" y="3125359"/>
                  <a:pt x="6399032" y="3139406"/>
                  <a:pt x="6378482" y="3141119"/>
                </a:cubicBezTo>
                <a:lnTo>
                  <a:pt x="6372717" y="3141384"/>
                </a:lnTo>
                <a:lnTo>
                  <a:pt x="6371369" y="3141384"/>
                </a:lnTo>
                <a:lnTo>
                  <a:pt x="6337012" y="3141384"/>
                </a:lnTo>
                <a:lnTo>
                  <a:pt x="6192481" y="3141384"/>
                </a:lnTo>
                <a:lnTo>
                  <a:pt x="6158124" y="3141384"/>
                </a:lnTo>
                <a:lnTo>
                  <a:pt x="6156776" y="3141384"/>
                </a:lnTo>
                <a:cubicBezTo>
                  <a:pt x="6155597" y="3141291"/>
                  <a:pt x="6153014" y="3141360"/>
                  <a:pt x="6150431" y="3140944"/>
                </a:cubicBezTo>
                <a:cubicBezTo>
                  <a:pt x="6129354" y="3138781"/>
                  <a:pt x="6111269" y="3114893"/>
                  <a:pt x="6126594" y="3087343"/>
                </a:cubicBezTo>
                <a:lnTo>
                  <a:pt x="6251728" y="2871166"/>
                </a:lnTo>
                <a:lnTo>
                  <a:pt x="6125577" y="2697679"/>
                </a:lnTo>
                <a:cubicBezTo>
                  <a:pt x="6111679" y="2674405"/>
                  <a:pt x="6129318" y="2647972"/>
                  <a:pt x="6150395" y="2646185"/>
                </a:cubicBezTo>
                <a:cubicBezTo>
                  <a:pt x="6152978" y="2645841"/>
                  <a:pt x="6155561" y="2645898"/>
                  <a:pt x="6156740" y="2645821"/>
                </a:cubicBezTo>
                <a:close/>
                <a:moveTo>
                  <a:pt x="5201639" y="2645821"/>
                </a:moveTo>
                <a:lnTo>
                  <a:pt x="5202987" y="2645821"/>
                </a:lnTo>
                <a:lnTo>
                  <a:pt x="5237344" y="2645821"/>
                </a:lnTo>
                <a:lnTo>
                  <a:pt x="5381874" y="2645821"/>
                </a:lnTo>
                <a:lnTo>
                  <a:pt x="5416232" y="2645821"/>
                </a:lnTo>
                <a:lnTo>
                  <a:pt x="5417579" y="2645821"/>
                </a:lnTo>
                <a:lnTo>
                  <a:pt x="5423345" y="2646041"/>
                </a:lnTo>
                <a:cubicBezTo>
                  <a:pt x="5443894" y="2647455"/>
                  <a:pt x="5449720" y="2659502"/>
                  <a:pt x="5458728" y="2672471"/>
                </a:cubicBezTo>
                <a:lnTo>
                  <a:pt x="5588233" y="2850575"/>
                </a:lnTo>
                <a:cubicBezTo>
                  <a:pt x="5596203" y="2862519"/>
                  <a:pt x="5595576" y="2874587"/>
                  <a:pt x="5586753" y="2890499"/>
                </a:cubicBezTo>
                <a:lnTo>
                  <a:pt x="5459923" y="3109659"/>
                </a:lnTo>
                <a:cubicBezTo>
                  <a:pt x="5450915" y="3125359"/>
                  <a:pt x="5443930" y="3139406"/>
                  <a:pt x="5423381" y="3141119"/>
                </a:cubicBezTo>
                <a:lnTo>
                  <a:pt x="5417615" y="3141384"/>
                </a:lnTo>
                <a:lnTo>
                  <a:pt x="5416267" y="3141384"/>
                </a:lnTo>
                <a:lnTo>
                  <a:pt x="5381911" y="3141384"/>
                </a:lnTo>
                <a:lnTo>
                  <a:pt x="5237379" y="3141384"/>
                </a:lnTo>
                <a:lnTo>
                  <a:pt x="5203022" y="3141384"/>
                </a:lnTo>
                <a:lnTo>
                  <a:pt x="5201674" y="3141384"/>
                </a:lnTo>
                <a:cubicBezTo>
                  <a:pt x="5200496" y="3141291"/>
                  <a:pt x="5197913" y="3141360"/>
                  <a:pt x="5195331" y="3140944"/>
                </a:cubicBezTo>
                <a:cubicBezTo>
                  <a:pt x="5174253" y="3138781"/>
                  <a:pt x="5156169" y="3114893"/>
                  <a:pt x="5171492" y="3087343"/>
                </a:cubicBezTo>
                <a:lnTo>
                  <a:pt x="5296628" y="2871166"/>
                </a:lnTo>
                <a:lnTo>
                  <a:pt x="5170476" y="2697679"/>
                </a:lnTo>
                <a:cubicBezTo>
                  <a:pt x="5156577" y="2674405"/>
                  <a:pt x="5174218" y="2647972"/>
                  <a:pt x="5195293" y="2646185"/>
                </a:cubicBezTo>
                <a:cubicBezTo>
                  <a:pt x="5197877" y="2645841"/>
                  <a:pt x="5200458" y="2645898"/>
                  <a:pt x="5201639" y="2645821"/>
                </a:cubicBezTo>
                <a:close/>
                <a:moveTo>
                  <a:pt x="4246535" y="2645821"/>
                </a:moveTo>
                <a:lnTo>
                  <a:pt x="4247882" y="2645821"/>
                </a:lnTo>
                <a:lnTo>
                  <a:pt x="4282239" y="2645821"/>
                </a:lnTo>
                <a:lnTo>
                  <a:pt x="4426770" y="2645821"/>
                </a:lnTo>
                <a:lnTo>
                  <a:pt x="4461128" y="2645821"/>
                </a:lnTo>
                <a:lnTo>
                  <a:pt x="4462477" y="2645821"/>
                </a:lnTo>
                <a:lnTo>
                  <a:pt x="4468241" y="2646041"/>
                </a:lnTo>
                <a:cubicBezTo>
                  <a:pt x="4488791" y="2647455"/>
                  <a:pt x="4494617" y="2659502"/>
                  <a:pt x="4503624" y="2672471"/>
                </a:cubicBezTo>
                <a:lnTo>
                  <a:pt x="4633130" y="2850575"/>
                </a:lnTo>
                <a:cubicBezTo>
                  <a:pt x="4641100" y="2862519"/>
                  <a:pt x="4640472" y="2874587"/>
                  <a:pt x="4631652" y="2890499"/>
                </a:cubicBezTo>
                <a:lnTo>
                  <a:pt x="4504818" y="3109659"/>
                </a:lnTo>
                <a:cubicBezTo>
                  <a:pt x="4495810" y="3125359"/>
                  <a:pt x="4488827" y="3139406"/>
                  <a:pt x="4468276" y="3141119"/>
                </a:cubicBezTo>
                <a:lnTo>
                  <a:pt x="4462511" y="3141384"/>
                </a:lnTo>
                <a:lnTo>
                  <a:pt x="4461163" y="3141384"/>
                </a:lnTo>
                <a:lnTo>
                  <a:pt x="4426806" y="3141384"/>
                </a:lnTo>
                <a:lnTo>
                  <a:pt x="4282276" y="3141384"/>
                </a:lnTo>
                <a:lnTo>
                  <a:pt x="4247918" y="3141384"/>
                </a:lnTo>
                <a:lnTo>
                  <a:pt x="4246571" y="3141384"/>
                </a:lnTo>
                <a:cubicBezTo>
                  <a:pt x="4245390" y="3141291"/>
                  <a:pt x="4242808" y="3141360"/>
                  <a:pt x="4240226" y="3140944"/>
                </a:cubicBezTo>
                <a:cubicBezTo>
                  <a:pt x="4219148" y="3138781"/>
                  <a:pt x="4201063" y="3114893"/>
                  <a:pt x="4216387" y="3087343"/>
                </a:cubicBezTo>
                <a:lnTo>
                  <a:pt x="4341522" y="2871166"/>
                </a:lnTo>
                <a:lnTo>
                  <a:pt x="4215370" y="2697679"/>
                </a:lnTo>
                <a:cubicBezTo>
                  <a:pt x="4201472" y="2674405"/>
                  <a:pt x="4219113" y="2647972"/>
                  <a:pt x="4240189" y="2646185"/>
                </a:cubicBezTo>
                <a:cubicBezTo>
                  <a:pt x="4242772" y="2645841"/>
                  <a:pt x="4245354" y="2645898"/>
                  <a:pt x="4246535" y="2645821"/>
                </a:cubicBezTo>
                <a:close/>
                <a:moveTo>
                  <a:pt x="3291449" y="2645821"/>
                </a:moveTo>
                <a:lnTo>
                  <a:pt x="3292798" y="2645821"/>
                </a:lnTo>
                <a:lnTo>
                  <a:pt x="3327154" y="2645821"/>
                </a:lnTo>
                <a:lnTo>
                  <a:pt x="3471684" y="2645821"/>
                </a:lnTo>
                <a:lnTo>
                  <a:pt x="3506041" y="2645821"/>
                </a:lnTo>
                <a:lnTo>
                  <a:pt x="3507390" y="2645821"/>
                </a:lnTo>
                <a:lnTo>
                  <a:pt x="3513155" y="2646041"/>
                </a:lnTo>
                <a:cubicBezTo>
                  <a:pt x="3533705" y="2647455"/>
                  <a:pt x="3539531" y="2659502"/>
                  <a:pt x="3548540" y="2672471"/>
                </a:cubicBezTo>
                <a:lnTo>
                  <a:pt x="3678044" y="2850575"/>
                </a:lnTo>
                <a:cubicBezTo>
                  <a:pt x="3686015" y="2862519"/>
                  <a:pt x="3685386" y="2874587"/>
                  <a:pt x="3676567" y="2890499"/>
                </a:cubicBezTo>
                <a:lnTo>
                  <a:pt x="3549734" y="3109659"/>
                </a:lnTo>
                <a:cubicBezTo>
                  <a:pt x="3540727" y="3125359"/>
                  <a:pt x="3533741" y="3139406"/>
                  <a:pt x="3513191" y="3141119"/>
                </a:cubicBezTo>
                <a:lnTo>
                  <a:pt x="3507427" y="3141384"/>
                </a:lnTo>
                <a:lnTo>
                  <a:pt x="3506077" y="3141384"/>
                </a:lnTo>
                <a:lnTo>
                  <a:pt x="3471721" y="3141384"/>
                </a:lnTo>
                <a:lnTo>
                  <a:pt x="3327191" y="3141384"/>
                </a:lnTo>
                <a:lnTo>
                  <a:pt x="3292835" y="3141384"/>
                </a:lnTo>
                <a:lnTo>
                  <a:pt x="3291486" y="3141384"/>
                </a:lnTo>
                <a:cubicBezTo>
                  <a:pt x="3290307" y="3141291"/>
                  <a:pt x="3287724" y="3141360"/>
                  <a:pt x="3285142" y="3140944"/>
                </a:cubicBezTo>
                <a:cubicBezTo>
                  <a:pt x="3264064" y="3138781"/>
                  <a:pt x="3245980" y="3114893"/>
                  <a:pt x="3261304" y="3087343"/>
                </a:cubicBezTo>
                <a:lnTo>
                  <a:pt x="3386438" y="2871166"/>
                </a:lnTo>
                <a:lnTo>
                  <a:pt x="3260288" y="2697679"/>
                </a:lnTo>
                <a:cubicBezTo>
                  <a:pt x="3246388" y="2674405"/>
                  <a:pt x="3264029" y="2647972"/>
                  <a:pt x="3285106" y="2646185"/>
                </a:cubicBezTo>
                <a:cubicBezTo>
                  <a:pt x="3287689" y="2645841"/>
                  <a:pt x="3290270" y="2645898"/>
                  <a:pt x="3291449" y="2645821"/>
                </a:cubicBezTo>
                <a:close/>
                <a:moveTo>
                  <a:pt x="2336347" y="2645821"/>
                </a:moveTo>
                <a:lnTo>
                  <a:pt x="2337695" y="2645821"/>
                </a:lnTo>
                <a:lnTo>
                  <a:pt x="2372052" y="2645821"/>
                </a:lnTo>
                <a:lnTo>
                  <a:pt x="2516583" y="2645821"/>
                </a:lnTo>
                <a:lnTo>
                  <a:pt x="2550941" y="2645821"/>
                </a:lnTo>
                <a:lnTo>
                  <a:pt x="2552289" y="2645821"/>
                </a:lnTo>
                <a:lnTo>
                  <a:pt x="2558055" y="2646041"/>
                </a:lnTo>
                <a:cubicBezTo>
                  <a:pt x="2578604" y="2647455"/>
                  <a:pt x="2584430" y="2659502"/>
                  <a:pt x="2593438" y="2672471"/>
                </a:cubicBezTo>
                <a:lnTo>
                  <a:pt x="2722943" y="2850575"/>
                </a:lnTo>
                <a:cubicBezTo>
                  <a:pt x="2730916" y="2862519"/>
                  <a:pt x="2730285" y="2874587"/>
                  <a:pt x="2721465" y="2890499"/>
                </a:cubicBezTo>
                <a:lnTo>
                  <a:pt x="2594634" y="3109659"/>
                </a:lnTo>
                <a:cubicBezTo>
                  <a:pt x="2585624" y="3125359"/>
                  <a:pt x="2578640" y="3139406"/>
                  <a:pt x="2558090" y="3141119"/>
                </a:cubicBezTo>
                <a:lnTo>
                  <a:pt x="2552324" y="3141384"/>
                </a:lnTo>
                <a:lnTo>
                  <a:pt x="2550977" y="3141384"/>
                </a:lnTo>
                <a:lnTo>
                  <a:pt x="2516620" y="3141384"/>
                </a:lnTo>
                <a:lnTo>
                  <a:pt x="2372088" y="3141384"/>
                </a:lnTo>
                <a:lnTo>
                  <a:pt x="2337731" y="3141384"/>
                </a:lnTo>
                <a:lnTo>
                  <a:pt x="2336384" y="3141384"/>
                </a:lnTo>
                <a:cubicBezTo>
                  <a:pt x="2335203" y="3141291"/>
                  <a:pt x="2332621" y="3141360"/>
                  <a:pt x="2330039" y="3140944"/>
                </a:cubicBezTo>
                <a:cubicBezTo>
                  <a:pt x="2308962" y="3138781"/>
                  <a:pt x="2290876" y="3114893"/>
                  <a:pt x="2306201" y="3087343"/>
                </a:cubicBezTo>
                <a:lnTo>
                  <a:pt x="2431337" y="2871166"/>
                </a:lnTo>
                <a:lnTo>
                  <a:pt x="2305184" y="2697679"/>
                </a:lnTo>
                <a:cubicBezTo>
                  <a:pt x="2291287" y="2674405"/>
                  <a:pt x="2308924" y="2647972"/>
                  <a:pt x="2330002" y="2646185"/>
                </a:cubicBezTo>
                <a:cubicBezTo>
                  <a:pt x="2332584" y="2645841"/>
                  <a:pt x="2335169" y="2645898"/>
                  <a:pt x="2336347" y="2645821"/>
                </a:cubicBezTo>
                <a:close/>
                <a:moveTo>
                  <a:pt x="1381247" y="2645821"/>
                </a:moveTo>
                <a:lnTo>
                  <a:pt x="1382594" y="2645821"/>
                </a:lnTo>
                <a:lnTo>
                  <a:pt x="1416953" y="2645821"/>
                </a:lnTo>
                <a:lnTo>
                  <a:pt x="1561482" y="2645821"/>
                </a:lnTo>
                <a:lnTo>
                  <a:pt x="1595839" y="2645821"/>
                </a:lnTo>
                <a:lnTo>
                  <a:pt x="1597187" y="2645821"/>
                </a:lnTo>
                <a:lnTo>
                  <a:pt x="1602952" y="2646041"/>
                </a:lnTo>
                <a:cubicBezTo>
                  <a:pt x="1623502" y="2647455"/>
                  <a:pt x="1629329" y="2659502"/>
                  <a:pt x="1638336" y="2672471"/>
                </a:cubicBezTo>
                <a:lnTo>
                  <a:pt x="1767842" y="2850575"/>
                </a:lnTo>
                <a:cubicBezTo>
                  <a:pt x="1775813" y="2862519"/>
                  <a:pt x="1775183" y="2874587"/>
                  <a:pt x="1766363" y="2890499"/>
                </a:cubicBezTo>
                <a:lnTo>
                  <a:pt x="1639530" y="3109659"/>
                </a:lnTo>
                <a:cubicBezTo>
                  <a:pt x="1630522" y="3125359"/>
                  <a:pt x="1623538" y="3139406"/>
                  <a:pt x="1602988" y="3141119"/>
                </a:cubicBezTo>
                <a:lnTo>
                  <a:pt x="1597222" y="3141384"/>
                </a:lnTo>
                <a:lnTo>
                  <a:pt x="1595876" y="3141384"/>
                </a:lnTo>
                <a:lnTo>
                  <a:pt x="1561518" y="3141384"/>
                </a:lnTo>
                <a:lnTo>
                  <a:pt x="1416988" y="3141384"/>
                </a:lnTo>
                <a:lnTo>
                  <a:pt x="1382630" y="3141384"/>
                </a:lnTo>
                <a:lnTo>
                  <a:pt x="1381282" y="3141384"/>
                </a:lnTo>
                <a:cubicBezTo>
                  <a:pt x="1380104" y="3141291"/>
                  <a:pt x="1377520" y="3141360"/>
                  <a:pt x="1374938" y="3140944"/>
                </a:cubicBezTo>
                <a:cubicBezTo>
                  <a:pt x="1353861" y="3138781"/>
                  <a:pt x="1335776" y="3114893"/>
                  <a:pt x="1351101" y="3087343"/>
                </a:cubicBezTo>
                <a:lnTo>
                  <a:pt x="1476236" y="2871166"/>
                </a:lnTo>
                <a:lnTo>
                  <a:pt x="1350085" y="2697679"/>
                </a:lnTo>
                <a:cubicBezTo>
                  <a:pt x="1336185" y="2674405"/>
                  <a:pt x="1353825" y="2647972"/>
                  <a:pt x="1374902" y="2646185"/>
                </a:cubicBezTo>
                <a:cubicBezTo>
                  <a:pt x="1377485" y="2645841"/>
                  <a:pt x="1380067" y="2645898"/>
                  <a:pt x="1381247" y="2645821"/>
                </a:cubicBezTo>
                <a:close/>
                <a:moveTo>
                  <a:pt x="426143" y="2645821"/>
                </a:moveTo>
                <a:lnTo>
                  <a:pt x="427491" y="2645821"/>
                </a:lnTo>
                <a:lnTo>
                  <a:pt x="461848" y="2645821"/>
                </a:lnTo>
                <a:lnTo>
                  <a:pt x="606378" y="2645821"/>
                </a:lnTo>
                <a:lnTo>
                  <a:pt x="640736" y="2645821"/>
                </a:lnTo>
                <a:lnTo>
                  <a:pt x="642083" y="2645821"/>
                </a:lnTo>
                <a:lnTo>
                  <a:pt x="647848" y="2646041"/>
                </a:lnTo>
                <a:cubicBezTo>
                  <a:pt x="668398" y="2647455"/>
                  <a:pt x="674224" y="2659502"/>
                  <a:pt x="683232" y="2672471"/>
                </a:cubicBezTo>
                <a:lnTo>
                  <a:pt x="812737" y="2850575"/>
                </a:lnTo>
                <a:cubicBezTo>
                  <a:pt x="820708" y="2862519"/>
                  <a:pt x="820079" y="2874587"/>
                  <a:pt x="811258" y="2890499"/>
                </a:cubicBezTo>
                <a:lnTo>
                  <a:pt x="684427" y="3109659"/>
                </a:lnTo>
                <a:cubicBezTo>
                  <a:pt x="675419" y="3125359"/>
                  <a:pt x="668434" y="3139406"/>
                  <a:pt x="647885" y="3141119"/>
                </a:cubicBezTo>
                <a:lnTo>
                  <a:pt x="642119" y="3141384"/>
                </a:lnTo>
                <a:lnTo>
                  <a:pt x="640771" y="3141384"/>
                </a:lnTo>
                <a:lnTo>
                  <a:pt x="606414" y="3141384"/>
                </a:lnTo>
                <a:lnTo>
                  <a:pt x="461884" y="3141384"/>
                </a:lnTo>
                <a:lnTo>
                  <a:pt x="427527" y="3141384"/>
                </a:lnTo>
                <a:lnTo>
                  <a:pt x="426179" y="3141384"/>
                </a:lnTo>
                <a:cubicBezTo>
                  <a:pt x="424999" y="3141291"/>
                  <a:pt x="422417" y="3141360"/>
                  <a:pt x="419834" y="3140944"/>
                </a:cubicBezTo>
                <a:cubicBezTo>
                  <a:pt x="398757" y="3138781"/>
                  <a:pt x="380672" y="3114893"/>
                  <a:pt x="395997" y="3087343"/>
                </a:cubicBezTo>
                <a:lnTo>
                  <a:pt x="521131" y="2871166"/>
                </a:lnTo>
                <a:lnTo>
                  <a:pt x="394980" y="2697679"/>
                </a:lnTo>
                <a:cubicBezTo>
                  <a:pt x="381082" y="2674405"/>
                  <a:pt x="398721" y="2647972"/>
                  <a:pt x="419798" y="2646185"/>
                </a:cubicBezTo>
                <a:cubicBezTo>
                  <a:pt x="422381" y="2645841"/>
                  <a:pt x="424963" y="2645898"/>
                  <a:pt x="426143" y="2645821"/>
                </a:cubicBezTo>
                <a:close/>
                <a:moveTo>
                  <a:pt x="0" y="2274624"/>
                </a:moveTo>
                <a:lnTo>
                  <a:pt x="128828" y="2274624"/>
                </a:lnTo>
                <a:lnTo>
                  <a:pt x="163184" y="2274624"/>
                </a:lnTo>
                <a:lnTo>
                  <a:pt x="164532" y="2274624"/>
                </a:lnTo>
                <a:lnTo>
                  <a:pt x="170297" y="2274844"/>
                </a:lnTo>
                <a:cubicBezTo>
                  <a:pt x="190847" y="2276258"/>
                  <a:pt x="196674" y="2288305"/>
                  <a:pt x="205682" y="2301274"/>
                </a:cubicBezTo>
                <a:lnTo>
                  <a:pt x="335186" y="2479360"/>
                </a:lnTo>
                <a:cubicBezTo>
                  <a:pt x="343157" y="2491304"/>
                  <a:pt x="342528" y="2503372"/>
                  <a:pt x="333707" y="2519284"/>
                </a:cubicBezTo>
                <a:lnTo>
                  <a:pt x="206876" y="2738444"/>
                </a:lnTo>
                <a:cubicBezTo>
                  <a:pt x="197868" y="2754144"/>
                  <a:pt x="190883" y="2768191"/>
                  <a:pt x="170334" y="2769904"/>
                </a:cubicBezTo>
                <a:lnTo>
                  <a:pt x="164568" y="2770169"/>
                </a:lnTo>
                <a:lnTo>
                  <a:pt x="163220" y="2770169"/>
                </a:lnTo>
                <a:lnTo>
                  <a:pt x="128864" y="2770169"/>
                </a:lnTo>
                <a:lnTo>
                  <a:pt x="0" y="2770169"/>
                </a:lnTo>
                <a:lnTo>
                  <a:pt x="0" y="2575240"/>
                </a:lnTo>
                <a:lnTo>
                  <a:pt x="43581" y="2499951"/>
                </a:lnTo>
                <a:lnTo>
                  <a:pt x="0" y="2440017"/>
                </a:lnTo>
                <a:close/>
                <a:moveTo>
                  <a:pt x="903694" y="2274623"/>
                </a:moveTo>
                <a:lnTo>
                  <a:pt x="905042" y="2274623"/>
                </a:lnTo>
                <a:lnTo>
                  <a:pt x="939399" y="2274623"/>
                </a:lnTo>
                <a:lnTo>
                  <a:pt x="1083930" y="2274623"/>
                </a:lnTo>
                <a:lnTo>
                  <a:pt x="1118287" y="2274623"/>
                </a:lnTo>
                <a:lnTo>
                  <a:pt x="1119635" y="2274623"/>
                </a:lnTo>
                <a:lnTo>
                  <a:pt x="1125400" y="2274842"/>
                </a:lnTo>
                <a:cubicBezTo>
                  <a:pt x="1145950" y="2276257"/>
                  <a:pt x="1151776" y="2288304"/>
                  <a:pt x="1160786" y="2301272"/>
                </a:cubicBezTo>
                <a:lnTo>
                  <a:pt x="1290290" y="2479360"/>
                </a:lnTo>
                <a:cubicBezTo>
                  <a:pt x="1298261" y="2491304"/>
                  <a:pt x="1297631" y="2503372"/>
                  <a:pt x="1288812" y="2519284"/>
                </a:cubicBezTo>
                <a:lnTo>
                  <a:pt x="1161979" y="2738444"/>
                </a:lnTo>
                <a:cubicBezTo>
                  <a:pt x="1152970" y="2754144"/>
                  <a:pt x="1145987" y="2768191"/>
                  <a:pt x="1125437" y="2769904"/>
                </a:cubicBezTo>
                <a:lnTo>
                  <a:pt x="1119671" y="2770169"/>
                </a:lnTo>
                <a:lnTo>
                  <a:pt x="1118324" y="2770169"/>
                </a:lnTo>
                <a:lnTo>
                  <a:pt x="1083967" y="2770169"/>
                </a:lnTo>
                <a:lnTo>
                  <a:pt x="939435" y="2770169"/>
                </a:lnTo>
                <a:lnTo>
                  <a:pt x="905078" y="2770169"/>
                </a:lnTo>
                <a:lnTo>
                  <a:pt x="903730" y="2770169"/>
                </a:lnTo>
                <a:cubicBezTo>
                  <a:pt x="902550" y="2770076"/>
                  <a:pt x="899968" y="2770145"/>
                  <a:pt x="897385" y="2769729"/>
                </a:cubicBezTo>
                <a:cubicBezTo>
                  <a:pt x="876308" y="2767566"/>
                  <a:pt x="858223" y="2743678"/>
                  <a:pt x="873547" y="2716128"/>
                </a:cubicBezTo>
                <a:lnTo>
                  <a:pt x="998682" y="2499951"/>
                </a:lnTo>
                <a:lnTo>
                  <a:pt x="872531" y="2326464"/>
                </a:lnTo>
                <a:cubicBezTo>
                  <a:pt x="858632" y="2303207"/>
                  <a:pt x="876272" y="2276773"/>
                  <a:pt x="897349" y="2274987"/>
                </a:cubicBezTo>
                <a:cubicBezTo>
                  <a:pt x="899931" y="2274643"/>
                  <a:pt x="902514" y="2274699"/>
                  <a:pt x="903694" y="2274623"/>
                </a:cubicBezTo>
                <a:close/>
                <a:moveTo>
                  <a:pt x="1858797" y="2274622"/>
                </a:moveTo>
                <a:lnTo>
                  <a:pt x="1860146" y="2274622"/>
                </a:lnTo>
                <a:lnTo>
                  <a:pt x="1894503" y="2274622"/>
                </a:lnTo>
                <a:lnTo>
                  <a:pt x="2039033" y="2274622"/>
                </a:lnTo>
                <a:lnTo>
                  <a:pt x="2073390" y="2274622"/>
                </a:lnTo>
                <a:lnTo>
                  <a:pt x="2074737" y="2274622"/>
                </a:lnTo>
                <a:lnTo>
                  <a:pt x="2080503" y="2274841"/>
                </a:lnTo>
                <a:cubicBezTo>
                  <a:pt x="2101050" y="2276255"/>
                  <a:pt x="2106878" y="2288302"/>
                  <a:pt x="2115886" y="2301271"/>
                </a:cubicBezTo>
                <a:lnTo>
                  <a:pt x="2245389" y="2479360"/>
                </a:lnTo>
                <a:cubicBezTo>
                  <a:pt x="2253363" y="2491304"/>
                  <a:pt x="2252735" y="2503372"/>
                  <a:pt x="2243912" y="2519284"/>
                </a:cubicBezTo>
                <a:lnTo>
                  <a:pt x="2117080" y="2738444"/>
                </a:lnTo>
                <a:cubicBezTo>
                  <a:pt x="2108071" y="2754144"/>
                  <a:pt x="2101088" y="2768191"/>
                  <a:pt x="2080539" y="2769904"/>
                </a:cubicBezTo>
                <a:lnTo>
                  <a:pt x="2074774" y="2770169"/>
                </a:lnTo>
                <a:lnTo>
                  <a:pt x="2073426" y="2770169"/>
                </a:lnTo>
                <a:lnTo>
                  <a:pt x="2039069" y="2770169"/>
                </a:lnTo>
                <a:lnTo>
                  <a:pt x="1894538" y="2770169"/>
                </a:lnTo>
                <a:lnTo>
                  <a:pt x="1860181" y="2770169"/>
                </a:lnTo>
                <a:lnTo>
                  <a:pt x="1858834" y="2770169"/>
                </a:lnTo>
                <a:cubicBezTo>
                  <a:pt x="1857655" y="2770076"/>
                  <a:pt x="1855071" y="2770145"/>
                  <a:pt x="1852489" y="2769729"/>
                </a:cubicBezTo>
                <a:cubicBezTo>
                  <a:pt x="1831412" y="2767566"/>
                  <a:pt x="1813327" y="2743678"/>
                  <a:pt x="1828651" y="2716128"/>
                </a:cubicBezTo>
                <a:lnTo>
                  <a:pt x="1953786" y="2499951"/>
                </a:lnTo>
                <a:lnTo>
                  <a:pt x="1827635" y="2326464"/>
                </a:lnTo>
                <a:cubicBezTo>
                  <a:pt x="1813736" y="2303205"/>
                  <a:pt x="1831376" y="2276772"/>
                  <a:pt x="1852453" y="2274985"/>
                </a:cubicBezTo>
                <a:cubicBezTo>
                  <a:pt x="1855035" y="2274641"/>
                  <a:pt x="1857618" y="2274698"/>
                  <a:pt x="1858797" y="2274622"/>
                </a:cubicBezTo>
                <a:close/>
                <a:moveTo>
                  <a:pt x="2813898" y="2274620"/>
                </a:moveTo>
                <a:lnTo>
                  <a:pt x="2815247" y="2274620"/>
                </a:lnTo>
                <a:lnTo>
                  <a:pt x="2849605" y="2274620"/>
                </a:lnTo>
                <a:lnTo>
                  <a:pt x="2994136" y="2274620"/>
                </a:lnTo>
                <a:lnTo>
                  <a:pt x="3028494" y="2274620"/>
                </a:lnTo>
                <a:lnTo>
                  <a:pt x="3029842" y="2274620"/>
                </a:lnTo>
                <a:lnTo>
                  <a:pt x="3035607" y="2274840"/>
                </a:lnTo>
                <a:cubicBezTo>
                  <a:pt x="3056157" y="2276254"/>
                  <a:pt x="3061984" y="2288301"/>
                  <a:pt x="3070994" y="2301270"/>
                </a:cubicBezTo>
                <a:lnTo>
                  <a:pt x="3200497" y="2479360"/>
                </a:lnTo>
                <a:cubicBezTo>
                  <a:pt x="3208467" y="2491304"/>
                  <a:pt x="3207835" y="2503372"/>
                  <a:pt x="3199016" y="2519284"/>
                </a:cubicBezTo>
                <a:lnTo>
                  <a:pt x="3072186" y="2738444"/>
                </a:lnTo>
                <a:cubicBezTo>
                  <a:pt x="3063178" y="2754144"/>
                  <a:pt x="3056193" y="2768191"/>
                  <a:pt x="3035642" y="2769904"/>
                </a:cubicBezTo>
                <a:lnTo>
                  <a:pt x="3029878" y="2770169"/>
                </a:lnTo>
                <a:lnTo>
                  <a:pt x="3028531" y="2770169"/>
                </a:lnTo>
                <a:lnTo>
                  <a:pt x="2994171" y="2770169"/>
                </a:lnTo>
                <a:lnTo>
                  <a:pt x="2849642" y="2770169"/>
                </a:lnTo>
                <a:lnTo>
                  <a:pt x="2815283" y="2770169"/>
                </a:lnTo>
                <a:lnTo>
                  <a:pt x="2813936" y="2770169"/>
                </a:lnTo>
                <a:cubicBezTo>
                  <a:pt x="2812756" y="2770076"/>
                  <a:pt x="2810173" y="2770145"/>
                  <a:pt x="2807590" y="2769729"/>
                </a:cubicBezTo>
                <a:cubicBezTo>
                  <a:pt x="2786515" y="2767566"/>
                  <a:pt x="2768430" y="2743678"/>
                  <a:pt x="2783753" y="2716128"/>
                </a:cubicBezTo>
                <a:lnTo>
                  <a:pt x="2908887" y="2499951"/>
                </a:lnTo>
                <a:lnTo>
                  <a:pt x="2782736" y="2326464"/>
                </a:lnTo>
                <a:cubicBezTo>
                  <a:pt x="2768838" y="2303204"/>
                  <a:pt x="2786477" y="2276770"/>
                  <a:pt x="2807556" y="2274984"/>
                </a:cubicBezTo>
                <a:cubicBezTo>
                  <a:pt x="2810139" y="2274640"/>
                  <a:pt x="2812722" y="2274697"/>
                  <a:pt x="2813898" y="2274620"/>
                </a:cubicBezTo>
                <a:close/>
                <a:moveTo>
                  <a:pt x="3769001" y="2274619"/>
                </a:moveTo>
                <a:lnTo>
                  <a:pt x="3770348" y="2274619"/>
                </a:lnTo>
                <a:lnTo>
                  <a:pt x="3804707" y="2274619"/>
                </a:lnTo>
                <a:lnTo>
                  <a:pt x="3949235" y="2274619"/>
                </a:lnTo>
                <a:lnTo>
                  <a:pt x="3983594" y="2274619"/>
                </a:lnTo>
                <a:lnTo>
                  <a:pt x="3984940" y="2274619"/>
                </a:lnTo>
                <a:lnTo>
                  <a:pt x="3990704" y="2274838"/>
                </a:lnTo>
                <a:cubicBezTo>
                  <a:pt x="4011255" y="2276252"/>
                  <a:pt x="4017081" y="2288299"/>
                  <a:pt x="4026089" y="2301268"/>
                </a:cubicBezTo>
                <a:lnTo>
                  <a:pt x="4155595" y="2479360"/>
                </a:lnTo>
                <a:cubicBezTo>
                  <a:pt x="4163566" y="2491304"/>
                  <a:pt x="4162936" y="2503372"/>
                  <a:pt x="4154115" y="2519284"/>
                </a:cubicBezTo>
                <a:lnTo>
                  <a:pt x="4027283" y="2738444"/>
                </a:lnTo>
                <a:cubicBezTo>
                  <a:pt x="4018277" y="2754144"/>
                  <a:pt x="4011292" y="2768191"/>
                  <a:pt x="3990741" y="2769904"/>
                </a:cubicBezTo>
                <a:lnTo>
                  <a:pt x="3984976" y="2770169"/>
                </a:lnTo>
                <a:lnTo>
                  <a:pt x="3983627" y="2770169"/>
                </a:lnTo>
                <a:lnTo>
                  <a:pt x="3949271" y="2770169"/>
                </a:lnTo>
                <a:lnTo>
                  <a:pt x="3804743" y="2770169"/>
                </a:lnTo>
                <a:lnTo>
                  <a:pt x="3770384" y="2770169"/>
                </a:lnTo>
                <a:lnTo>
                  <a:pt x="3769036" y="2770169"/>
                </a:lnTo>
                <a:cubicBezTo>
                  <a:pt x="3767858" y="2770076"/>
                  <a:pt x="3765276" y="2770145"/>
                  <a:pt x="3762692" y="2769729"/>
                </a:cubicBezTo>
                <a:cubicBezTo>
                  <a:pt x="3741615" y="2767566"/>
                  <a:pt x="3723530" y="2743678"/>
                  <a:pt x="3738855" y="2716128"/>
                </a:cubicBezTo>
                <a:lnTo>
                  <a:pt x="3863989" y="2499951"/>
                </a:lnTo>
                <a:lnTo>
                  <a:pt x="3737838" y="2326464"/>
                </a:lnTo>
                <a:cubicBezTo>
                  <a:pt x="3723939" y="2303202"/>
                  <a:pt x="3741578" y="2276769"/>
                  <a:pt x="3762656" y="2274982"/>
                </a:cubicBezTo>
                <a:cubicBezTo>
                  <a:pt x="3765237" y="2274638"/>
                  <a:pt x="3767822" y="2274695"/>
                  <a:pt x="3769001" y="2274619"/>
                </a:cubicBezTo>
                <a:close/>
                <a:moveTo>
                  <a:pt x="4724086" y="2274617"/>
                </a:moveTo>
                <a:lnTo>
                  <a:pt x="4725437" y="2274617"/>
                </a:lnTo>
                <a:lnTo>
                  <a:pt x="4759792" y="2274617"/>
                </a:lnTo>
                <a:lnTo>
                  <a:pt x="4904320" y="2274617"/>
                </a:lnTo>
                <a:lnTo>
                  <a:pt x="4938679" y="2274617"/>
                </a:lnTo>
                <a:lnTo>
                  <a:pt x="4940026" y="2274617"/>
                </a:lnTo>
                <a:lnTo>
                  <a:pt x="4945794" y="2274837"/>
                </a:lnTo>
                <a:cubicBezTo>
                  <a:pt x="4966342" y="2276251"/>
                  <a:pt x="4972168" y="2288298"/>
                  <a:pt x="4981175" y="2301267"/>
                </a:cubicBezTo>
                <a:lnTo>
                  <a:pt x="5110683" y="2479360"/>
                </a:lnTo>
                <a:cubicBezTo>
                  <a:pt x="5118652" y="2491304"/>
                  <a:pt x="5118023" y="2503372"/>
                  <a:pt x="5109202" y="2519284"/>
                </a:cubicBezTo>
                <a:lnTo>
                  <a:pt x="4982371" y="2738444"/>
                </a:lnTo>
                <a:cubicBezTo>
                  <a:pt x="4973363" y="2754144"/>
                  <a:pt x="4966378" y="2768191"/>
                  <a:pt x="4945827" y="2769904"/>
                </a:cubicBezTo>
                <a:lnTo>
                  <a:pt x="4940062" y="2770169"/>
                </a:lnTo>
                <a:lnTo>
                  <a:pt x="4938714" y="2770169"/>
                </a:lnTo>
                <a:lnTo>
                  <a:pt x="4904357" y="2770169"/>
                </a:lnTo>
                <a:lnTo>
                  <a:pt x="4759827" y="2770169"/>
                </a:lnTo>
                <a:lnTo>
                  <a:pt x="4725471" y="2770169"/>
                </a:lnTo>
                <a:lnTo>
                  <a:pt x="4724123" y="2770169"/>
                </a:lnTo>
                <a:cubicBezTo>
                  <a:pt x="4722944" y="2770076"/>
                  <a:pt x="4720361" y="2770145"/>
                  <a:pt x="4717779" y="2769729"/>
                </a:cubicBezTo>
                <a:cubicBezTo>
                  <a:pt x="4696701" y="2767566"/>
                  <a:pt x="4678617" y="2743678"/>
                  <a:pt x="4693939" y="2716128"/>
                </a:cubicBezTo>
                <a:lnTo>
                  <a:pt x="4819075" y="2499951"/>
                </a:lnTo>
                <a:lnTo>
                  <a:pt x="4692923" y="2326464"/>
                </a:lnTo>
                <a:cubicBezTo>
                  <a:pt x="4679026" y="2303201"/>
                  <a:pt x="4696664" y="2276768"/>
                  <a:pt x="4717742" y="2274981"/>
                </a:cubicBezTo>
                <a:cubicBezTo>
                  <a:pt x="4720324" y="2274637"/>
                  <a:pt x="4722907" y="2274694"/>
                  <a:pt x="4724086" y="2274617"/>
                </a:cubicBezTo>
                <a:close/>
                <a:moveTo>
                  <a:pt x="5679190" y="2274616"/>
                </a:moveTo>
                <a:lnTo>
                  <a:pt x="5680538" y="2274616"/>
                </a:lnTo>
                <a:lnTo>
                  <a:pt x="5714894" y="2274616"/>
                </a:lnTo>
                <a:lnTo>
                  <a:pt x="5859424" y="2274616"/>
                </a:lnTo>
                <a:lnTo>
                  <a:pt x="5893783" y="2274616"/>
                </a:lnTo>
                <a:lnTo>
                  <a:pt x="5895129" y="2274616"/>
                </a:lnTo>
                <a:lnTo>
                  <a:pt x="5900894" y="2274835"/>
                </a:lnTo>
                <a:cubicBezTo>
                  <a:pt x="5921444" y="2276250"/>
                  <a:pt x="5927271" y="2288297"/>
                  <a:pt x="5936279" y="2301265"/>
                </a:cubicBezTo>
                <a:lnTo>
                  <a:pt x="6065783" y="2479360"/>
                </a:lnTo>
                <a:cubicBezTo>
                  <a:pt x="6073755" y="2491304"/>
                  <a:pt x="6073125" y="2503372"/>
                  <a:pt x="6064305" y="2519284"/>
                </a:cubicBezTo>
                <a:lnTo>
                  <a:pt x="5937473" y="2738444"/>
                </a:lnTo>
                <a:cubicBezTo>
                  <a:pt x="5928465" y="2754144"/>
                  <a:pt x="5921480" y="2768191"/>
                  <a:pt x="5900931" y="2769904"/>
                </a:cubicBezTo>
                <a:lnTo>
                  <a:pt x="5895165" y="2770169"/>
                </a:lnTo>
                <a:lnTo>
                  <a:pt x="5893817" y="2770169"/>
                </a:lnTo>
                <a:lnTo>
                  <a:pt x="5859463" y="2770169"/>
                </a:lnTo>
                <a:lnTo>
                  <a:pt x="5714930" y="2770169"/>
                </a:lnTo>
                <a:lnTo>
                  <a:pt x="5680574" y="2770169"/>
                </a:lnTo>
                <a:lnTo>
                  <a:pt x="5679225" y="2770169"/>
                </a:lnTo>
                <a:cubicBezTo>
                  <a:pt x="5678046" y="2770076"/>
                  <a:pt x="5675463" y="2770145"/>
                  <a:pt x="5672881" y="2769729"/>
                </a:cubicBezTo>
                <a:cubicBezTo>
                  <a:pt x="5651804" y="2767566"/>
                  <a:pt x="5633718" y="2743678"/>
                  <a:pt x="5649042" y="2716128"/>
                </a:cubicBezTo>
                <a:lnTo>
                  <a:pt x="5774176" y="2499951"/>
                </a:lnTo>
                <a:lnTo>
                  <a:pt x="5648026" y="2326464"/>
                </a:lnTo>
                <a:cubicBezTo>
                  <a:pt x="5634127" y="2303199"/>
                  <a:pt x="5651768" y="2276766"/>
                  <a:pt x="5672845" y="2274980"/>
                </a:cubicBezTo>
                <a:cubicBezTo>
                  <a:pt x="5675428" y="2274636"/>
                  <a:pt x="5678010" y="2274692"/>
                  <a:pt x="5679190" y="2274616"/>
                </a:cubicBezTo>
                <a:close/>
                <a:moveTo>
                  <a:pt x="6634292" y="2274615"/>
                </a:moveTo>
                <a:lnTo>
                  <a:pt x="6635640" y="2274615"/>
                </a:lnTo>
                <a:lnTo>
                  <a:pt x="6669997" y="2274615"/>
                </a:lnTo>
                <a:lnTo>
                  <a:pt x="6814528" y="2274615"/>
                </a:lnTo>
                <a:lnTo>
                  <a:pt x="6848885" y="2274615"/>
                </a:lnTo>
                <a:lnTo>
                  <a:pt x="6850233" y="2274615"/>
                </a:lnTo>
                <a:lnTo>
                  <a:pt x="6855998" y="2274834"/>
                </a:lnTo>
                <a:cubicBezTo>
                  <a:pt x="6876548" y="2276248"/>
                  <a:pt x="6882374" y="2288295"/>
                  <a:pt x="6891382" y="2301264"/>
                </a:cubicBezTo>
                <a:lnTo>
                  <a:pt x="7020887" y="2479360"/>
                </a:lnTo>
                <a:cubicBezTo>
                  <a:pt x="7028858" y="2491304"/>
                  <a:pt x="7028229" y="2503372"/>
                  <a:pt x="7019408" y="2519284"/>
                </a:cubicBezTo>
                <a:lnTo>
                  <a:pt x="6892576" y="2738444"/>
                </a:lnTo>
                <a:cubicBezTo>
                  <a:pt x="6883568" y="2754144"/>
                  <a:pt x="6876584" y="2768191"/>
                  <a:pt x="6856034" y="2769904"/>
                </a:cubicBezTo>
                <a:lnTo>
                  <a:pt x="6850269" y="2770169"/>
                </a:lnTo>
                <a:lnTo>
                  <a:pt x="6848921" y="2770169"/>
                </a:lnTo>
                <a:lnTo>
                  <a:pt x="6814564" y="2770169"/>
                </a:lnTo>
                <a:lnTo>
                  <a:pt x="6670033" y="2770169"/>
                </a:lnTo>
                <a:lnTo>
                  <a:pt x="6635676" y="2770169"/>
                </a:lnTo>
                <a:lnTo>
                  <a:pt x="6634328" y="2770169"/>
                </a:lnTo>
                <a:cubicBezTo>
                  <a:pt x="6633149" y="2770076"/>
                  <a:pt x="6630566" y="2770145"/>
                  <a:pt x="6627983" y="2769729"/>
                </a:cubicBezTo>
                <a:cubicBezTo>
                  <a:pt x="6606906" y="2767566"/>
                  <a:pt x="6588821" y="2743678"/>
                  <a:pt x="6604146" y="2716128"/>
                </a:cubicBezTo>
                <a:lnTo>
                  <a:pt x="6729280" y="2499951"/>
                </a:lnTo>
                <a:lnTo>
                  <a:pt x="6603129" y="2326464"/>
                </a:lnTo>
                <a:cubicBezTo>
                  <a:pt x="6589231" y="2303198"/>
                  <a:pt x="6606870" y="2276765"/>
                  <a:pt x="6627947" y="2274978"/>
                </a:cubicBezTo>
                <a:cubicBezTo>
                  <a:pt x="6630530" y="2274634"/>
                  <a:pt x="6633113" y="2274691"/>
                  <a:pt x="6634292" y="2274615"/>
                </a:cubicBezTo>
                <a:close/>
                <a:moveTo>
                  <a:pt x="7589396" y="2274613"/>
                </a:moveTo>
                <a:lnTo>
                  <a:pt x="7590744" y="2274613"/>
                </a:lnTo>
                <a:lnTo>
                  <a:pt x="7625101" y="2274613"/>
                </a:lnTo>
                <a:lnTo>
                  <a:pt x="7769632" y="2274613"/>
                </a:lnTo>
                <a:lnTo>
                  <a:pt x="7803989" y="2274613"/>
                </a:lnTo>
                <a:lnTo>
                  <a:pt x="7805337" y="2274613"/>
                </a:lnTo>
                <a:lnTo>
                  <a:pt x="7811102" y="2274832"/>
                </a:lnTo>
                <a:cubicBezTo>
                  <a:pt x="7831652" y="2276247"/>
                  <a:pt x="7837478" y="2288294"/>
                  <a:pt x="7846486" y="2301263"/>
                </a:cubicBezTo>
                <a:lnTo>
                  <a:pt x="7975991" y="2479360"/>
                </a:lnTo>
                <a:cubicBezTo>
                  <a:pt x="7983962" y="2491304"/>
                  <a:pt x="7983333" y="2503372"/>
                  <a:pt x="7974512" y="2519284"/>
                </a:cubicBezTo>
                <a:lnTo>
                  <a:pt x="7847680" y="2738444"/>
                </a:lnTo>
                <a:cubicBezTo>
                  <a:pt x="7838672" y="2754144"/>
                  <a:pt x="7831688" y="2768191"/>
                  <a:pt x="7811138" y="2769904"/>
                </a:cubicBezTo>
                <a:lnTo>
                  <a:pt x="7805373" y="2770169"/>
                </a:lnTo>
                <a:lnTo>
                  <a:pt x="7804025" y="2770169"/>
                </a:lnTo>
                <a:lnTo>
                  <a:pt x="7769668" y="2770169"/>
                </a:lnTo>
                <a:lnTo>
                  <a:pt x="7625137" y="2770169"/>
                </a:lnTo>
                <a:lnTo>
                  <a:pt x="7590780" y="2770169"/>
                </a:lnTo>
                <a:lnTo>
                  <a:pt x="7589432" y="2770169"/>
                </a:lnTo>
                <a:cubicBezTo>
                  <a:pt x="7588253" y="2770076"/>
                  <a:pt x="7585670" y="2770145"/>
                  <a:pt x="7583087" y="2769729"/>
                </a:cubicBezTo>
                <a:cubicBezTo>
                  <a:pt x="7562010" y="2767566"/>
                  <a:pt x="7543925" y="2743678"/>
                  <a:pt x="7559250" y="2716128"/>
                </a:cubicBezTo>
                <a:lnTo>
                  <a:pt x="7684384" y="2499951"/>
                </a:lnTo>
                <a:lnTo>
                  <a:pt x="7558233" y="2326464"/>
                </a:lnTo>
                <a:cubicBezTo>
                  <a:pt x="7544335" y="2303197"/>
                  <a:pt x="7561974" y="2276763"/>
                  <a:pt x="7583051" y="2274977"/>
                </a:cubicBezTo>
                <a:cubicBezTo>
                  <a:pt x="7585634" y="2274633"/>
                  <a:pt x="7588217" y="2274690"/>
                  <a:pt x="7589396" y="2274613"/>
                </a:cubicBezTo>
                <a:close/>
                <a:moveTo>
                  <a:pt x="8544500" y="2274612"/>
                </a:moveTo>
                <a:lnTo>
                  <a:pt x="8545848" y="2274612"/>
                </a:lnTo>
                <a:lnTo>
                  <a:pt x="8580205" y="2274612"/>
                </a:lnTo>
                <a:lnTo>
                  <a:pt x="8724736" y="2274612"/>
                </a:lnTo>
                <a:lnTo>
                  <a:pt x="8759093" y="2274612"/>
                </a:lnTo>
                <a:lnTo>
                  <a:pt x="8760440" y="2274612"/>
                </a:lnTo>
                <a:lnTo>
                  <a:pt x="8766206" y="2274831"/>
                </a:lnTo>
                <a:cubicBezTo>
                  <a:pt x="8786755" y="2276245"/>
                  <a:pt x="8792582" y="2288292"/>
                  <a:pt x="8801590" y="2301261"/>
                </a:cubicBezTo>
                <a:lnTo>
                  <a:pt x="8931095" y="2479360"/>
                </a:lnTo>
                <a:cubicBezTo>
                  <a:pt x="8939066" y="2491304"/>
                  <a:pt x="8938437" y="2503372"/>
                  <a:pt x="8929616" y="2519284"/>
                </a:cubicBezTo>
                <a:lnTo>
                  <a:pt x="8802784" y="2738444"/>
                </a:lnTo>
                <a:cubicBezTo>
                  <a:pt x="8793776" y="2754144"/>
                  <a:pt x="8786791" y="2768191"/>
                  <a:pt x="8766242" y="2769904"/>
                </a:cubicBezTo>
                <a:lnTo>
                  <a:pt x="8760476" y="2770169"/>
                </a:lnTo>
                <a:lnTo>
                  <a:pt x="8759129" y="2770169"/>
                </a:lnTo>
                <a:lnTo>
                  <a:pt x="8724771" y="2770169"/>
                </a:lnTo>
                <a:lnTo>
                  <a:pt x="8580241" y="2770169"/>
                </a:lnTo>
                <a:lnTo>
                  <a:pt x="8545884" y="2770169"/>
                </a:lnTo>
                <a:lnTo>
                  <a:pt x="8544536" y="2770169"/>
                </a:lnTo>
                <a:cubicBezTo>
                  <a:pt x="8543356" y="2770076"/>
                  <a:pt x="8540774" y="2770145"/>
                  <a:pt x="8538191" y="2769729"/>
                </a:cubicBezTo>
                <a:cubicBezTo>
                  <a:pt x="8517114" y="2767566"/>
                  <a:pt x="8499029" y="2743678"/>
                  <a:pt x="8514353" y="2716128"/>
                </a:cubicBezTo>
                <a:lnTo>
                  <a:pt x="8639488" y="2499951"/>
                </a:lnTo>
                <a:lnTo>
                  <a:pt x="8513337" y="2326464"/>
                </a:lnTo>
                <a:cubicBezTo>
                  <a:pt x="8499438" y="2303195"/>
                  <a:pt x="8517078" y="2276762"/>
                  <a:pt x="8538155" y="2274975"/>
                </a:cubicBezTo>
                <a:cubicBezTo>
                  <a:pt x="8540738" y="2274631"/>
                  <a:pt x="8543320" y="2274688"/>
                  <a:pt x="8544500" y="2274612"/>
                </a:cubicBezTo>
                <a:close/>
                <a:moveTo>
                  <a:pt x="426143" y="2088831"/>
                </a:moveTo>
                <a:lnTo>
                  <a:pt x="427491" y="2088831"/>
                </a:lnTo>
                <a:lnTo>
                  <a:pt x="461848" y="2088831"/>
                </a:lnTo>
                <a:lnTo>
                  <a:pt x="606378" y="2088831"/>
                </a:lnTo>
                <a:lnTo>
                  <a:pt x="640736" y="2088831"/>
                </a:lnTo>
                <a:lnTo>
                  <a:pt x="642083" y="2088831"/>
                </a:lnTo>
                <a:lnTo>
                  <a:pt x="647848" y="2089050"/>
                </a:lnTo>
                <a:cubicBezTo>
                  <a:pt x="668398" y="2090466"/>
                  <a:pt x="674224" y="2102512"/>
                  <a:pt x="683232" y="2115480"/>
                </a:cubicBezTo>
                <a:lnTo>
                  <a:pt x="812737" y="2293583"/>
                </a:lnTo>
                <a:cubicBezTo>
                  <a:pt x="820708" y="2305527"/>
                  <a:pt x="820079" y="2317578"/>
                  <a:pt x="811258" y="2333490"/>
                </a:cubicBezTo>
                <a:lnTo>
                  <a:pt x="684427" y="2552650"/>
                </a:lnTo>
                <a:cubicBezTo>
                  <a:pt x="675419" y="2568350"/>
                  <a:pt x="668434" y="2582397"/>
                  <a:pt x="647885" y="2584110"/>
                </a:cubicBezTo>
                <a:lnTo>
                  <a:pt x="642119" y="2584375"/>
                </a:lnTo>
                <a:lnTo>
                  <a:pt x="640771" y="2584375"/>
                </a:lnTo>
                <a:lnTo>
                  <a:pt x="606414" y="2584375"/>
                </a:lnTo>
                <a:lnTo>
                  <a:pt x="461884" y="2584375"/>
                </a:lnTo>
                <a:lnTo>
                  <a:pt x="427527" y="2584375"/>
                </a:lnTo>
                <a:lnTo>
                  <a:pt x="426179" y="2584375"/>
                </a:lnTo>
                <a:cubicBezTo>
                  <a:pt x="424999" y="2584282"/>
                  <a:pt x="422417" y="2584351"/>
                  <a:pt x="419834" y="2583935"/>
                </a:cubicBezTo>
                <a:cubicBezTo>
                  <a:pt x="398757" y="2581772"/>
                  <a:pt x="380672" y="2557884"/>
                  <a:pt x="395997" y="2530334"/>
                </a:cubicBezTo>
                <a:lnTo>
                  <a:pt x="521131" y="2314157"/>
                </a:lnTo>
                <a:lnTo>
                  <a:pt x="394980" y="2140687"/>
                </a:lnTo>
                <a:cubicBezTo>
                  <a:pt x="381082" y="2117415"/>
                  <a:pt x="398721" y="2090979"/>
                  <a:pt x="419798" y="2089195"/>
                </a:cubicBezTo>
                <a:cubicBezTo>
                  <a:pt x="422381" y="2088851"/>
                  <a:pt x="424963" y="2088907"/>
                  <a:pt x="426143" y="2088831"/>
                </a:cubicBezTo>
                <a:close/>
                <a:moveTo>
                  <a:pt x="1381247" y="2088830"/>
                </a:moveTo>
                <a:lnTo>
                  <a:pt x="1382594" y="2088830"/>
                </a:lnTo>
                <a:lnTo>
                  <a:pt x="1416953" y="2088830"/>
                </a:lnTo>
                <a:lnTo>
                  <a:pt x="1561482" y="2088830"/>
                </a:lnTo>
                <a:lnTo>
                  <a:pt x="1595839" y="2088830"/>
                </a:lnTo>
                <a:lnTo>
                  <a:pt x="1597187" y="2088830"/>
                </a:lnTo>
                <a:lnTo>
                  <a:pt x="1602952" y="2089049"/>
                </a:lnTo>
                <a:cubicBezTo>
                  <a:pt x="1623502" y="2090464"/>
                  <a:pt x="1629329" y="2102511"/>
                  <a:pt x="1638336" y="2115479"/>
                </a:cubicBezTo>
                <a:lnTo>
                  <a:pt x="1767842" y="2293582"/>
                </a:lnTo>
                <a:cubicBezTo>
                  <a:pt x="1775813" y="2305526"/>
                  <a:pt x="1775183" y="2317578"/>
                  <a:pt x="1766363" y="2333490"/>
                </a:cubicBezTo>
                <a:lnTo>
                  <a:pt x="1639530" y="2552650"/>
                </a:lnTo>
                <a:cubicBezTo>
                  <a:pt x="1630522" y="2568350"/>
                  <a:pt x="1623538" y="2582397"/>
                  <a:pt x="1602988" y="2584110"/>
                </a:cubicBezTo>
                <a:lnTo>
                  <a:pt x="1597222" y="2584375"/>
                </a:lnTo>
                <a:lnTo>
                  <a:pt x="1595876" y="2584375"/>
                </a:lnTo>
                <a:lnTo>
                  <a:pt x="1561518" y="2584375"/>
                </a:lnTo>
                <a:lnTo>
                  <a:pt x="1416988" y="2584375"/>
                </a:lnTo>
                <a:lnTo>
                  <a:pt x="1382630" y="2584375"/>
                </a:lnTo>
                <a:lnTo>
                  <a:pt x="1381282" y="2584375"/>
                </a:lnTo>
                <a:cubicBezTo>
                  <a:pt x="1380104" y="2584282"/>
                  <a:pt x="1377520" y="2584351"/>
                  <a:pt x="1374938" y="2583935"/>
                </a:cubicBezTo>
                <a:cubicBezTo>
                  <a:pt x="1353861" y="2581772"/>
                  <a:pt x="1335776" y="2557884"/>
                  <a:pt x="1351101" y="2530334"/>
                </a:cubicBezTo>
                <a:lnTo>
                  <a:pt x="1476236" y="2314157"/>
                </a:lnTo>
                <a:lnTo>
                  <a:pt x="1350085" y="2140686"/>
                </a:lnTo>
                <a:cubicBezTo>
                  <a:pt x="1336185" y="2117413"/>
                  <a:pt x="1353825" y="2090977"/>
                  <a:pt x="1374902" y="2089193"/>
                </a:cubicBezTo>
                <a:cubicBezTo>
                  <a:pt x="1377485" y="2088850"/>
                  <a:pt x="1380067" y="2088906"/>
                  <a:pt x="1381247" y="2088830"/>
                </a:cubicBezTo>
                <a:close/>
                <a:moveTo>
                  <a:pt x="2336347" y="2088828"/>
                </a:moveTo>
                <a:lnTo>
                  <a:pt x="2337695" y="2088828"/>
                </a:lnTo>
                <a:lnTo>
                  <a:pt x="2372052" y="2088828"/>
                </a:lnTo>
                <a:lnTo>
                  <a:pt x="2516583" y="2088828"/>
                </a:lnTo>
                <a:lnTo>
                  <a:pt x="2550941" y="2088828"/>
                </a:lnTo>
                <a:lnTo>
                  <a:pt x="2552289" y="2088828"/>
                </a:lnTo>
                <a:lnTo>
                  <a:pt x="2558055" y="2089047"/>
                </a:lnTo>
                <a:cubicBezTo>
                  <a:pt x="2578604" y="2090463"/>
                  <a:pt x="2584430" y="2102509"/>
                  <a:pt x="2593438" y="2115477"/>
                </a:cubicBezTo>
                <a:lnTo>
                  <a:pt x="2722943" y="2293581"/>
                </a:lnTo>
                <a:cubicBezTo>
                  <a:pt x="2730916" y="2305525"/>
                  <a:pt x="2730285" y="2317578"/>
                  <a:pt x="2721465" y="2333490"/>
                </a:cubicBezTo>
                <a:lnTo>
                  <a:pt x="2594634" y="2552650"/>
                </a:lnTo>
                <a:cubicBezTo>
                  <a:pt x="2585624" y="2568350"/>
                  <a:pt x="2578640" y="2582397"/>
                  <a:pt x="2558090" y="2584110"/>
                </a:cubicBezTo>
                <a:lnTo>
                  <a:pt x="2552324" y="2584375"/>
                </a:lnTo>
                <a:lnTo>
                  <a:pt x="2550977" y="2584375"/>
                </a:lnTo>
                <a:lnTo>
                  <a:pt x="2516620" y="2584375"/>
                </a:lnTo>
                <a:lnTo>
                  <a:pt x="2372088" y="2584375"/>
                </a:lnTo>
                <a:lnTo>
                  <a:pt x="2337731" y="2584375"/>
                </a:lnTo>
                <a:lnTo>
                  <a:pt x="2336384" y="2584375"/>
                </a:lnTo>
                <a:cubicBezTo>
                  <a:pt x="2335203" y="2584282"/>
                  <a:pt x="2332621" y="2584351"/>
                  <a:pt x="2330039" y="2583935"/>
                </a:cubicBezTo>
                <a:cubicBezTo>
                  <a:pt x="2308962" y="2581772"/>
                  <a:pt x="2290876" y="2557884"/>
                  <a:pt x="2306201" y="2530334"/>
                </a:cubicBezTo>
                <a:lnTo>
                  <a:pt x="2431337" y="2314157"/>
                </a:lnTo>
                <a:lnTo>
                  <a:pt x="2305184" y="2140684"/>
                </a:lnTo>
                <a:cubicBezTo>
                  <a:pt x="2291287" y="2117412"/>
                  <a:pt x="2308924" y="2090976"/>
                  <a:pt x="2330002" y="2089192"/>
                </a:cubicBezTo>
                <a:cubicBezTo>
                  <a:pt x="2332584" y="2088849"/>
                  <a:pt x="2335169" y="2088904"/>
                  <a:pt x="2336347" y="2088828"/>
                </a:cubicBezTo>
                <a:close/>
                <a:moveTo>
                  <a:pt x="3291449" y="2088827"/>
                </a:moveTo>
                <a:lnTo>
                  <a:pt x="3292798" y="2088827"/>
                </a:lnTo>
                <a:lnTo>
                  <a:pt x="3327154" y="2088827"/>
                </a:lnTo>
                <a:lnTo>
                  <a:pt x="3471684" y="2088827"/>
                </a:lnTo>
                <a:lnTo>
                  <a:pt x="3506041" y="2088827"/>
                </a:lnTo>
                <a:lnTo>
                  <a:pt x="3507390" y="2088827"/>
                </a:lnTo>
                <a:lnTo>
                  <a:pt x="3513155" y="2089046"/>
                </a:lnTo>
                <a:cubicBezTo>
                  <a:pt x="3533705" y="2090461"/>
                  <a:pt x="3539531" y="2102507"/>
                  <a:pt x="3548540" y="2115476"/>
                </a:cubicBezTo>
                <a:lnTo>
                  <a:pt x="3678044" y="2293579"/>
                </a:lnTo>
                <a:cubicBezTo>
                  <a:pt x="3686015" y="2305523"/>
                  <a:pt x="3685386" y="2317578"/>
                  <a:pt x="3676567" y="2333490"/>
                </a:cubicBezTo>
                <a:lnTo>
                  <a:pt x="3549734" y="2552650"/>
                </a:lnTo>
                <a:cubicBezTo>
                  <a:pt x="3540727" y="2568350"/>
                  <a:pt x="3533741" y="2582397"/>
                  <a:pt x="3513191" y="2584110"/>
                </a:cubicBezTo>
                <a:lnTo>
                  <a:pt x="3507427" y="2584375"/>
                </a:lnTo>
                <a:lnTo>
                  <a:pt x="3506077" y="2584375"/>
                </a:lnTo>
                <a:lnTo>
                  <a:pt x="3471721" y="2584375"/>
                </a:lnTo>
                <a:lnTo>
                  <a:pt x="3327191" y="2584375"/>
                </a:lnTo>
                <a:lnTo>
                  <a:pt x="3292835" y="2584375"/>
                </a:lnTo>
                <a:lnTo>
                  <a:pt x="3291486" y="2584375"/>
                </a:lnTo>
                <a:cubicBezTo>
                  <a:pt x="3290307" y="2584282"/>
                  <a:pt x="3287724" y="2584351"/>
                  <a:pt x="3285142" y="2583935"/>
                </a:cubicBezTo>
                <a:cubicBezTo>
                  <a:pt x="3264064" y="2581772"/>
                  <a:pt x="3245980" y="2557884"/>
                  <a:pt x="3261304" y="2530334"/>
                </a:cubicBezTo>
                <a:lnTo>
                  <a:pt x="3386438" y="2314157"/>
                </a:lnTo>
                <a:lnTo>
                  <a:pt x="3260288" y="2140683"/>
                </a:lnTo>
                <a:cubicBezTo>
                  <a:pt x="3246388" y="2117410"/>
                  <a:pt x="3264029" y="2090975"/>
                  <a:pt x="3285106" y="2089191"/>
                </a:cubicBezTo>
                <a:cubicBezTo>
                  <a:pt x="3287689" y="2088847"/>
                  <a:pt x="3290270" y="2088903"/>
                  <a:pt x="3291449" y="2088827"/>
                </a:cubicBezTo>
                <a:close/>
                <a:moveTo>
                  <a:pt x="4246535" y="2088825"/>
                </a:moveTo>
                <a:lnTo>
                  <a:pt x="4247882" y="2088825"/>
                </a:lnTo>
                <a:lnTo>
                  <a:pt x="4282239" y="2088825"/>
                </a:lnTo>
                <a:lnTo>
                  <a:pt x="4426770" y="2088825"/>
                </a:lnTo>
                <a:lnTo>
                  <a:pt x="4461128" y="2088825"/>
                </a:lnTo>
                <a:lnTo>
                  <a:pt x="4462477" y="2088825"/>
                </a:lnTo>
                <a:lnTo>
                  <a:pt x="4468241" y="2089044"/>
                </a:lnTo>
                <a:cubicBezTo>
                  <a:pt x="4488791" y="2090459"/>
                  <a:pt x="4494617" y="2102506"/>
                  <a:pt x="4503624" y="2115475"/>
                </a:cubicBezTo>
                <a:lnTo>
                  <a:pt x="4633130" y="2293578"/>
                </a:lnTo>
                <a:cubicBezTo>
                  <a:pt x="4641100" y="2305522"/>
                  <a:pt x="4640472" y="2317578"/>
                  <a:pt x="4631652" y="2333490"/>
                </a:cubicBezTo>
                <a:lnTo>
                  <a:pt x="4504818" y="2552650"/>
                </a:lnTo>
                <a:cubicBezTo>
                  <a:pt x="4495810" y="2568350"/>
                  <a:pt x="4488827" y="2582397"/>
                  <a:pt x="4468276" y="2584110"/>
                </a:cubicBezTo>
                <a:lnTo>
                  <a:pt x="4462511" y="2584375"/>
                </a:lnTo>
                <a:lnTo>
                  <a:pt x="4461163" y="2584375"/>
                </a:lnTo>
                <a:lnTo>
                  <a:pt x="4426806" y="2584375"/>
                </a:lnTo>
                <a:lnTo>
                  <a:pt x="4282276" y="2584375"/>
                </a:lnTo>
                <a:lnTo>
                  <a:pt x="4247918" y="2584375"/>
                </a:lnTo>
                <a:lnTo>
                  <a:pt x="4246571" y="2584375"/>
                </a:lnTo>
                <a:cubicBezTo>
                  <a:pt x="4245390" y="2584282"/>
                  <a:pt x="4242808" y="2584351"/>
                  <a:pt x="4240226" y="2583935"/>
                </a:cubicBezTo>
                <a:cubicBezTo>
                  <a:pt x="4219148" y="2581772"/>
                  <a:pt x="4201063" y="2557884"/>
                  <a:pt x="4216387" y="2530334"/>
                </a:cubicBezTo>
                <a:lnTo>
                  <a:pt x="4341522" y="2314157"/>
                </a:lnTo>
                <a:lnTo>
                  <a:pt x="4215370" y="2140682"/>
                </a:lnTo>
                <a:cubicBezTo>
                  <a:pt x="4201472" y="2117409"/>
                  <a:pt x="4219113" y="2090974"/>
                  <a:pt x="4240189" y="2089189"/>
                </a:cubicBezTo>
                <a:cubicBezTo>
                  <a:pt x="4242772" y="2088845"/>
                  <a:pt x="4245354" y="2088902"/>
                  <a:pt x="4246535" y="2088825"/>
                </a:cubicBezTo>
                <a:close/>
                <a:moveTo>
                  <a:pt x="5201639" y="2088824"/>
                </a:moveTo>
                <a:lnTo>
                  <a:pt x="5202987" y="2088824"/>
                </a:lnTo>
                <a:lnTo>
                  <a:pt x="5237344" y="2088824"/>
                </a:lnTo>
                <a:lnTo>
                  <a:pt x="5381874" y="2088824"/>
                </a:lnTo>
                <a:lnTo>
                  <a:pt x="5416232" y="2088824"/>
                </a:lnTo>
                <a:lnTo>
                  <a:pt x="5417579" y="2088824"/>
                </a:lnTo>
                <a:lnTo>
                  <a:pt x="5423345" y="2089043"/>
                </a:lnTo>
                <a:cubicBezTo>
                  <a:pt x="5443894" y="2090458"/>
                  <a:pt x="5449720" y="2102505"/>
                  <a:pt x="5458728" y="2115473"/>
                </a:cubicBezTo>
                <a:lnTo>
                  <a:pt x="5588233" y="2293576"/>
                </a:lnTo>
                <a:cubicBezTo>
                  <a:pt x="5596203" y="2305520"/>
                  <a:pt x="5595576" y="2317578"/>
                  <a:pt x="5586753" y="2333490"/>
                </a:cubicBezTo>
                <a:lnTo>
                  <a:pt x="5459923" y="2552650"/>
                </a:lnTo>
                <a:cubicBezTo>
                  <a:pt x="5450915" y="2568350"/>
                  <a:pt x="5443930" y="2582397"/>
                  <a:pt x="5423381" y="2584110"/>
                </a:cubicBezTo>
                <a:lnTo>
                  <a:pt x="5417615" y="2584375"/>
                </a:lnTo>
                <a:lnTo>
                  <a:pt x="5416267" y="2584375"/>
                </a:lnTo>
                <a:lnTo>
                  <a:pt x="5381911" y="2584375"/>
                </a:lnTo>
                <a:lnTo>
                  <a:pt x="5237379" y="2584375"/>
                </a:lnTo>
                <a:lnTo>
                  <a:pt x="5203022" y="2584375"/>
                </a:lnTo>
                <a:lnTo>
                  <a:pt x="5201674" y="2584375"/>
                </a:lnTo>
                <a:cubicBezTo>
                  <a:pt x="5200496" y="2584282"/>
                  <a:pt x="5197913" y="2584351"/>
                  <a:pt x="5195331" y="2583935"/>
                </a:cubicBezTo>
                <a:cubicBezTo>
                  <a:pt x="5174253" y="2581772"/>
                  <a:pt x="5156169" y="2557884"/>
                  <a:pt x="5171492" y="2530334"/>
                </a:cubicBezTo>
                <a:lnTo>
                  <a:pt x="5296628" y="2314157"/>
                </a:lnTo>
                <a:lnTo>
                  <a:pt x="5170476" y="2140680"/>
                </a:lnTo>
                <a:cubicBezTo>
                  <a:pt x="5156577" y="2117407"/>
                  <a:pt x="5174218" y="2090972"/>
                  <a:pt x="5195293" y="2089187"/>
                </a:cubicBezTo>
                <a:cubicBezTo>
                  <a:pt x="5197877" y="2088844"/>
                  <a:pt x="5200458" y="2088900"/>
                  <a:pt x="5201639" y="2088824"/>
                </a:cubicBezTo>
                <a:close/>
                <a:moveTo>
                  <a:pt x="6156740" y="2088822"/>
                </a:moveTo>
                <a:lnTo>
                  <a:pt x="6158088" y="2088822"/>
                </a:lnTo>
                <a:lnTo>
                  <a:pt x="6192445" y="2088822"/>
                </a:lnTo>
                <a:lnTo>
                  <a:pt x="6336976" y="2088822"/>
                </a:lnTo>
                <a:lnTo>
                  <a:pt x="6371333" y="2088822"/>
                </a:lnTo>
                <a:lnTo>
                  <a:pt x="6372681" y="2088822"/>
                </a:lnTo>
                <a:lnTo>
                  <a:pt x="6378446" y="2089041"/>
                </a:lnTo>
                <a:cubicBezTo>
                  <a:pt x="6398996" y="2090457"/>
                  <a:pt x="6404822" y="2102503"/>
                  <a:pt x="6413830" y="2115471"/>
                </a:cubicBezTo>
                <a:lnTo>
                  <a:pt x="6543335" y="2293575"/>
                </a:lnTo>
                <a:cubicBezTo>
                  <a:pt x="6551306" y="2305519"/>
                  <a:pt x="6550677" y="2317578"/>
                  <a:pt x="6541856" y="2333490"/>
                </a:cubicBezTo>
                <a:lnTo>
                  <a:pt x="6415024" y="2552650"/>
                </a:lnTo>
                <a:cubicBezTo>
                  <a:pt x="6406016" y="2568350"/>
                  <a:pt x="6399032" y="2582397"/>
                  <a:pt x="6378482" y="2584110"/>
                </a:cubicBezTo>
                <a:lnTo>
                  <a:pt x="6372717" y="2584375"/>
                </a:lnTo>
                <a:lnTo>
                  <a:pt x="6371369" y="2584375"/>
                </a:lnTo>
                <a:lnTo>
                  <a:pt x="6337012" y="2584375"/>
                </a:lnTo>
                <a:lnTo>
                  <a:pt x="6192481" y="2584375"/>
                </a:lnTo>
                <a:lnTo>
                  <a:pt x="6158124" y="2584375"/>
                </a:lnTo>
                <a:lnTo>
                  <a:pt x="6156776" y="2584375"/>
                </a:lnTo>
                <a:cubicBezTo>
                  <a:pt x="6155597" y="2584282"/>
                  <a:pt x="6153014" y="2584351"/>
                  <a:pt x="6150431" y="2583935"/>
                </a:cubicBezTo>
                <a:cubicBezTo>
                  <a:pt x="6129354" y="2581772"/>
                  <a:pt x="6111269" y="2557884"/>
                  <a:pt x="6126594" y="2530334"/>
                </a:cubicBezTo>
                <a:lnTo>
                  <a:pt x="6251728" y="2314157"/>
                </a:lnTo>
                <a:lnTo>
                  <a:pt x="6125577" y="2140679"/>
                </a:lnTo>
                <a:cubicBezTo>
                  <a:pt x="6111679" y="2117406"/>
                  <a:pt x="6129318" y="2090971"/>
                  <a:pt x="6150395" y="2089186"/>
                </a:cubicBezTo>
                <a:cubicBezTo>
                  <a:pt x="6152978" y="2088843"/>
                  <a:pt x="6155561" y="2088898"/>
                  <a:pt x="6156740" y="2088822"/>
                </a:cubicBezTo>
                <a:close/>
                <a:moveTo>
                  <a:pt x="7111844" y="2088821"/>
                </a:moveTo>
                <a:lnTo>
                  <a:pt x="7113192" y="2088821"/>
                </a:lnTo>
                <a:lnTo>
                  <a:pt x="7147549" y="2088821"/>
                </a:lnTo>
                <a:lnTo>
                  <a:pt x="7292080" y="2088821"/>
                </a:lnTo>
                <a:lnTo>
                  <a:pt x="7326437" y="2088821"/>
                </a:lnTo>
                <a:lnTo>
                  <a:pt x="7327785" y="2088821"/>
                </a:lnTo>
                <a:lnTo>
                  <a:pt x="7333550" y="2089040"/>
                </a:lnTo>
                <a:cubicBezTo>
                  <a:pt x="7354100" y="2090455"/>
                  <a:pt x="7359926" y="2102501"/>
                  <a:pt x="7368934" y="2115470"/>
                </a:cubicBezTo>
                <a:lnTo>
                  <a:pt x="7498439" y="2293574"/>
                </a:lnTo>
                <a:cubicBezTo>
                  <a:pt x="7506410" y="2305518"/>
                  <a:pt x="7505781" y="2317578"/>
                  <a:pt x="7496960" y="2333490"/>
                </a:cubicBezTo>
                <a:lnTo>
                  <a:pt x="7370128" y="2552650"/>
                </a:lnTo>
                <a:cubicBezTo>
                  <a:pt x="7361120" y="2568350"/>
                  <a:pt x="7354136" y="2582397"/>
                  <a:pt x="7333586" y="2584110"/>
                </a:cubicBezTo>
                <a:lnTo>
                  <a:pt x="7327821" y="2584375"/>
                </a:lnTo>
                <a:lnTo>
                  <a:pt x="7326473" y="2584375"/>
                </a:lnTo>
                <a:lnTo>
                  <a:pt x="7292116" y="2584375"/>
                </a:lnTo>
                <a:lnTo>
                  <a:pt x="7147585" y="2584375"/>
                </a:lnTo>
                <a:lnTo>
                  <a:pt x="7113228" y="2584375"/>
                </a:lnTo>
                <a:lnTo>
                  <a:pt x="7111880" y="2584375"/>
                </a:lnTo>
                <a:cubicBezTo>
                  <a:pt x="7110701" y="2584282"/>
                  <a:pt x="7108118" y="2584351"/>
                  <a:pt x="7105535" y="2583935"/>
                </a:cubicBezTo>
                <a:cubicBezTo>
                  <a:pt x="7084458" y="2581772"/>
                  <a:pt x="7066373" y="2557884"/>
                  <a:pt x="7081698" y="2530334"/>
                </a:cubicBezTo>
                <a:lnTo>
                  <a:pt x="7206832" y="2314157"/>
                </a:lnTo>
                <a:lnTo>
                  <a:pt x="7080681" y="2140677"/>
                </a:lnTo>
                <a:cubicBezTo>
                  <a:pt x="7066783" y="2117404"/>
                  <a:pt x="7084422" y="2090970"/>
                  <a:pt x="7105499" y="2089184"/>
                </a:cubicBezTo>
                <a:cubicBezTo>
                  <a:pt x="7108082" y="2088841"/>
                  <a:pt x="7110665" y="2088897"/>
                  <a:pt x="7111844" y="2088821"/>
                </a:cubicBezTo>
                <a:close/>
                <a:moveTo>
                  <a:pt x="8066948" y="2088819"/>
                </a:moveTo>
                <a:lnTo>
                  <a:pt x="8068296" y="2088819"/>
                </a:lnTo>
                <a:lnTo>
                  <a:pt x="8102653" y="2088819"/>
                </a:lnTo>
                <a:lnTo>
                  <a:pt x="8247184" y="2088819"/>
                </a:lnTo>
                <a:lnTo>
                  <a:pt x="8281541" y="2088819"/>
                </a:lnTo>
                <a:lnTo>
                  <a:pt x="8282889" y="2088819"/>
                </a:lnTo>
                <a:lnTo>
                  <a:pt x="8288654" y="2089038"/>
                </a:lnTo>
                <a:cubicBezTo>
                  <a:pt x="8309203" y="2090453"/>
                  <a:pt x="8315029" y="2102500"/>
                  <a:pt x="8324038" y="2115469"/>
                </a:cubicBezTo>
                <a:lnTo>
                  <a:pt x="8453543" y="2293572"/>
                </a:lnTo>
                <a:cubicBezTo>
                  <a:pt x="8461514" y="2305516"/>
                  <a:pt x="8460885" y="2317578"/>
                  <a:pt x="8452064" y="2333490"/>
                </a:cubicBezTo>
                <a:lnTo>
                  <a:pt x="8325232" y="2552650"/>
                </a:lnTo>
                <a:cubicBezTo>
                  <a:pt x="8316224" y="2568350"/>
                  <a:pt x="8309239" y="2582397"/>
                  <a:pt x="8288690" y="2584110"/>
                </a:cubicBezTo>
                <a:lnTo>
                  <a:pt x="8282925" y="2584375"/>
                </a:lnTo>
                <a:lnTo>
                  <a:pt x="8281577" y="2584375"/>
                </a:lnTo>
                <a:lnTo>
                  <a:pt x="8247220" y="2584375"/>
                </a:lnTo>
                <a:lnTo>
                  <a:pt x="8102689" y="2584375"/>
                </a:lnTo>
                <a:lnTo>
                  <a:pt x="8068332" y="2584375"/>
                </a:lnTo>
                <a:lnTo>
                  <a:pt x="8066984" y="2584375"/>
                </a:lnTo>
                <a:cubicBezTo>
                  <a:pt x="8065805" y="2584282"/>
                  <a:pt x="8063222" y="2584351"/>
                  <a:pt x="8060639" y="2583935"/>
                </a:cubicBezTo>
                <a:cubicBezTo>
                  <a:pt x="8039562" y="2581772"/>
                  <a:pt x="8021477" y="2557884"/>
                  <a:pt x="8036802" y="2530334"/>
                </a:cubicBezTo>
                <a:lnTo>
                  <a:pt x="8161936" y="2314157"/>
                </a:lnTo>
                <a:lnTo>
                  <a:pt x="8035785" y="2140676"/>
                </a:lnTo>
                <a:cubicBezTo>
                  <a:pt x="8021887" y="2117403"/>
                  <a:pt x="8039526" y="2090968"/>
                  <a:pt x="8060603" y="2089183"/>
                </a:cubicBezTo>
                <a:cubicBezTo>
                  <a:pt x="8063186" y="2088839"/>
                  <a:pt x="8065769" y="2088896"/>
                  <a:pt x="8066948" y="2088819"/>
                </a:cubicBezTo>
                <a:close/>
                <a:moveTo>
                  <a:pt x="9022052" y="2088818"/>
                </a:moveTo>
                <a:lnTo>
                  <a:pt x="9023400" y="2088818"/>
                </a:lnTo>
                <a:lnTo>
                  <a:pt x="9057757" y="2088818"/>
                </a:lnTo>
                <a:lnTo>
                  <a:pt x="9144000" y="2088818"/>
                </a:lnTo>
                <a:lnTo>
                  <a:pt x="9144000" y="2584375"/>
                </a:lnTo>
                <a:lnTo>
                  <a:pt x="9057793" y="2584375"/>
                </a:lnTo>
                <a:lnTo>
                  <a:pt x="9023436" y="2584375"/>
                </a:lnTo>
                <a:lnTo>
                  <a:pt x="9022088" y="2584375"/>
                </a:lnTo>
                <a:cubicBezTo>
                  <a:pt x="9020908" y="2584282"/>
                  <a:pt x="9018326" y="2584351"/>
                  <a:pt x="9015743" y="2583935"/>
                </a:cubicBezTo>
                <a:cubicBezTo>
                  <a:pt x="8994666" y="2581772"/>
                  <a:pt x="8976581" y="2557884"/>
                  <a:pt x="8991905" y="2530334"/>
                </a:cubicBezTo>
                <a:lnTo>
                  <a:pt x="9117040" y="2314157"/>
                </a:lnTo>
                <a:lnTo>
                  <a:pt x="8990889" y="2140675"/>
                </a:lnTo>
                <a:cubicBezTo>
                  <a:pt x="8976990" y="2117401"/>
                  <a:pt x="8994630" y="2090967"/>
                  <a:pt x="9015707" y="2089181"/>
                </a:cubicBezTo>
                <a:cubicBezTo>
                  <a:pt x="9018290" y="2088838"/>
                  <a:pt x="9020872" y="2088894"/>
                  <a:pt x="9022052" y="2088818"/>
                </a:cubicBezTo>
                <a:close/>
                <a:moveTo>
                  <a:pt x="903694" y="1717604"/>
                </a:moveTo>
                <a:lnTo>
                  <a:pt x="905042" y="1717604"/>
                </a:lnTo>
                <a:lnTo>
                  <a:pt x="939399" y="1717604"/>
                </a:lnTo>
                <a:lnTo>
                  <a:pt x="1083930" y="1717604"/>
                </a:lnTo>
                <a:lnTo>
                  <a:pt x="1118287" y="1717604"/>
                </a:lnTo>
                <a:lnTo>
                  <a:pt x="1119635" y="1717604"/>
                </a:lnTo>
                <a:lnTo>
                  <a:pt x="1125400" y="1717823"/>
                </a:lnTo>
                <a:cubicBezTo>
                  <a:pt x="1145950" y="1719242"/>
                  <a:pt x="1151776" y="1731287"/>
                  <a:pt x="1160786" y="1744256"/>
                </a:cubicBezTo>
                <a:lnTo>
                  <a:pt x="1290290" y="1922372"/>
                </a:lnTo>
                <a:cubicBezTo>
                  <a:pt x="1298261" y="1934315"/>
                  <a:pt x="1297631" y="1946384"/>
                  <a:pt x="1288812" y="1962296"/>
                </a:cubicBezTo>
                <a:lnTo>
                  <a:pt x="1161979" y="2181451"/>
                </a:lnTo>
                <a:cubicBezTo>
                  <a:pt x="1152970" y="2197150"/>
                  <a:pt x="1145987" y="2211198"/>
                  <a:pt x="1125437" y="2212910"/>
                </a:cubicBezTo>
                <a:lnTo>
                  <a:pt x="1119671" y="2213176"/>
                </a:lnTo>
                <a:lnTo>
                  <a:pt x="1118324" y="2213176"/>
                </a:lnTo>
                <a:lnTo>
                  <a:pt x="1083967" y="2213176"/>
                </a:lnTo>
                <a:lnTo>
                  <a:pt x="939435" y="2213176"/>
                </a:lnTo>
                <a:lnTo>
                  <a:pt x="905078" y="2213176"/>
                </a:lnTo>
                <a:lnTo>
                  <a:pt x="903730" y="2213176"/>
                </a:lnTo>
                <a:cubicBezTo>
                  <a:pt x="902550" y="2213083"/>
                  <a:pt x="899968" y="2213152"/>
                  <a:pt x="897385" y="2212735"/>
                </a:cubicBezTo>
                <a:cubicBezTo>
                  <a:pt x="876308" y="2210573"/>
                  <a:pt x="858223" y="2186684"/>
                  <a:pt x="873547" y="2159135"/>
                </a:cubicBezTo>
                <a:lnTo>
                  <a:pt x="998682" y="1942963"/>
                </a:lnTo>
                <a:lnTo>
                  <a:pt x="872531" y="1769465"/>
                </a:lnTo>
                <a:cubicBezTo>
                  <a:pt x="858632" y="1746188"/>
                  <a:pt x="876272" y="1719755"/>
                  <a:pt x="897349" y="1717968"/>
                </a:cubicBezTo>
                <a:cubicBezTo>
                  <a:pt x="899931" y="1717624"/>
                  <a:pt x="902514" y="1717688"/>
                  <a:pt x="903694" y="1717604"/>
                </a:cubicBezTo>
                <a:close/>
                <a:moveTo>
                  <a:pt x="0" y="1717604"/>
                </a:moveTo>
                <a:lnTo>
                  <a:pt x="128828" y="1717604"/>
                </a:lnTo>
                <a:lnTo>
                  <a:pt x="163184" y="1717604"/>
                </a:lnTo>
                <a:lnTo>
                  <a:pt x="164532" y="1717604"/>
                </a:lnTo>
                <a:lnTo>
                  <a:pt x="170297" y="1717824"/>
                </a:lnTo>
                <a:cubicBezTo>
                  <a:pt x="190847" y="1719242"/>
                  <a:pt x="196674" y="1731287"/>
                  <a:pt x="205682" y="1744256"/>
                </a:cubicBezTo>
                <a:lnTo>
                  <a:pt x="335186" y="1922374"/>
                </a:lnTo>
                <a:cubicBezTo>
                  <a:pt x="343157" y="1934317"/>
                  <a:pt x="342528" y="1946386"/>
                  <a:pt x="333707" y="1962298"/>
                </a:cubicBezTo>
                <a:lnTo>
                  <a:pt x="206876" y="2181452"/>
                </a:lnTo>
                <a:cubicBezTo>
                  <a:pt x="197868" y="2197152"/>
                  <a:pt x="190883" y="2211199"/>
                  <a:pt x="170334" y="2212912"/>
                </a:cubicBezTo>
                <a:lnTo>
                  <a:pt x="164568" y="2213177"/>
                </a:lnTo>
                <a:lnTo>
                  <a:pt x="163220" y="2213177"/>
                </a:lnTo>
                <a:lnTo>
                  <a:pt x="128864" y="2213177"/>
                </a:lnTo>
                <a:lnTo>
                  <a:pt x="0" y="2213177"/>
                </a:lnTo>
                <a:lnTo>
                  <a:pt x="0" y="2018251"/>
                </a:lnTo>
                <a:lnTo>
                  <a:pt x="43581" y="1942965"/>
                </a:lnTo>
                <a:lnTo>
                  <a:pt x="0" y="1883027"/>
                </a:lnTo>
                <a:close/>
                <a:moveTo>
                  <a:pt x="2813898" y="1717603"/>
                </a:moveTo>
                <a:lnTo>
                  <a:pt x="2815247" y="1717603"/>
                </a:lnTo>
                <a:lnTo>
                  <a:pt x="2849605" y="1717603"/>
                </a:lnTo>
                <a:lnTo>
                  <a:pt x="2994136" y="1717603"/>
                </a:lnTo>
                <a:lnTo>
                  <a:pt x="3028494" y="1717603"/>
                </a:lnTo>
                <a:lnTo>
                  <a:pt x="3029842" y="1717603"/>
                </a:lnTo>
                <a:lnTo>
                  <a:pt x="3035607" y="1717822"/>
                </a:lnTo>
                <a:cubicBezTo>
                  <a:pt x="3056157" y="1719239"/>
                  <a:pt x="3061984" y="1731285"/>
                  <a:pt x="3070994" y="1744254"/>
                </a:cubicBezTo>
                <a:lnTo>
                  <a:pt x="3200497" y="1922368"/>
                </a:lnTo>
                <a:cubicBezTo>
                  <a:pt x="3208467" y="1934311"/>
                  <a:pt x="3207835" y="1946380"/>
                  <a:pt x="3199016" y="1962292"/>
                </a:cubicBezTo>
                <a:lnTo>
                  <a:pt x="3072186" y="2181448"/>
                </a:lnTo>
                <a:cubicBezTo>
                  <a:pt x="3063178" y="2197148"/>
                  <a:pt x="3056193" y="2211195"/>
                  <a:pt x="3035642" y="2212907"/>
                </a:cubicBezTo>
                <a:lnTo>
                  <a:pt x="3029878" y="2213173"/>
                </a:lnTo>
                <a:lnTo>
                  <a:pt x="3028531" y="2213173"/>
                </a:lnTo>
                <a:lnTo>
                  <a:pt x="2994171" y="2213173"/>
                </a:lnTo>
                <a:lnTo>
                  <a:pt x="2849642" y="2213173"/>
                </a:lnTo>
                <a:lnTo>
                  <a:pt x="2815283" y="2213173"/>
                </a:lnTo>
                <a:lnTo>
                  <a:pt x="2813936" y="2213173"/>
                </a:lnTo>
                <a:cubicBezTo>
                  <a:pt x="2812756" y="2213080"/>
                  <a:pt x="2810173" y="2213149"/>
                  <a:pt x="2807590" y="2212732"/>
                </a:cubicBezTo>
                <a:cubicBezTo>
                  <a:pt x="2786515" y="2210570"/>
                  <a:pt x="2768430" y="2186682"/>
                  <a:pt x="2783753" y="2159132"/>
                </a:cubicBezTo>
                <a:lnTo>
                  <a:pt x="2908887" y="1942959"/>
                </a:lnTo>
                <a:lnTo>
                  <a:pt x="2782736" y="1769463"/>
                </a:lnTo>
                <a:cubicBezTo>
                  <a:pt x="2768838" y="1746187"/>
                  <a:pt x="2786477" y="1719754"/>
                  <a:pt x="2807556" y="1717966"/>
                </a:cubicBezTo>
                <a:cubicBezTo>
                  <a:pt x="2810139" y="1717623"/>
                  <a:pt x="2812722" y="1717685"/>
                  <a:pt x="2813898" y="1717603"/>
                </a:cubicBezTo>
                <a:close/>
                <a:moveTo>
                  <a:pt x="1858797" y="1717603"/>
                </a:moveTo>
                <a:lnTo>
                  <a:pt x="1860146" y="1717603"/>
                </a:lnTo>
                <a:lnTo>
                  <a:pt x="1894503" y="1717603"/>
                </a:lnTo>
                <a:lnTo>
                  <a:pt x="2039033" y="1717603"/>
                </a:lnTo>
                <a:lnTo>
                  <a:pt x="2073390" y="1717603"/>
                </a:lnTo>
                <a:lnTo>
                  <a:pt x="2074737" y="1717603"/>
                </a:lnTo>
                <a:lnTo>
                  <a:pt x="2080503" y="1717823"/>
                </a:lnTo>
                <a:cubicBezTo>
                  <a:pt x="2101050" y="1719240"/>
                  <a:pt x="2106878" y="1731286"/>
                  <a:pt x="2115886" y="1744255"/>
                </a:cubicBezTo>
                <a:lnTo>
                  <a:pt x="2245389" y="1922370"/>
                </a:lnTo>
                <a:cubicBezTo>
                  <a:pt x="2253363" y="1934313"/>
                  <a:pt x="2252735" y="1946382"/>
                  <a:pt x="2243912" y="1962294"/>
                </a:cubicBezTo>
                <a:lnTo>
                  <a:pt x="2117080" y="2181450"/>
                </a:lnTo>
                <a:cubicBezTo>
                  <a:pt x="2108071" y="2197149"/>
                  <a:pt x="2101088" y="2211196"/>
                  <a:pt x="2080539" y="2212909"/>
                </a:cubicBezTo>
                <a:lnTo>
                  <a:pt x="2074774" y="2213174"/>
                </a:lnTo>
                <a:lnTo>
                  <a:pt x="2073426" y="2213174"/>
                </a:lnTo>
                <a:lnTo>
                  <a:pt x="2039069" y="2213174"/>
                </a:lnTo>
                <a:lnTo>
                  <a:pt x="1894538" y="2213174"/>
                </a:lnTo>
                <a:lnTo>
                  <a:pt x="1860181" y="2213174"/>
                </a:lnTo>
                <a:lnTo>
                  <a:pt x="1858834" y="2213174"/>
                </a:lnTo>
                <a:cubicBezTo>
                  <a:pt x="1857655" y="2213081"/>
                  <a:pt x="1855071" y="2213151"/>
                  <a:pt x="1852489" y="2212734"/>
                </a:cubicBezTo>
                <a:cubicBezTo>
                  <a:pt x="1831412" y="2210571"/>
                  <a:pt x="1813327" y="2186683"/>
                  <a:pt x="1828651" y="2159134"/>
                </a:cubicBezTo>
                <a:lnTo>
                  <a:pt x="1953786" y="1942961"/>
                </a:lnTo>
                <a:lnTo>
                  <a:pt x="1827635" y="1769464"/>
                </a:lnTo>
                <a:cubicBezTo>
                  <a:pt x="1813736" y="1746188"/>
                  <a:pt x="1831376" y="1719755"/>
                  <a:pt x="1852453" y="1717967"/>
                </a:cubicBezTo>
                <a:cubicBezTo>
                  <a:pt x="1855035" y="1717623"/>
                  <a:pt x="1857618" y="1717686"/>
                  <a:pt x="1858797" y="1717603"/>
                </a:cubicBezTo>
                <a:close/>
                <a:moveTo>
                  <a:pt x="3769001" y="1717602"/>
                </a:moveTo>
                <a:lnTo>
                  <a:pt x="3770348" y="1717602"/>
                </a:lnTo>
                <a:lnTo>
                  <a:pt x="3804707" y="1717602"/>
                </a:lnTo>
                <a:lnTo>
                  <a:pt x="3949235" y="1717602"/>
                </a:lnTo>
                <a:lnTo>
                  <a:pt x="3983594" y="1717602"/>
                </a:lnTo>
                <a:lnTo>
                  <a:pt x="3984940" y="1717602"/>
                </a:lnTo>
                <a:lnTo>
                  <a:pt x="3990704" y="1717821"/>
                </a:lnTo>
                <a:cubicBezTo>
                  <a:pt x="4011255" y="1719239"/>
                  <a:pt x="4017081" y="1731284"/>
                  <a:pt x="4026089" y="1744253"/>
                </a:cubicBezTo>
                <a:lnTo>
                  <a:pt x="4155595" y="1922366"/>
                </a:lnTo>
                <a:cubicBezTo>
                  <a:pt x="4163566" y="1934309"/>
                  <a:pt x="4162936" y="1946378"/>
                  <a:pt x="4154115" y="1962290"/>
                </a:cubicBezTo>
                <a:lnTo>
                  <a:pt x="4027283" y="2181447"/>
                </a:lnTo>
                <a:cubicBezTo>
                  <a:pt x="4018277" y="2197146"/>
                  <a:pt x="4011292" y="2211193"/>
                  <a:pt x="3990741" y="2212906"/>
                </a:cubicBezTo>
                <a:lnTo>
                  <a:pt x="3984976" y="2213172"/>
                </a:lnTo>
                <a:lnTo>
                  <a:pt x="3983627" y="2213172"/>
                </a:lnTo>
                <a:lnTo>
                  <a:pt x="3949271" y="2213172"/>
                </a:lnTo>
                <a:lnTo>
                  <a:pt x="3804743" y="2213172"/>
                </a:lnTo>
                <a:lnTo>
                  <a:pt x="3770384" y="2213172"/>
                </a:lnTo>
                <a:lnTo>
                  <a:pt x="3769036" y="2213172"/>
                </a:lnTo>
                <a:cubicBezTo>
                  <a:pt x="3767858" y="2213078"/>
                  <a:pt x="3765276" y="2213148"/>
                  <a:pt x="3762692" y="2212731"/>
                </a:cubicBezTo>
                <a:cubicBezTo>
                  <a:pt x="3741615" y="2210569"/>
                  <a:pt x="3723530" y="2186680"/>
                  <a:pt x="3738855" y="2159131"/>
                </a:cubicBezTo>
                <a:lnTo>
                  <a:pt x="3863989" y="1942957"/>
                </a:lnTo>
                <a:lnTo>
                  <a:pt x="3737838" y="1769462"/>
                </a:lnTo>
                <a:cubicBezTo>
                  <a:pt x="3723939" y="1746186"/>
                  <a:pt x="3741578" y="1719753"/>
                  <a:pt x="3762656" y="1717966"/>
                </a:cubicBezTo>
                <a:cubicBezTo>
                  <a:pt x="3765237" y="1717622"/>
                  <a:pt x="3767822" y="1717684"/>
                  <a:pt x="3769001" y="1717602"/>
                </a:cubicBezTo>
                <a:close/>
                <a:moveTo>
                  <a:pt x="5679190" y="1717601"/>
                </a:moveTo>
                <a:lnTo>
                  <a:pt x="5680538" y="1717601"/>
                </a:lnTo>
                <a:lnTo>
                  <a:pt x="5714894" y="1717601"/>
                </a:lnTo>
                <a:lnTo>
                  <a:pt x="5859424" y="1717601"/>
                </a:lnTo>
                <a:lnTo>
                  <a:pt x="5893783" y="1717601"/>
                </a:lnTo>
                <a:lnTo>
                  <a:pt x="5895129" y="1717601"/>
                </a:lnTo>
                <a:lnTo>
                  <a:pt x="5900894" y="1717820"/>
                </a:lnTo>
                <a:cubicBezTo>
                  <a:pt x="5921444" y="1719236"/>
                  <a:pt x="5927271" y="1731283"/>
                  <a:pt x="5936279" y="1744252"/>
                </a:cubicBezTo>
                <a:lnTo>
                  <a:pt x="6065783" y="1922363"/>
                </a:lnTo>
                <a:cubicBezTo>
                  <a:pt x="6073755" y="1934306"/>
                  <a:pt x="6073125" y="1946374"/>
                  <a:pt x="6064305" y="1962286"/>
                </a:cubicBezTo>
                <a:lnTo>
                  <a:pt x="5937473" y="2181444"/>
                </a:lnTo>
                <a:cubicBezTo>
                  <a:pt x="5928465" y="2197143"/>
                  <a:pt x="5921480" y="2211191"/>
                  <a:pt x="5900931" y="2212903"/>
                </a:cubicBezTo>
                <a:lnTo>
                  <a:pt x="5895165" y="2213169"/>
                </a:lnTo>
                <a:lnTo>
                  <a:pt x="5893817" y="2213169"/>
                </a:lnTo>
                <a:lnTo>
                  <a:pt x="5859463" y="2213169"/>
                </a:lnTo>
                <a:lnTo>
                  <a:pt x="5714930" y="2213169"/>
                </a:lnTo>
                <a:lnTo>
                  <a:pt x="5680574" y="2213169"/>
                </a:lnTo>
                <a:lnTo>
                  <a:pt x="5679225" y="2213169"/>
                </a:lnTo>
                <a:cubicBezTo>
                  <a:pt x="5678046" y="2213076"/>
                  <a:pt x="5675463" y="2213145"/>
                  <a:pt x="5672881" y="2212728"/>
                </a:cubicBezTo>
                <a:cubicBezTo>
                  <a:pt x="5651804" y="2210566"/>
                  <a:pt x="5633718" y="2186677"/>
                  <a:pt x="5649042" y="2159128"/>
                </a:cubicBezTo>
                <a:lnTo>
                  <a:pt x="5774176" y="1942954"/>
                </a:lnTo>
                <a:lnTo>
                  <a:pt x="5648026" y="1769460"/>
                </a:lnTo>
                <a:cubicBezTo>
                  <a:pt x="5634127" y="1746185"/>
                  <a:pt x="5651768" y="1719751"/>
                  <a:pt x="5672845" y="1717964"/>
                </a:cubicBezTo>
                <a:cubicBezTo>
                  <a:pt x="5675428" y="1717621"/>
                  <a:pt x="5678010" y="1717681"/>
                  <a:pt x="5679190" y="1717601"/>
                </a:cubicBezTo>
                <a:close/>
                <a:moveTo>
                  <a:pt x="4724086" y="1717601"/>
                </a:moveTo>
                <a:lnTo>
                  <a:pt x="4725437" y="1717601"/>
                </a:lnTo>
                <a:lnTo>
                  <a:pt x="4759792" y="1717601"/>
                </a:lnTo>
                <a:lnTo>
                  <a:pt x="4904320" y="1717601"/>
                </a:lnTo>
                <a:lnTo>
                  <a:pt x="4938679" y="1717601"/>
                </a:lnTo>
                <a:lnTo>
                  <a:pt x="4940026" y="1717601"/>
                </a:lnTo>
                <a:lnTo>
                  <a:pt x="4945794" y="1717821"/>
                </a:lnTo>
                <a:cubicBezTo>
                  <a:pt x="4966342" y="1719238"/>
                  <a:pt x="4972168" y="1731283"/>
                  <a:pt x="4981175" y="1744252"/>
                </a:cubicBezTo>
                <a:lnTo>
                  <a:pt x="5110683" y="1922365"/>
                </a:lnTo>
                <a:cubicBezTo>
                  <a:pt x="5118652" y="1934308"/>
                  <a:pt x="5118023" y="1946376"/>
                  <a:pt x="5109202" y="1962288"/>
                </a:cubicBezTo>
                <a:lnTo>
                  <a:pt x="4982371" y="2181445"/>
                </a:lnTo>
                <a:cubicBezTo>
                  <a:pt x="4973363" y="2197145"/>
                  <a:pt x="4966378" y="2211192"/>
                  <a:pt x="4945827" y="2212904"/>
                </a:cubicBezTo>
                <a:lnTo>
                  <a:pt x="4940062" y="2213170"/>
                </a:lnTo>
                <a:lnTo>
                  <a:pt x="4938714" y="2213170"/>
                </a:lnTo>
                <a:lnTo>
                  <a:pt x="4904357" y="2213170"/>
                </a:lnTo>
                <a:lnTo>
                  <a:pt x="4759827" y="2213170"/>
                </a:lnTo>
                <a:lnTo>
                  <a:pt x="4725471" y="2213170"/>
                </a:lnTo>
                <a:lnTo>
                  <a:pt x="4724123" y="2213170"/>
                </a:lnTo>
                <a:cubicBezTo>
                  <a:pt x="4722944" y="2213077"/>
                  <a:pt x="4720361" y="2213146"/>
                  <a:pt x="4717779" y="2212730"/>
                </a:cubicBezTo>
                <a:cubicBezTo>
                  <a:pt x="4696701" y="2210567"/>
                  <a:pt x="4678617" y="2186679"/>
                  <a:pt x="4693939" y="2159129"/>
                </a:cubicBezTo>
                <a:lnTo>
                  <a:pt x="4819075" y="1942956"/>
                </a:lnTo>
                <a:lnTo>
                  <a:pt x="4692923" y="1769461"/>
                </a:lnTo>
                <a:cubicBezTo>
                  <a:pt x="4679026" y="1746185"/>
                  <a:pt x="4696664" y="1719753"/>
                  <a:pt x="4717742" y="1717965"/>
                </a:cubicBezTo>
                <a:cubicBezTo>
                  <a:pt x="4720324" y="1717621"/>
                  <a:pt x="4722907" y="1717683"/>
                  <a:pt x="4724086" y="1717601"/>
                </a:cubicBezTo>
                <a:close/>
                <a:moveTo>
                  <a:pt x="6634292" y="1717600"/>
                </a:moveTo>
                <a:lnTo>
                  <a:pt x="6635640" y="1717600"/>
                </a:lnTo>
                <a:lnTo>
                  <a:pt x="6669997" y="1717600"/>
                </a:lnTo>
                <a:lnTo>
                  <a:pt x="6814528" y="1717600"/>
                </a:lnTo>
                <a:lnTo>
                  <a:pt x="6848885" y="1717600"/>
                </a:lnTo>
                <a:lnTo>
                  <a:pt x="6850233" y="1717600"/>
                </a:lnTo>
                <a:lnTo>
                  <a:pt x="6855998" y="1717819"/>
                </a:lnTo>
                <a:cubicBezTo>
                  <a:pt x="6876548" y="1719235"/>
                  <a:pt x="6882374" y="1731282"/>
                  <a:pt x="6891382" y="1744251"/>
                </a:cubicBezTo>
                <a:lnTo>
                  <a:pt x="7020887" y="1922361"/>
                </a:lnTo>
                <a:cubicBezTo>
                  <a:pt x="7028858" y="1934304"/>
                  <a:pt x="7028229" y="1946372"/>
                  <a:pt x="7019408" y="1962285"/>
                </a:cubicBezTo>
                <a:lnTo>
                  <a:pt x="6892576" y="2181443"/>
                </a:lnTo>
                <a:cubicBezTo>
                  <a:pt x="6883568" y="2197142"/>
                  <a:pt x="6876584" y="2211189"/>
                  <a:pt x="6856034" y="2212902"/>
                </a:cubicBezTo>
                <a:lnTo>
                  <a:pt x="6850269" y="2213167"/>
                </a:lnTo>
                <a:lnTo>
                  <a:pt x="6848921" y="2213167"/>
                </a:lnTo>
                <a:lnTo>
                  <a:pt x="6814564" y="2213167"/>
                </a:lnTo>
                <a:lnTo>
                  <a:pt x="6670033" y="2213167"/>
                </a:lnTo>
                <a:lnTo>
                  <a:pt x="6635676" y="2213167"/>
                </a:lnTo>
                <a:lnTo>
                  <a:pt x="6634328" y="2213167"/>
                </a:lnTo>
                <a:cubicBezTo>
                  <a:pt x="6633149" y="2213074"/>
                  <a:pt x="6630566" y="2213144"/>
                  <a:pt x="6627983" y="2212727"/>
                </a:cubicBezTo>
                <a:cubicBezTo>
                  <a:pt x="6606906" y="2210564"/>
                  <a:pt x="6588821" y="2186676"/>
                  <a:pt x="6604146" y="2159127"/>
                </a:cubicBezTo>
                <a:lnTo>
                  <a:pt x="6729280" y="1942952"/>
                </a:lnTo>
                <a:lnTo>
                  <a:pt x="6603129" y="1769459"/>
                </a:lnTo>
                <a:cubicBezTo>
                  <a:pt x="6589231" y="1746184"/>
                  <a:pt x="6606870" y="1719751"/>
                  <a:pt x="6627947" y="1717964"/>
                </a:cubicBezTo>
                <a:cubicBezTo>
                  <a:pt x="6630530" y="1717620"/>
                  <a:pt x="6633113" y="1717680"/>
                  <a:pt x="6634292" y="1717600"/>
                </a:cubicBezTo>
                <a:close/>
                <a:moveTo>
                  <a:pt x="8544500" y="1717599"/>
                </a:moveTo>
                <a:lnTo>
                  <a:pt x="8545848" y="1717599"/>
                </a:lnTo>
                <a:lnTo>
                  <a:pt x="8580205" y="1717599"/>
                </a:lnTo>
                <a:lnTo>
                  <a:pt x="8724736" y="1717599"/>
                </a:lnTo>
                <a:lnTo>
                  <a:pt x="8759093" y="1717599"/>
                </a:lnTo>
                <a:lnTo>
                  <a:pt x="8760440" y="1717599"/>
                </a:lnTo>
                <a:lnTo>
                  <a:pt x="8766206" y="1717818"/>
                </a:lnTo>
                <a:cubicBezTo>
                  <a:pt x="8786755" y="1719234"/>
                  <a:pt x="8792582" y="1731280"/>
                  <a:pt x="8801590" y="1744249"/>
                </a:cubicBezTo>
                <a:lnTo>
                  <a:pt x="8931095" y="1922357"/>
                </a:lnTo>
                <a:cubicBezTo>
                  <a:pt x="8939066" y="1934300"/>
                  <a:pt x="8938437" y="1946369"/>
                  <a:pt x="8929616" y="1962281"/>
                </a:cubicBezTo>
                <a:lnTo>
                  <a:pt x="8802784" y="2181440"/>
                </a:lnTo>
                <a:cubicBezTo>
                  <a:pt x="8793776" y="2197139"/>
                  <a:pt x="8786791" y="2211186"/>
                  <a:pt x="8766242" y="2212899"/>
                </a:cubicBezTo>
                <a:lnTo>
                  <a:pt x="8760476" y="2213165"/>
                </a:lnTo>
                <a:lnTo>
                  <a:pt x="8759129" y="2213165"/>
                </a:lnTo>
                <a:lnTo>
                  <a:pt x="8724771" y="2213165"/>
                </a:lnTo>
                <a:lnTo>
                  <a:pt x="8580241" y="2213165"/>
                </a:lnTo>
                <a:lnTo>
                  <a:pt x="8545884" y="2213165"/>
                </a:lnTo>
                <a:lnTo>
                  <a:pt x="8544536" y="2213165"/>
                </a:lnTo>
                <a:cubicBezTo>
                  <a:pt x="8543356" y="2213071"/>
                  <a:pt x="8540774" y="2213141"/>
                  <a:pt x="8538191" y="2212724"/>
                </a:cubicBezTo>
                <a:cubicBezTo>
                  <a:pt x="8517114" y="2210562"/>
                  <a:pt x="8499029" y="2186673"/>
                  <a:pt x="8514353" y="2159124"/>
                </a:cubicBezTo>
                <a:lnTo>
                  <a:pt x="8639488" y="1942948"/>
                </a:lnTo>
                <a:lnTo>
                  <a:pt x="8513337" y="1769457"/>
                </a:lnTo>
                <a:cubicBezTo>
                  <a:pt x="8499438" y="1746183"/>
                  <a:pt x="8517078" y="1719750"/>
                  <a:pt x="8538155" y="1717963"/>
                </a:cubicBezTo>
                <a:cubicBezTo>
                  <a:pt x="8540738" y="1717619"/>
                  <a:pt x="8543320" y="1717677"/>
                  <a:pt x="8544500" y="1717599"/>
                </a:cubicBezTo>
                <a:close/>
                <a:moveTo>
                  <a:pt x="7589396" y="1717599"/>
                </a:moveTo>
                <a:lnTo>
                  <a:pt x="7590744" y="1717599"/>
                </a:lnTo>
                <a:lnTo>
                  <a:pt x="7625101" y="1717599"/>
                </a:lnTo>
                <a:lnTo>
                  <a:pt x="7769632" y="1717599"/>
                </a:lnTo>
                <a:lnTo>
                  <a:pt x="7803989" y="1717599"/>
                </a:lnTo>
                <a:lnTo>
                  <a:pt x="7805337" y="1717599"/>
                </a:lnTo>
                <a:lnTo>
                  <a:pt x="7811102" y="1717819"/>
                </a:lnTo>
                <a:cubicBezTo>
                  <a:pt x="7831652" y="1719235"/>
                  <a:pt x="7837478" y="1731281"/>
                  <a:pt x="7846486" y="1744250"/>
                </a:cubicBezTo>
                <a:lnTo>
                  <a:pt x="7975991" y="1922359"/>
                </a:lnTo>
                <a:cubicBezTo>
                  <a:pt x="7983962" y="1934302"/>
                  <a:pt x="7983333" y="1946371"/>
                  <a:pt x="7974512" y="1962283"/>
                </a:cubicBezTo>
                <a:lnTo>
                  <a:pt x="7847680" y="2181441"/>
                </a:lnTo>
                <a:cubicBezTo>
                  <a:pt x="7838672" y="2197140"/>
                  <a:pt x="7831688" y="2211188"/>
                  <a:pt x="7811138" y="2212900"/>
                </a:cubicBezTo>
                <a:lnTo>
                  <a:pt x="7805373" y="2213166"/>
                </a:lnTo>
                <a:lnTo>
                  <a:pt x="7804025" y="2213166"/>
                </a:lnTo>
                <a:lnTo>
                  <a:pt x="7769668" y="2213166"/>
                </a:lnTo>
                <a:lnTo>
                  <a:pt x="7625137" y="2213166"/>
                </a:lnTo>
                <a:lnTo>
                  <a:pt x="7590780" y="2213166"/>
                </a:lnTo>
                <a:lnTo>
                  <a:pt x="7589432" y="2213166"/>
                </a:lnTo>
                <a:cubicBezTo>
                  <a:pt x="7588253" y="2213073"/>
                  <a:pt x="7585670" y="2213142"/>
                  <a:pt x="7583087" y="2212725"/>
                </a:cubicBezTo>
                <a:cubicBezTo>
                  <a:pt x="7562010" y="2210563"/>
                  <a:pt x="7543925" y="2186675"/>
                  <a:pt x="7559250" y="2159125"/>
                </a:cubicBezTo>
                <a:lnTo>
                  <a:pt x="7684384" y="1942950"/>
                </a:lnTo>
                <a:lnTo>
                  <a:pt x="7558233" y="1769458"/>
                </a:lnTo>
                <a:cubicBezTo>
                  <a:pt x="7544335" y="1746183"/>
                  <a:pt x="7561974" y="1719750"/>
                  <a:pt x="7583051" y="1717963"/>
                </a:cubicBezTo>
                <a:cubicBezTo>
                  <a:pt x="7585634" y="1717619"/>
                  <a:pt x="7588217" y="1717679"/>
                  <a:pt x="7589396" y="1717599"/>
                </a:cubicBezTo>
                <a:close/>
                <a:moveTo>
                  <a:pt x="426143" y="1531819"/>
                </a:moveTo>
                <a:lnTo>
                  <a:pt x="427491" y="1531819"/>
                </a:lnTo>
                <a:lnTo>
                  <a:pt x="461848" y="1531819"/>
                </a:lnTo>
                <a:lnTo>
                  <a:pt x="606378" y="1531819"/>
                </a:lnTo>
                <a:lnTo>
                  <a:pt x="640736" y="1531819"/>
                </a:lnTo>
                <a:lnTo>
                  <a:pt x="642083" y="1531819"/>
                </a:lnTo>
                <a:lnTo>
                  <a:pt x="647848" y="1532040"/>
                </a:lnTo>
                <a:cubicBezTo>
                  <a:pt x="668398" y="1533453"/>
                  <a:pt x="674224" y="1545500"/>
                  <a:pt x="683232" y="1558469"/>
                </a:cubicBezTo>
                <a:lnTo>
                  <a:pt x="812737" y="1736567"/>
                </a:lnTo>
                <a:cubicBezTo>
                  <a:pt x="820708" y="1748511"/>
                  <a:pt x="820079" y="1760585"/>
                  <a:pt x="811258" y="1776494"/>
                </a:cubicBezTo>
                <a:lnTo>
                  <a:pt x="684427" y="1995666"/>
                </a:lnTo>
                <a:cubicBezTo>
                  <a:pt x="675419" y="2011364"/>
                  <a:pt x="668434" y="2025412"/>
                  <a:pt x="647885" y="2027124"/>
                </a:cubicBezTo>
                <a:lnTo>
                  <a:pt x="642119" y="2027383"/>
                </a:lnTo>
                <a:lnTo>
                  <a:pt x="640771" y="2027383"/>
                </a:lnTo>
                <a:lnTo>
                  <a:pt x="606414" y="2027383"/>
                </a:lnTo>
                <a:lnTo>
                  <a:pt x="461884" y="2027383"/>
                </a:lnTo>
                <a:lnTo>
                  <a:pt x="427527" y="2027383"/>
                </a:lnTo>
                <a:lnTo>
                  <a:pt x="426179" y="2027383"/>
                </a:lnTo>
                <a:cubicBezTo>
                  <a:pt x="424999" y="2027290"/>
                  <a:pt x="422417" y="2027359"/>
                  <a:pt x="419834" y="2026943"/>
                </a:cubicBezTo>
                <a:cubicBezTo>
                  <a:pt x="398757" y="2024787"/>
                  <a:pt x="380672" y="2000899"/>
                  <a:pt x="395997" y="1973349"/>
                </a:cubicBezTo>
                <a:lnTo>
                  <a:pt x="521131" y="1757161"/>
                </a:lnTo>
                <a:lnTo>
                  <a:pt x="394980" y="1583662"/>
                </a:lnTo>
                <a:cubicBezTo>
                  <a:pt x="381082" y="1560390"/>
                  <a:pt x="398721" y="1533970"/>
                  <a:pt x="419798" y="1532183"/>
                </a:cubicBezTo>
                <a:cubicBezTo>
                  <a:pt x="422381" y="1531840"/>
                  <a:pt x="424963" y="1531897"/>
                  <a:pt x="426143" y="1531819"/>
                </a:cubicBezTo>
                <a:close/>
                <a:moveTo>
                  <a:pt x="1381247" y="1531818"/>
                </a:moveTo>
                <a:lnTo>
                  <a:pt x="1382594" y="1531818"/>
                </a:lnTo>
                <a:lnTo>
                  <a:pt x="1416953" y="1531818"/>
                </a:lnTo>
                <a:lnTo>
                  <a:pt x="1561482" y="1531818"/>
                </a:lnTo>
                <a:lnTo>
                  <a:pt x="1595839" y="1531818"/>
                </a:lnTo>
                <a:lnTo>
                  <a:pt x="1597187" y="1531818"/>
                </a:lnTo>
                <a:lnTo>
                  <a:pt x="1602952" y="1532038"/>
                </a:lnTo>
                <a:cubicBezTo>
                  <a:pt x="1623502" y="1533452"/>
                  <a:pt x="1629329" y="1545499"/>
                  <a:pt x="1638336" y="1558467"/>
                </a:cubicBezTo>
                <a:lnTo>
                  <a:pt x="1767842" y="1736567"/>
                </a:lnTo>
                <a:cubicBezTo>
                  <a:pt x="1775813" y="1748510"/>
                  <a:pt x="1775183" y="1760584"/>
                  <a:pt x="1766363" y="1776494"/>
                </a:cubicBezTo>
                <a:lnTo>
                  <a:pt x="1639530" y="1995664"/>
                </a:lnTo>
                <a:cubicBezTo>
                  <a:pt x="1630522" y="2011362"/>
                  <a:pt x="1623538" y="2025410"/>
                  <a:pt x="1602988" y="2027122"/>
                </a:cubicBezTo>
                <a:lnTo>
                  <a:pt x="1597222" y="2027381"/>
                </a:lnTo>
                <a:lnTo>
                  <a:pt x="1595876" y="2027381"/>
                </a:lnTo>
                <a:lnTo>
                  <a:pt x="1561518" y="2027381"/>
                </a:lnTo>
                <a:lnTo>
                  <a:pt x="1416988" y="2027381"/>
                </a:lnTo>
                <a:lnTo>
                  <a:pt x="1382630" y="2027381"/>
                </a:lnTo>
                <a:lnTo>
                  <a:pt x="1381282" y="2027381"/>
                </a:lnTo>
                <a:cubicBezTo>
                  <a:pt x="1380104" y="2027289"/>
                  <a:pt x="1377520" y="2027358"/>
                  <a:pt x="1374938" y="2026942"/>
                </a:cubicBezTo>
                <a:cubicBezTo>
                  <a:pt x="1353861" y="2024785"/>
                  <a:pt x="1335776" y="2000898"/>
                  <a:pt x="1351101" y="1973347"/>
                </a:cubicBezTo>
                <a:lnTo>
                  <a:pt x="1476236" y="1757160"/>
                </a:lnTo>
                <a:lnTo>
                  <a:pt x="1350085" y="1583662"/>
                </a:lnTo>
                <a:cubicBezTo>
                  <a:pt x="1336185" y="1560390"/>
                  <a:pt x="1353825" y="1533969"/>
                  <a:pt x="1374902" y="1532182"/>
                </a:cubicBezTo>
                <a:cubicBezTo>
                  <a:pt x="1377485" y="1531838"/>
                  <a:pt x="1380067" y="1531896"/>
                  <a:pt x="1381247" y="1531818"/>
                </a:cubicBezTo>
                <a:close/>
                <a:moveTo>
                  <a:pt x="2336347" y="1531817"/>
                </a:moveTo>
                <a:lnTo>
                  <a:pt x="2337695" y="1531817"/>
                </a:lnTo>
                <a:lnTo>
                  <a:pt x="2372052" y="1531817"/>
                </a:lnTo>
                <a:lnTo>
                  <a:pt x="2516583" y="1531817"/>
                </a:lnTo>
                <a:lnTo>
                  <a:pt x="2550941" y="1531817"/>
                </a:lnTo>
                <a:lnTo>
                  <a:pt x="2552289" y="1531817"/>
                </a:lnTo>
                <a:lnTo>
                  <a:pt x="2558055" y="1532037"/>
                </a:lnTo>
                <a:cubicBezTo>
                  <a:pt x="2578604" y="1533451"/>
                  <a:pt x="2584430" y="1545497"/>
                  <a:pt x="2593438" y="1558466"/>
                </a:cubicBezTo>
                <a:lnTo>
                  <a:pt x="2722943" y="1736566"/>
                </a:lnTo>
                <a:cubicBezTo>
                  <a:pt x="2730916" y="1748510"/>
                  <a:pt x="2730285" y="1760583"/>
                  <a:pt x="2721465" y="1776492"/>
                </a:cubicBezTo>
                <a:lnTo>
                  <a:pt x="2594634" y="1995662"/>
                </a:lnTo>
                <a:cubicBezTo>
                  <a:pt x="2585624" y="2011360"/>
                  <a:pt x="2578640" y="2025408"/>
                  <a:pt x="2558090" y="2027120"/>
                </a:cubicBezTo>
                <a:lnTo>
                  <a:pt x="2552324" y="2027381"/>
                </a:lnTo>
                <a:lnTo>
                  <a:pt x="2550977" y="2027381"/>
                </a:lnTo>
                <a:lnTo>
                  <a:pt x="2516620" y="2027381"/>
                </a:lnTo>
                <a:lnTo>
                  <a:pt x="2372088" y="2027381"/>
                </a:lnTo>
                <a:lnTo>
                  <a:pt x="2337731" y="2027381"/>
                </a:lnTo>
                <a:lnTo>
                  <a:pt x="2336384" y="2027381"/>
                </a:lnTo>
                <a:cubicBezTo>
                  <a:pt x="2335203" y="2027287"/>
                  <a:pt x="2332621" y="2027357"/>
                  <a:pt x="2330039" y="2026940"/>
                </a:cubicBezTo>
                <a:cubicBezTo>
                  <a:pt x="2308962" y="2024784"/>
                  <a:pt x="2290876" y="2000896"/>
                  <a:pt x="2306201" y="1973345"/>
                </a:cubicBezTo>
                <a:lnTo>
                  <a:pt x="2431337" y="1757158"/>
                </a:lnTo>
                <a:lnTo>
                  <a:pt x="2305184" y="1583662"/>
                </a:lnTo>
                <a:cubicBezTo>
                  <a:pt x="2291287" y="1560390"/>
                  <a:pt x="2308924" y="1533967"/>
                  <a:pt x="2330002" y="1532181"/>
                </a:cubicBezTo>
                <a:cubicBezTo>
                  <a:pt x="2332584" y="1531837"/>
                  <a:pt x="2335169" y="1531894"/>
                  <a:pt x="2336347" y="1531817"/>
                </a:cubicBezTo>
                <a:close/>
                <a:moveTo>
                  <a:pt x="4246535" y="1531814"/>
                </a:moveTo>
                <a:lnTo>
                  <a:pt x="4247882" y="1531814"/>
                </a:lnTo>
                <a:lnTo>
                  <a:pt x="4282239" y="1531814"/>
                </a:lnTo>
                <a:lnTo>
                  <a:pt x="4426770" y="1531814"/>
                </a:lnTo>
                <a:lnTo>
                  <a:pt x="4461128" y="1531814"/>
                </a:lnTo>
                <a:lnTo>
                  <a:pt x="4462477" y="1531814"/>
                </a:lnTo>
                <a:lnTo>
                  <a:pt x="4468241" y="1532035"/>
                </a:lnTo>
                <a:cubicBezTo>
                  <a:pt x="4488791" y="1533448"/>
                  <a:pt x="4494617" y="1545495"/>
                  <a:pt x="4503624" y="1558464"/>
                </a:cubicBezTo>
                <a:lnTo>
                  <a:pt x="4633130" y="1736564"/>
                </a:lnTo>
                <a:cubicBezTo>
                  <a:pt x="4641100" y="1748508"/>
                  <a:pt x="4640472" y="1760580"/>
                  <a:pt x="4631652" y="1776491"/>
                </a:cubicBezTo>
                <a:lnTo>
                  <a:pt x="4504818" y="1995658"/>
                </a:lnTo>
                <a:cubicBezTo>
                  <a:pt x="4495810" y="2011356"/>
                  <a:pt x="4488827" y="2025405"/>
                  <a:pt x="4468276" y="2027116"/>
                </a:cubicBezTo>
                <a:lnTo>
                  <a:pt x="4462511" y="2027378"/>
                </a:lnTo>
                <a:lnTo>
                  <a:pt x="4461163" y="2027378"/>
                </a:lnTo>
                <a:lnTo>
                  <a:pt x="4426806" y="2027378"/>
                </a:lnTo>
                <a:lnTo>
                  <a:pt x="4282276" y="2027378"/>
                </a:lnTo>
                <a:lnTo>
                  <a:pt x="4247918" y="2027378"/>
                </a:lnTo>
                <a:lnTo>
                  <a:pt x="4246571" y="2027378"/>
                </a:lnTo>
                <a:cubicBezTo>
                  <a:pt x="4245390" y="2027285"/>
                  <a:pt x="4242808" y="2027354"/>
                  <a:pt x="4240226" y="2026938"/>
                </a:cubicBezTo>
                <a:cubicBezTo>
                  <a:pt x="4219148" y="2024780"/>
                  <a:pt x="4201063" y="2000892"/>
                  <a:pt x="4216387" y="1973342"/>
                </a:cubicBezTo>
                <a:lnTo>
                  <a:pt x="4341522" y="1757157"/>
                </a:lnTo>
                <a:lnTo>
                  <a:pt x="4215370" y="1583662"/>
                </a:lnTo>
                <a:cubicBezTo>
                  <a:pt x="4201472" y="1560390"/>
                  <a:pt x="4219113" y="1533965"/>
                  <a:pt x="4240189" y="1532179"/>
                </a:cubicBezTo>
                <a:cubicBezTo>
                  <a:pt x="4242772" y="1531834"/>
                  <a:pt x="4245354" y="1531892"/>
                  <a:pt x="4246535" y="1531814"/>
                </a:cubicBezTo>
                <a:close/>
                <a:moveTo>
                  <a:pt x="5201639" y="1531813"/>
                </a:moveTo>
                <a:lnTo>
                  <a:pt x="5202987" y="1531813"/>
                </a:lnTo>
                <a:lnTo>
                  <a:pt x="5237344" y="1531813"/>
                </a:lnTo>
                <a:lnTo>
                  <a:pt x="5381874" y="1531813"/>
                </a:lnTo>
                <a:lnTo>
                  <a:pt x="5416232" y="1531813"/>
                </a:lnTo>
                <a:lnTo>
                  <a:pt x="5417579" y="1531813"/>
                </a:lnTo>
                <a:lnTo>
                  <a:pt x="5423345" y="1532033"/>
                </a:lnTo>
                <a:cubicBezTo>
                  <a:pt x="5443894" y="1533447"/>
                  <a:pt x="5449720" y="1545494"/>
                  <a:pt x="5458728" y="1558463"/>
                </a:cubicBezTo>
                <a:lnTo>
                  <a:pt x="5588233" y="1736564"/>
                </a:lnTo>
                <a:cubicBezTo>
                  <a:pt x="5596203" y="1748507"/>
                  <a:pt x="5595576" y="1760579"/>
                  <a:pt x="5586753" y="1776490"/>
                </a:cubicBezTo>
                <a:lnTo>
                  <a:pt x="5459923" y="1995656"/>
                </a:lnTo>
                <a:cubicBezTo>
                  <a:pt x="5450915" y="2011355"/>
                  <a:pt x="5443930" y="2025403"/>
                  <a:pt x="5423381" y="2027114"/>
                </a:cubicBezTo>
                <a:lnTo>
                  <a:pt x="5417615" y="2027377"/>
                </a:lnTo>
                <a:lnTo>
                  <a:pt x="5416267" y="2027377"/>
                </a:lnTo>
                <a:lnTo>
                  <a:pt x="5381911" y="2027377"/>
                </a:lnTo>
                <a:lnTo>
                  <a:pt x="5237379" y="2027377"/>
                </a:lnTo>
                <a:lnTo>
                  <a:pt x="5203022" y="2027377"/>
                </a:lnTo>
                <a:lnTo>
                  <a:pt x="5201674" y="2027377"/>
                </a:lnTo>
                <a:cubicBezTo>
                  <a:pt x="5200496" y="2027283"/>
                  <a:pt x="5197913" y="2027352"/>
                  <a:pt x="5195331" y="2026937"/>
                </a:cubicBezTo>
                <a:cubicBezTo>
                  <a:pt x="5174253" y="2024778"/>
                  <a:pt x="5156169" y="2000890"/>
                  <a:pt x="5171492" y="1973340"/>
                </a:cubicBezTo>
                <a:lnTo>
                  <a:pt x="5296628" y="1757156"/>
                </a:lnTo>
                <a:lnTo>
                  <a:pt x="5170476" y="1583662"/>
                </a:lnTo>
                <a:cubicBezTo>
                  <a:pt x="5156577" y="1560390"/>
                  <a:pt x="5174218" y="1533964"/>
                  <a:pt x="5195293" y="1532177"/>
                </a:cubicBezTo>
                <a:cubicBezTo>
                  <a:pt x="5197877" y="1531833"/>
                  <a:pt x="5200458" y="1531891"/>
                  <a:pt x="5201639" y="1531813"/>
                </a:cubicBezTo>
                <a:close/>
                <a:moveTo>
                  <a:pt x="6156740" y="1531812"/>
                </a:moveTo>
                <a:lnTo>
                  <a:pt x="6158088" y="1531812"/>
                </a:lnTo>
                <a:lnTo>
                  <a:pt x="6192445" y="1531812"/>
                </a:lnTo>
                <a:lnTo>
                  <a:pt x="6336976" y="1531812"/>
                </a:lnTo>
                <a:lnTo>
                  <a:pt x="6371333" y="1531812"/>
                </a:lnTo>
                <a:lnTo>
                  <a:pt x="6372681" y="1531812"/>
                </a:lnTo>
                <a:lnTo>
                  <a:pt x="6378446" y="1532032"/>
                </a:lnTo>
                <a:cubicBezTo>
                  <a:pt x="6398996" y="1533446"/>
                  <a:pt x="6404822" y="1545492"/>
                  <a:pt x="6413830" y="1558461"/>
                </a:cubicBezTo>
                <a:lnTo>
                  <a:pt x="6543335" y="1736563"/>
                </a:lnTo>
                <a:cubicBezTo>
                  <a:pt x="6551306" y="1748507"/>
                  <a:pt x="6550677" y="1760578"/>
                  <a:pt x="6541856" y="1776489"/>
                </a:cubicBezTo>
                <a:lnTo>
                  <a:pt x="6415024" y="1995654"/>
                </a:lnTo>
                <a:cubicBezTo>
                  <a:pt x="6406016" y="2011353"/>
                  <a:pt x="6399032" y="2025401"/>
                  <a:pt x="6378482" y="2027112"/>
                </a:cubicBezTo>
                <a:lnTo>
                  <a:pt x="6372717" y="2027375"/>
                </a:lnTo>
                <a:lnTo>
                  <a:pt x="6371369" y="2027375"/>
                </a:lnTo>
                <a:lnTo>
                  <a:pt x="6337012" y="2027375"/>
                </a:lnTo>
                <a:lnTo>
                  <a:pt x="6192481" y="2027375"/>
                </a:lnTo>
                <a:lnTo>
                  <a:pt x="6158124" y="2027375"/>
                </a:lnTo>
                <a:lnTo>
                  <a:pt x="6156776" y="2027375"/>
                </a:lnTo>
                <a:cubicBezTo>
                  <a:pt x="6155597" y="2027282"/>
                  <a:pt x="6153014" y="2027351"/>
                  <a:pt x="6150431" y="2026936"/>
                </a:cubicBezTo>
                <a:cubicBezTo>
                  <a:pt x="6129354" y="2024776"/>
                  <a:pt x="6111269" y="2000888"/>
                  <a:pt x="6126594" y="1973338"/>
                </a:cubicBezTo>
                <a:lnTo>
                  <a:pt x="6251728" y="1757155"/>
                </a:lnTo>
                <a:lnTo>
                  <a:pt x="6125577" y="1583662"/>
                </a:lnTo>
                <a:cubicBezTo>
                  <a:pt x="6111679" y="1560390"/>
                  <a:pt x="6129318" y="1533962"/>
                  <a:pt x="6150395" y="1532176"/>
                </a:cubicBezTo>
                <a:cubicBezTo>
                  <a:pt x="6152978" y="1531832"/>
                  <a:pt x="6155561" y="1531889"/>
                  <a:pt x="6156740" y="1531812"/>
                </a:cubicBezTo>
                <a:close/>
                <a:moveTo>
                  <a:pt x="7111844" y="1531811"/>
                </a:moveTo>
                <a:lnTo>
                  <a:pt x="7113192" y="1531811"/>
                </a:lnTo>
                <a:lnTo>
                  <a:pt x="7147549" y="1531811"/>
                </a:lnTo>
                <a:lnTo>
                  <a:pt x="7292080" y="1531811"/>
                </a:lnTo>
                <a:lnTo>
                  <a:pt x="7326437" y="1531811"/>
                </a:lnTo>
                <a:lnTo>
                  <a:pt x="7327785" y="1531811"/>
                </a:lnTo>
                <a:lnTo>
                  <a:pt x="7333550" y="1532031"/>
                </a:lnTo>
                <a:cubicBezTo>
                  <a:pt x="7354100" y="1533445"/>
                  <a:pt x="7359926" y="1545491"/>
                  <a:pt x="7368934" y="1558460"/>
                </a:cubicBezTo>
                <a:lnTo>
                  <a:pt x="7498439" y="1736562"/>
                </a:lnTo>
                <a:cubicBezTo>
                  <a:pt x="7506410" y="1748506"/>
                  <a:pt x="7505781" y="1760577"/>
                  <a:pt x="7496960" y="1776488"/>
                </a:cubicBezTo>
                <a:lnTo>
                  <a:pt x="7370128" y="1995652"/>
                </a:lnTo>
                <a:cubicBezTo>
                  <a:pt x="7361120" y="2011351"/>
                  <a:pt x="7354136" y="2025399"/>
                  <a:pt x="7333586" y="2027111"/>
                </a:cubicBezTo>
                <a:lnTo>
                  <a:pt x="7327821" y="2027374"/>
                </a:lnTo>
                <a:lnTo>
                  <a:pt x="7326473" y="2027374"/>
                </a:lnTo>
                <a:lnTo>
                  <a:pt x="7292116" y="2027374"/>
                </a:lnTo>
                <a:lnTo>
                  <a:pt x="7147585" y="2027374"/>
                </a:lnTo>
                <a:lnTo>
                  <a:pt x="7113228" y="2027374"/>
                </a:lnTo>
                <a:lnTo>
                  <a:pt x="7111880" y="2027374"/>
                </a:lnTo>
                <a:cubicBezTo>
                  <a:pt x="7110701" y="2027281"/>
                  <a:pt x="7108118" y="2027350"/>
                  <a:pt x="7105535" y="2026934"/>
                </a:cubicBezTo>
                <a:cubicBezTo>
                  <a:pt x="7084458" y="2024774"/>
                  <a:pt x="7066373" y="2000886"/>
                  <a:pt x="7081698" y="1973336"/>
                </a:cubicBezTo>
                <a:lnTo>
                  <a:pt x="7206832" y="1757154"/>
                </a:lnTo>
                <a:lnTo>
                  <a:pt x="7080681" y="1583662"/>
                </a:lnTo>
                <a:cubicBezTo>
                  <a:pt x="7066783" y="1560390"/>
                  <a:pt x="7084422" y="1533961"/>
                  <a:pt x="7105499" y="1532175"/>
                </a:cubicBezTo>
                <a:cubicBezTo>
                  <a:pt x="7108082" y="1531831"/>
                  <a:pt x="7110665" y="1531888"/>
                  <a:pt x="7111844" y="1531811"/>
                </a:cubicBezTo>
                <a:close/>
                <a:moveTo>
                  <a:pt x="8066948" y="1531810"/>
                </a:moveTo>
                <a:lnTo>
                  <a:pt x="8068296" y="1531810"/>
                </a:lnTo>
                <a:lnTo>
                  <a:pt x="8102653" y="1531810"/>
                </a:lnTo>
                <a:lnTo>
                  <a:pt x="8247184" y="1531810"/>
                </a:lnTo>
                <a:lnTo>
                  <a:pt x="8281541" y="1531810"/>
                </a:lnTo>
                <a:lnTo>
                  <a:pt x="8282889" y="1531810"/>
                </a:lnTo>
                <a:lnTo>
                  <a:pt x="8288654" y="1532029"/>
                </a:lnTo>
                <a:cubicBezTo>
                  <a:pt x="8309203" y="1533443"/>
                  <a:pt x="8315029" y="1545490"/>
                  <a:pt x="8324038" y="1558459"/>
                </a:cubicBezTo>
                <a:lnTo>
                  <a:pt x="8453543" y="1736561"/>
                </a:lnTo>
                <a:cubicBezTo>
                  <a:pt x="8461514" y="1748505"/>
                  <a:pt x="8460885" y="1760575"/>
                  <a:pt x="8452064" y="1776487"/>
                </a:cubicBezTo>
                <a:lnTo>
                  <a:pt x="8325232" y="1995651"/>
                </a:lnTo>
                <a:cubicBezTo>
                  <a:pt x="8316224" y="2011349"/>
                  <a:pt x="8309239" y="2025397"/>
                  <a:pt x="8288690" y="2027109"/>
                </a:cubicBezTo>
                <a:lnTo>
                  <a:pt x="8282925" y="2027373"/>
                </a:lnTo>
                <a:lnTo>
                  <a:pt x="8281577" y="2027373"/>
                </a:lnTo>
                <a:lnTo>
                  <a:pt x="8247220" y="2027373"/>
                </a:lnTo>
                <a:lnTo>
                  <a:pt x="8102689" y="2027373"/>
                </a:lnTo>
                <a:lnTo>
                  <a:pt x="8068332" y="2027373"/>
                </a:lnTo>
                <a:lnTo>
                  <a:pt x="8066984" y="2027373"/>
                </a:lnTo>
                <a:cubicBezTo>
                  <a:pt x="8065805" y="2027280"/>
                  <a:pt x="8063222" y="2027349"/>
                  <a:pt x="8060639" y="2026933"/>
                </a:cubicBezTo>
                <a:cubicBezTo>
                  <a:pt x="8039562" y="2024772"/>
                  <a:pt x="8021477" y="2000884"/>
                  <a:pt x="8036802" y="1973334"/>
                </a:cubicBezTo>
                <a:lnTo>
                  <a:pt x="8161936" y="1757153"/>
                </a:lnTo>
                <a:lnTo>
                  <a:pt x="8035785" y="1583662"/>
                </a:lnTo>
                <a:cubicBezTo>
                  <a:pt x="8021887" y="1560390"/>
                  <a:pt x="8039526" y="1533960"/>
                  <a:pt x="8060603" y="1532173"/>
                </a:cubicBezTo>
                <a:cubicBezTo>
                  <a:pt x="8063186" y="1531829"/>
                  <a:pt x="8065769" y="1531887"/>
                  <a:pt x="8066948" y="1531810"/>
                </a:cubicBezTo>
                <a:close/>
                <a:moveTo>
                  <a:pt x="9022052" y="1531808"/>
                </a:moveTo>
                <a:lnTo>
                  <a:pt x="9023400" y="1531808"/>
                </a:lnTo>
                <a:lnTo>
                  <a:pt x="9057757" y="1531808"/>
                </a:lnTo>
                <a:lnTo>
                  <a:pt x="9144000" y="1531808"/>
                </a:lnTo>
                <a:lnTo>
                  <a:pt x="9144000" y="2027372"/>
                </a:lnTo>
                <a:lnTo>
                  <a:pt x="9057793" y="2027372"/>
                </a:lnTo>
                <a:lnTo>
                  <a:pt x="9023436" y="2027372"/>
                </a:lnTo>
                <a:lnTo>
                  <a:pt x="9022088" y="2027372"/>
                </a:lnTo>
                <a:cubicBezTo>
                  <a:pt x="9020908" y="2027278"/>
                  <a:pt x="9018326" y="2027347"/>
                  <a:pt x="9015743" y="2026932"/>
                </a:cubicBezTo>
                <a:cubicBezTo>
                  <a:pt x="8994666" y="2024770"/>
                  <a:pt x="8976581" y="2000883"/>
                  <a:pt x="8991905" y="1973332"/>
                </a:cubicBezTo>
                <a:lnTo>
                  <a:pt x="9117040" y="1757152"/>
                </a:lnTo>
                <a:lnTo>
                  <a:pt x="8990889" y="1583662"/>
                </a:lnTo>
                <a:cubicBezTo>
                  <a:pt x="8976990" y="1560390"/>
                  <a:pt x="8994630" y="1533959"/>
                  <a:pt x="9015707" y="1532172"/>
                </a:cubicBezTo>
                <a:cubicBezTo>
                  <a:pt x="9018290" y="1531828"/>
                  <a:pt x="9020872" y="1531886"/>
                  <a:pt x="9022052" y="1531808"/>
                </a:cubicBezTo>
                <a:close/>
                <a:moveTo>
                  <a:pt x="3291428" y="1531804"/>
                </a:moveTo>
                <a:lnTo>
                  <a:pt x="3292776" y="1531804"/>
                </a:lnTo>
                <a:lnTo>
                  <a:pt x="3327133" y="1531804"/>
                </a:lnTo>
                <a:lnTo>
                  <a:pt x="3471664" y="1531804"/>
                </a:lnTo>
                <a:lnTo>
                  <a:pt x="3506021" y="1531804"/>
                </a:lnTo>
                <a:lnTo>
                  <a:pt x="3507369" y="1531804"/>
                </a:lnTo>
                <a:lnTo>
                  <a:pt x="3513134" y="1532024"/>
                </a:lnTo>
                <a:cubicBezTo>
                  <a:pt x="3533684" y="1533438"/>
                  <a:pt x="3539510" y="1545485"/>
                  <a:pt x="3548518" y="1558454"/>
                </a:cubicBezTo>
                <a:lnTo>
                  <a:pt x="3678023" y="1736558"/>
                </a:lnTo>
                <a:cubicBezTo>
                  <a:pt x="3685994" y="1748502"/>
                  <a:pt x="3685365" y="1760570"/>
                  <a:pt x="3676544" y="1776482"/>
                </a:cubicBezTo>
                <a:lnTo>
                  <a:pt x="3549713" y="1995642"/>
                </a:lnTo>
                <a:cubicBezTo>
                  <a:pt x="3540704" y="2011342"/>
                  <a:pt x="3533720" y="2025389"/>
                  <a:pt x="3513170" y="2027102"/>
                </a:cubicBezTo>
                <a:lnTo>
                  <a:pt x="3507405" y="2027367"/>
                </a:lnTo>
                <a:lnTo>
                  <a:pt x="3506057" y="2027367"/>
                </a:lnTo>
                <a:lnTo>
                  <a:pt x="3471700" y="2027367"/>
                </a:lnTo>
                <a:lnTo>
                  <a:pt x="3327169" y="2027367"/>
                </a:lnTo>
                <a:lnTo>
                  <a:pt x="3292812" y="2027367"/>
                </a:lnTo>
                <a:lnTo>
                  <a:pt x="3291464" y="2027367"/>
                </a:lnTo>
                <a:cubicBezTo>
                  <a:pt x="3290285" y="2027274"/>
                  <a:pt x="3287702" y="2027343"/>
                  <a:pt x="3285119" y="2026927"/>
                </a:cubicBezTo>
                <a:cubicBezTo>
                  <a:pt x="3264042" y="2024764"/>
                  <a:pt x="3245957" y="2000876"/>
                  <a:pt x="3261282" y="1973326"/>
                </a:cubicBezTo>
                <a:lnTo>
                  <a:pt x="3386416" y="1757149"/>
                </a:lnTo>
                <a:lnTo>
                  <a:pt x="3260265" y="1583662"/>
                </a:lnTo>
                <a:cubicBezTo>
                  <a:pt x="3246367" y="1560388"/>
                  <a:pt x="3264006" y="1533955"/>
                  <a:pt x="3285083" y="1532168"/>
                </a:cubicBezTo>
                <a:cubicBezTo>
                  <a:pt x="3287666" y="1531824"/>
                  <a:pt x="3290249" y="1531881"/>
                  <a:pt x="3291428" y="1531804"/>
                </a:cubicBezTo>
                <a:close/>
                <a:moveTo>
                  <a:pt x="0" y="1160604"/>
                </a:moveTo>
                <a:lnTo>
                  <a:pt x="128828" y="1160604"/>
                </a:lnTo>
                <a:lnTo>
                  <a:pt x="163184" y="1160604"/>
                </a:lnTo>
                <a:lnTo>
                  <a:pt x="164532" y="1160604"/>
                </a:lnTo>
                <a:lnTo>
                  <a:pt x="170297" y="1160823"/>
                </a:lnTo>
                <a:cubicBezTo>
                  <a:pt x="190847" y="1162238"/>
                  <a:pt x="196674" y="1174285"/>
                  <a:pt x="205682" y="1187256"/>
                </a:cubicBezTo>
                <a:lnTo>
                  <a:pt x="335186" y="1365354"/>
                </a:lnTo>
                <a:cubicBezTo>
                  <a:pt x="343157" y="1377298"/>
                  <a:pt x="342528" y="1389369"/>
                  <a:pt x="333707" y="1405282"/>
                </a:cubicBezTo>
                <a:lnTo>
                  <a:pt x="206876" y="1624442"/>
                </a:lnTo>
                <a:cubicBezTo>
                  <a:pt x="197868" y="1640141"/>
                  <a:pt x="190883" y="1654189"/>
                  <a:pt x="170334" y="1655898"/>
                </a:cubicBezTo>
                <a:lnTo>
                  <a:pt x="164568" y="1656163"/>
                </a:lnTo>
                <a:lnTo>
                  <a:pt x="163220" y="1656163"/>
                </a:lnTo>
                <a:lnTo>
                  <a:pt x="128864" y="1656163"/>
                </a:lnTo>
                <a:lnTo>
                  <a:pt x="0" y="1656163"/>
                </a:lnTo>
                <a:lnTo>
                  <a:pt x="0" y="1461230"/>
                </a:lnTo>
                <a:lnTo>
                  <a:pt x="43581" y="1385946"/>
                </a:lnTo>
                <a:lnTo>
                  <a:pt x="0" y="1326013"/>
                </a:lnTo>
                <a:close/>
                <a:moveTo>
                  <a:pt x="903694" y="1160602"/>
                </a:moveTo>
                <a:lnTo>
                  <a:pt x="905042" y="1160602"/>
                </a:lnTo>
                <a:lnTo>
                  <a:pt x="939399" y="1160602"/>
                </a:lnTo>
                <a:lnTo>
                  <a:pt x="1083930" y="1160602"/>
                </a:lnTo>
                <a:lnTo>
                  <a:pt x="1118287" y="1160602"/>
                </a:lnTo>
                <a:lnTo>
                  <a:pt x="1119635" y="1160602"/>
                </a:lnTo>
                <a:lnTo>
                  <a:pt x="1125400" y="1160822"/>
                </a:lnTo>
                <a:cubicBezTo>
                  <a:pt x="1145950" y="1162237"/>
                  <a:pt x="1151776" y="1174284"/>
                  <a:pt x="1160786" y="1187255"/>
                </a:cubicBezTo>
                <a:lnTo>
                  <a:pt x="1290290" y="1365352"/>
                </a:lnTo>
                <a:cubicBezTo>
                  <a:pt x="1298261" y="1377297"/>
                  <a:pt x="1297631" y="1389368"/>
                  <a:pt x="1288812" y="1405281"/>
                </a:cubicBezTo>
                <a:lnTo>
                  <a:pt x="1161979" y="1624441"/>
                </a:lnTo>
                <a:cubicBezTo>
                  <a:pt x="1152970" y="1640140"/>
                  <a:pt x="1145987" y="1654188"/>
                  <a:pt x="1125437" y="1655897"/>
                </a:cubicBezTo>
                <a:lnTo>
                  <a:pt x="1119671" y="1656162"/>
                </a:lnTo>
                <a:lnTo>
                  <a:pt x="1118324" y="1656162"/>
                </a:lnTo>
                <a:lnTo>
                  <a:pt x="1083967" y="1656162"/>
                </a:lnTo>
                <a:lnTo>
                  <a:pt x="939435" y="1656162"/>
                </a:lnTo>
                <a:lnTo>
                  <a:pt x="905078" y="1656162"/>
                </a:lnTo>
                <a:lnTo>
                  <a:pt x="903730" y="1656162"/>
                </a:lnTo>
                <a:cubicBezTo>
                  <a:pt x="902550" y="1656070"/>
                  <a:pt x="899968" y="1656138"/>
                  <a:pt x="897385" y="1655722"/>
                </a:cubicBezTo>
                <a:cubicBezTo>
                  <a:pt x="876308" y="1653559"/>
                  <a:pt x="858223" y="1629675"/>
                  <a:pt x="873547" y="1602110"/>
                </a:cubicBezTo>
                <a:lnTo>
                  <a:pt x="998682" y="1385945"/>
                </a:lnTo>
                <a:lnTo>
                  <a:pt x="872531" y="1212461"/>
                </a:lnTo>
                <a:cubicBezTo>
                  <a:pt x="858632" y="1189189"/>
                  <a:pt x="876272" y="1162754"/>
                  <a:pt x="897349" y="1160968"/>
                </a:cubicBezTo>
                <a:cubicBezTo>
                  <a:pt x="899931" y="1160623"/>
                  <a:pt x="902514" y="1160677"/>
                  <a:pt x="903694" y="1160602"/>
                </a:cubicBezTo>
                <a:close/>
                <a:moveTo>
                  <a:pt x="1858797" y="1160601"/>
                </a:moveTo>
                <a:lnTo>
                  <a:pt x="1860146" y="1160601"/>
                </a:lnTo>
                <a:lnTo>
                  <a:pt x="1894503" y="1160601"/>
                </a:lnTo>
                <a:lnTo>
                  <a:pt x="2039033" y="1160601"/>
                </a:lnTo>
                <a:lnTo>
                  <a:pt x="2073390" y="1160601"/>
                </a:lnTo>
                <a:lnTo>
                  <a:pt x="2074737" y="1160601"/>
                </a:lnTo>
                <a:lnTo>
                  <a:pt x="2080503" y="1160821"/>
                </a:lnTo>
                <a:cubicBezTo>
                  <a:pt x="2101050" y="1162236"/>
                  <a:pt x="2106878" y="1174283"/>
                  <a:pt x="2115886" y="1187253"/>
                </a:cubicBezTo>
                <a:lnTo>
                  <a:pt x="2245389" y="1365352"/>
                </a:lnTo>
                <a:cubicBezTo>
                  <a:pt x="2253363" y="1377296"/>
                  <a:pt x="2252735" y="1389366"/>
                  <a:pt x="2243912" y="1405279"/>
                </a:cubicBezTo>
                <a:lnTo>
                  <a:pt x="2117080" y="1624439"/>
                </a:lnTo>
                <a:cubicBezTo>
                  <a:pt x="2108071" y="1640139"/>
                  <a:pt x="2101088" y="1654187"/>
                  <a:pt x="2080539" y="1655896"/>
                </a:cubicBezTo>
                <a:lnTo>
                  <a:pt x="2074774" y="1656162"/>
                </a:lnTo>
                <a:lnTo>
                  <a:pt x="2073426" y="1656162"/>
                </a:lnTo>
                <a:lnTo>
                  <a:pt x="2039069" y="1656162"/>
                </a:lnTo>
                <a:lnTo>
                  <a:pt x="1894538" y="1656162"/>
                </a:lnTo>
                <a:lnTo>
                  <a:pt x="1860181" y="1656162"/>
                </a:lnTo>
                <a:lnTo>
                  <a:pt x="1858834" y="1656162"/>
                </a:lnTo>
                <a:cubicBezTo>
                  <a:pt x="1857655" y="1656069"/>
                  <a:pt x="1855071" y="1656137"/>
                  <a:pt x="1852489" y="1655721"/>
                </a:cubicBezTo>
                <a:cubicBezTo>
                  <a:pt x="1831412" y="1653558"/>
                  <a:pt x="1813327" y="1629673"/>
                  <a:pt x="1828651" y="1602110"/>
                </a:cubicBezTo>
                <a:lnTo>
                  <a:pt x="1953786" y="1385944"/>
                </a:lnTo>
                <a:lnTo>
                  <a:pt x="1827635" y="1212460"/>
                </a:lnTo>
                <a:cubicBezTo>
                  <a:pt x="1813736" y="1189187"/>
                  <a:pt x="1831376" y="1162752"/>
                  <a:pt x="1852453" y="1160966"/>
                </a:cubicBezTo>
                <a:cubicBezTo>
                  <a:pt x="1855035" y="1160621"/>
                  <a:pt x="1857618" y="1160675"/>
                  <a:pt x="1858797" y="1160601"/>
                </a:cubicBezTo>
                <a:close/>
                <a:moveTo>
                  <a:pt x="2813898" y="1160600"/>
                </a:moveTo>
                <a:lnTo>
                  <a:pt x="2815247" y="1160600"/>
                </a:lnTo>
                <a:lnTo>
                  <a:pt x="2849605" y="1160600"/>
                </a:lnTo>
                <a:lnTo>
                  <a:pt x="2994136" y="1160600"/>
                </a:lnTo>
                <a:lnTo>
                  <a:pt x="3028494" y="1160600"/>
                </a:lnTo>
                <a:lnTo>
                  <a:pt x="3029842" y="1160600"/>
                </a:lnTo>
                <a:lnTo>
                  <a:pt x="3035607" y="1160820"/>
                </a:lnTo>
                <a:cubicBezTo>
                  <a:pt x="3056157" y="1162234"/>
                  <a:pt x="3061984" y="1174281"/>
                  <a:pt x="3070994" y="1187252"/>
                </a:cubicBezTo>
                <a:lnTo>
                  <a:pt x="3200497" y="1365351"/>
                </a:lnTo>
                <a:cubicBezTo>
                  <a:pt x="3208467" y="1377295"/>
                  <a:pt x="3207835" y="1389365"/>
                  <a:pt x="3199016" y="1405278"/>
                </a:cubicBezTo>
                <a:lnTo>
                  <a:pt x="3072186" y="1624438"/>
                </a:lnTo>
                <a:cubicBezTo>
                  <a:pt x="3063178" y="1640137"/>
                  <a:pt x="3056193" y="1654186"/>
                  <a:pt x="3035642" y="1655895"/>
                </a:cubicBezTo>
                <a:lnTo>
                  <a:pt x="3029878" y="1656161"/>
                </a:lnTo>
                <a:lnTo>
                  <a:pt x="3028531" y="1656161"/>
                </a:lnTo>
                <a:lnTo>
                  <a:pt x="2994171" y="1656161"/>
                </a:lnTo>
                <a:lnTo>
                  <a:pt x="2849642" y="1656161"/>
                </a:lnTo>
                <a:lnTo>
                  <a:pt x="2815283" y="1656161"/>
                </a:lnTo>
                <a:lnTo>
                  <a:pt x="2813936" y="1656161"/>
                </a:lnTo>
                <a:cubicBezTo>
                  <a:pt x="2812756" y="1656068"/>
                  <a:pt x="2810173" y="1656136"/>
                  <a:pt x="2807590" y="1655720"/>
                </a:cubicBezTo>
                <a:cubicBezTo>
                  <a:pt x="2786515" y="1653557"/>
                  <a:pt x="2768430" y="1629673"/>
                  <a:pt x="2783753" y="1602110"/>
                </a:cubicBezTo>
                <a:lnTo>
                  <a:pt x="2908887" y="1385943"/>
                </a:lnTo>
                <a:lnTo>
                  <a:pt x="2782736" y="1212459"/>
                </a:lnTo>
                <a:cubicBezTo>
                  <a:pt x="2768838" y="1189186"/>
                  <a:pt x="2786477" y="1162751"/>
                  <a:pt x="2807556" y="1160965"/>
                </a:cubicBezTo>
                <a:cubicBezTo>
                  <a:pt x="2810139" y="1160620"/>
                  <a:pt x="2812722" y="1160675"/>
                  <a:pt x="2813898" y="1160600"/>
                </a:cubicBezTo>
                <a:close/>
                <a:moveTo>
                  <a:pt x="3769001" y="1160599"/>
                </a:moveTo>
                <a:lnTo>
                  <a:pt x="3770348" y="1160599"/>
                </a:lnTo>
                <a:lnTo>
                  <a:pt x="3804707" y="1160599"/>
                </a:lnTo>
                <a:lnTo>
                  <a:pt x="3949235" y="1160599"/>
                </a:lnTo>
                <a:lnTo>
                  <a:pt x="3983594" y="1160599"/>
                </a:lnTo>
                <a:lnTo>
                  <a:pt x="3984940" y="1160599"/>
                </a:lnTo>
                <a:lnTo>
                  <a:pt x="3990704" y="1160819"/>
                </a:lnTo>
                <a:cubicBezTo>
                  <a:pt x="4011255" y="1162233"/>
                  <a:pt x="4017081" y="1174280"/>
                  <a:pt x="4026089" y="1187250"/>
                </a:cubicBezTo>
                <a:lnTo>
                  <a:pt x="4155595" y="1365350"/>
                </a:lnTo>
                <a:cubicBezTo>
                  <a:pt x="4163566" y="1377294"/>
                  <a:pt x="4162936" y="1389364"/>
                  <a:pt x="4154115" y="1405277"/>
                </a:cubicBezTo>
                <a:lnTo>
                  <a:pt x="4027283" y="1624437"/>
                </a:lnTo>
                <a:cubicBezTo>
                  <a:pt x="4018277" y="1640136"/>
                  <a:pt x="4011292" y="1654184"/>
                  <a:pt x="3990741" y="1655895"/>
                </a:cubicBezTo>
                <a:lnTo>
                  <a:pt x="3984976" y="1656159"/>
                </a:lnTo>
                <a:lnTo>
                  <a:pt x="3983627" y="1656159"/>
                </a:lnTo>
                <a:lnTo>
                  <a:pt x="3949271" y="1656159"/>
                </a:lnTo>
                <a:lnTo>
                  <a:pt x="3804743" y="1656159"/>
                </a:lnTo>
                <a:lnTo>
                  <a:pt x="3770384" y="1656159"/>
                </a:lnTo>
                <a:lnTo>
                  <a:pt x="3769036" y="1656159"/>
                </a:lnTo>
                <a:cubicBezTo>
                  <a:pt x="3767858" y="1656067"/>
                  <a:pt x="3765276" y="1656135"/>
                  <a:pt x="3762692" y="1655719"/>
                </a:cubicBezTo>
                <a:cubicBezTo>
                  <a:pt x="3741615" y="1653556"/>
                  <a:pt x="3723530" y="1629671"/>
                  <a:pt x="3738855" y="1602110"/>
                </a:cubicBezTo>
                <a:lnTo>
                  <a:pt x="3863989" y="1385942"/>
                </a:lnTo>
                <a:lnTo>
                  <a:pt x="3737838" y="1212457"/>
                </a:lnTo>
                <a:cubicBezTo>
                  <a:pt x="3723939" y="1189185"/>
                  <a:pt x="3741578" y="1162750"/>
                  <a:pt x="3762656" y="1160964"/>
                </a:cubicBezTo>
                <a:cubicBezTo>
                  <a:pt x="3765237" y="1160619"/>
                  <a:pt x="3767822" y="1160673"/>
                  <a:pt x="3769001" y="1160599"/>
                </a:cubicBezTo>
                <a:close/>
                <a:moveTo>
                  <a:pt x="4724086" y="1160598"/>
                </a:moveTo>
                <a:lnTo>
                  <a:pt x="4725437" y="1160598"/>
                </a:lnTo>
                <a:lnTo>
                  <a:pt x="4759792" y="1160598"/>
                </a:lnTo>
                <a:lnTo>
                  <a:pt x="4904320" y="1160598"/>
                </a:lnTo>
                <a:lnTo>
                  <a:pt x="4938679" y="1160598"/>
                </a:lnTo>
                <a:lnTo>
                  <a:pt x="4940026" y="1160598"/>
                </a:lnTo>
                <a:lnTo>
                  <a:pt x="4945794" y="1160818"/>
                </a:lnTo>
                <a:cubicBezTo>
                  <a:pt x="4966342" y="1162232"/>
                  <a:pt x="4972168" y="1174279"/>
                  <a:pt x="4981175" y="1187249"/>
                </a:cubicBezTo>
                <a:lnTo>
                  <a:pt x="5110683" y="1365349"/>
                </a:lnTo>
                <a:cubicBezTo>
                  <a:pt x="5118652" y="1377293"/>
                  <a:pt x="5118023" y="1389362"/>
                  <a:pt x="5109202" y="1405276"/>
                </a:cubicBezTo>
                <a:lnTo>
                  <a:pt x="4982371" y="1624435"/>
                </a:lnTo>
                <a:cubicBezTo>
                  <a:pt x="4973363" y="1640135"/>
                  <a:pt x="4966378" y="1654183"/>
                  <a:pt x="4945827" y="1655893"/>
                </a:cubicBezTo>
                <a:lnTo>
                  <a:pt x="4940062" y="1656158"/>
                </a:lnTo>
                <a:lnTo>
                  <a:pt x="4938714" y="1656158"/>
                </a:lnTo>
                <a:lnTo>
                  <a:pt x="4904357" y="1656158"/>
                </a:lnTo>
                <a:lnTo>
                  <a:pt x="4759827" y="1656158"/>
                </a:lnTo>
                <a:lnTo>
                  <a:pt x="4725471" y="1656158"/>
                </a:lnTo>
                <a:lnTo>
                  <a:pt x="4724123" y="1656158"/>
                </a:lnTo>
                <a:cubicBezTo>
                  <a:pt x="4722944" y="1656066"/>
                  <a:pt x="4720361" y="1656134"/>
                  <a:pt x="4717779" y="1655718"/>
                </a:cubicBezTo>
                <a:cubicBezTo>
                  <a:pt x="4696701" y="1653555"/>
                  <a:pt x="4678617" y="1629670"/>
                  <a:pt x="4693939" y="1602110"/>
                </a:cubicBezTo>
                <a:lnTo>
                  <a:pt x="4819075" y="1385941"/>
                </a:lnTo>
                <a:lnTo>
                  <a:pt x="4692923" y="1212456"/>
                </a:lnTo>
                <a:cubicBezTo>
                  <a:pt x="4679026" y="1189183"/>
                  <a:pt x="4696664" y="1162748"/>
                  <a:pt x="4717742" y="1160962"/>
                </a:cubicBezTo>
                <a:cubicBezTo>
                  <a:pt x="4720324" y="1160617"/>
                  <a:pt x="4722907" y="1160673"/>
                  <a:pt x="4724086" y="1160598"/>
                </a:cubicBezTo>
                <a:close/>
                <a:moveTo>
                  <a:pt x="5679190" y="1160597"/>
                </a:moveTo>
                <a:lnTo>
                  <a:pt x="5680538" y="1160597"/>
                </a:lnTo>
                <a:lnTo>
                  <a:pt x="5714894" y="1160597"/>
                </a:lnTo>
                <a:lnTo>
                  <a:pt x="5859424" y="1160597"/>
                </a:lnTo>
                <a:lnTo>
                  <a:pt x="5893783" y="1160597"/>
                </a:lnTo>
                <a:lnTo>
                  <a:pt x="5895129" y="1160597"/>
                </a:lnTo>
                <a:lnTo>
                  <a:pt x="5900894" y="1160816"/>
                </a:lnTo>
                <a:cubicBezTo>
                  <a:pt x="5921444" y="1162230"/>
                  <a:pt x="5927271" y="1174278"/>
                  <a:pt x="5936279" y="1187248"/>
                </a:cubicBezTo>
                <a:lnTo>
                  <a:pt x="6065783" y="1365348"/>
                </a:lnTo>
                <a:cubicBezTo>
                  <a:pt x="6073755" y="1377292"/>
                  <a:pt x="6073125" y="1389361"/>
                  <a:pt x="6064305" y="1405274"/>
                </a:cubicBezTo>
                <a:lnTo>
                  <a:pt x="5937473" y="1624434"/>
                </a:lnTo>
                <a:cubicBezTo>
                  <a:pt x="5928465" y="1640134"/>
                  <a:pt x="5921480" y="1654182"/>
                  <a:pt x="5900931" y="1655892"/>
                </a:cubicBezTo>
                <a:lnTo>
                  <a:pt x="5895165" y="1656158"/>
                </a:lnTo>
                <a:lnTo>
                  <a:pt x="5893817" y="1656158"/>
                </a:lnTo>
                <a:lnTo>
                  <a:pt x="5859463" y="1656158"/>
                </a:lnTo>
                <a:lnTo>
                  <a:pt x="5714930" y="1656158"/>
                </a:lnTo>
                <a:lnTo>
                  <a:pt x="5680574" y="1656158"/>
                </a:lnTo>
                <a:lnTo>
                  <a:pt x="5679225" y="1656158"/>
                </a:lnTo>
                <a:cubicBezTo>
                  <a:pt x="5678046" y="1656065"/>
                  <a:pt x="5675463" y="1656133"/>
                  <a:pt x="5672881" y="1655717"/>
                </a:cubicBezTo>
                <a:cubicBezTo>
                  <a:pt x="5651804" y="1653554"/>
                  <a:pt x="5633718" y="1629669"/>
                  <a:pt x="5649042" y="1602110"/>
                </a:cubicBezTo>
                <a:lnTo>
                  <a:pt x="5774176" y="1385940"/>
                </a:lnTo>
                <a:lnTo>
                  <a:pt x="5648026" y="1212455"/>
                </a:lnTo>
                <a:cubicBezTo>
                  <a:pt x="5634127" y="1189182"/>
                  <a:pt x="5651768" y="1162748"/>
                  <a:pt x="5672845" y="1160961"/>
                </a:cubicBezTo>
                <a:cubicBezTo>
                  <a:pt x="5675428" y="1160616"/>
                  <a:pt x="5678010" y="1160672"/>
                  <a:pt x="5679190" y="1160597"/>
                </a:cubicBezTo>
                <a:close/>
                <a:moveTo>
                  <a:pt x="6634292" y="1160595"/>
                </a:moveTo>
                <a:lnTo>
                  <a:pt x="6635640" y="1160595"/>
                </a:lnTo>
                <a:lnTo>
                  <a:pt x="6669997" y="1160595"/>
                </a:lnTo>
                <a:lnTo>
                  <a:pt x="6814528" y="1160595"/>
                </a:lnTo>
                <a:lnTo>
                  <a:pt x="6848885" y="1160595"/>
                </a:lnTo>
                <a:lnTo>
                  <a:pt x="6850233" y="1160595"/>
                </a:lnTo>
                <a:lnTo>
                  <a:pt x="6855998" y="1160815"/>
                </a:lnTo>
                <a:cubicBezTo>
                  <a:pt x="6876548" y="1162230"/>
                  <a:pt x="6882374" y="1174277"/>
                  <a:pt x="6891382" y="1187246"/>
                </a:cubicBezTo>
                <a:lnTo>
                  <a:pt x="7020887" y="1365347"/>
                </a:lnTo>
                <a:cubicBezTo>
                  <a:pt x="7028858" y="1377291"/>
                  <a:pt x="7028229" y="1389360"/>
                  <a:pt x="7019408" y="1405274"/>
                </a:cubicBezTo>
                <a:lnTo>
                  <a:pt x="6892576" y="1624433"/>
                </a:lnTo>
                <a:cubicBezTo>
                  <a:pt x="6883568" y="1640132"/>
                  <a:pt x="6876584" y="1654181"/>
                  <a:pt x="6856034" y="1655892"/>
                </a:cubicBezTo>
                <a:lnTo>
                  <a:pt x="6850269" y="1656157"/>
                </a:lnTo>
                <a:lnTo>
                  <a:pt x="6848921" y="1656157"/>
                </a:lnTo>
                <a:lnTo>
                  <a:pt x="6814564" y="1656157"/>
                </a:lnTo>
                <a:lnTo>
                  <a:pt x="6670033" y="1656157"/>
                </a:lnTo>
                <a:lnTo>
                  <a:pt x="6635676" y="1656157"/>
                </a:lnTo>
                <a:lnTo>
                  <a:pt x="6634328" y="1656157"/>
                </a:lnTo>
                <a:cubicBezTo>
                  <a:pt x="6633149" y="1656065"/>
                  <a:pt x="6630566" y="1656132"/>
                  <a:pt x="6627983" y="1655716"/>
                </a:cubicBezTo>
                <a:cubicBezTo>
                  <a:pt x="6606906" y="1653553"/>
                  <a:pt x="6588821" y="1629667"/>
                  <a:pt x="6604146" y="1602110"/>
                </a:cubicBezTo>
                <a:lnTo>
                  <a:pt x="6729280" y="1385939"/>
                </a:lnTo>
                <a:lnTo>
                  <a:pt x="6603129" y="1212454"/>
                </a:lnTo>
                <a:cubicBezTo>
                  <a:pt x="6589231" y="1189180"/>
                  <a:pt x="6606870" y="1162747"/>
                  <a:pt x="6627947" y="1160960"/>
                </a:cubicBezTo>
                <a:cubicBezTo>
                  <a:pt x="6630530" y="1160615"/>
                  <a:pt x="6633113" y="1160671"/>
                  <a:pt x="6634292" y="1160595"/>
                </a:cubicBezTo>
                <a:close/>
                <a:moveTo>
                  <a:pt x="7589396" y="1160594"/>
                </a:moveTo>
                <a:lnTo>
                  <a:pt x="7590744" y="1160594"/>
                </a:lnTo>
                <a:lnTo>
                  <a:pt x="7625101" y="1160594"/>
                </a:lnTo>
                <a:lnTo>
                  <a:pt x="7769632" y="1160594"/>
                </a:lnTo>
                <a:lnTo>
                  <a:pt x="7803989" y="1160594"/>
                </a:lnTo>
                <a:lnTo>
                  <a:pt x="7805337" y="1160594"/>
                </a:lnTo>
                <a:lnTo>
                  <a:pt x="7811102" y="1160814"/>
                </a:lnTo>
                <a:cubicBezTo>
                  <a:pt x="7831652" y="1162229"/>
                  <a:pt x="7837478" y="1174275"/>
                  <a:pt x="7846486" y="1187245"/>
                </a:cubicBezTo>
                <a:lnTo>
                  <a:pt x="7975991" y="1365346"/>
                </a:lnTo>
                <a:cubicBezTo>
                  <a:pt x="7983962" y="1377290"/>
                  <a:pt x="7983333" y="1389359"/>
                  <a:pt x="7974512" y="1405272"/>
                </a:cubicBezTo>
                <a:lnTo>
                  <a:pt x="7847680" y="1624432"/>
                </a:lnTo>
                <a:cubicBezTo>
                  <a:pt x="7838672" y="1640131"/>
                  <a:pt x="7831688" y="1654179"/>
                  <a:pt x="7811138" y="1655891"/>
                </a:cubicBezTo>
                <a:lnTo>
                  <a:pt x="7805373" y="1656156"/>
                </a:lnTo>
                <a:lnTo>
                  <a:pt x="7804025" y="1656156"/>
                </a:lnTo>
                <a:lnTo>
                  <a:pt x="7769668" y="1656156"/>
                </a:lnTo>
                <a:lnTo>
                  <a:pt x="7625137" y="1656156"/>
                </a:lnTo>
                <a:lnTo>
                  <a:pt x="7590780" y="1656156"/>
                </a:lnTo>
                <a:lnTo>
                  <a:pt x="7589432" y="1656156"/>
                </a:lnTo>
                <a:cubicBezTo>
                  <a:pt x="7588253" y="1656063"/>
                  <a:pt x="7585670" y="1656132"/>
                  <a:pt x="7583087" y="1655715"/>
                </a:cubicBezTo>
                <a:cubicBezTo>
                  <a:pt x="7562010" y="1653553"/>
                  <a:pt x="7543925" y="1629666"/>
                  <a:pt x="7559250" y="1602110"/>
                </a:cubicBezTo>
                <a:lnTo>
                  <a:pt x="7684384" y="1385938"/>
                </a:lnTo>
                <a:lnTo>
                  <a:pt x="7558233" y="1212452"/>
                </a:lnTo>
                <a:cubicBezTo>
                  <a:pt x="7544335" y="1189179"/>
                  <a:pt x="7561974" y="1162745"/>
                  <a:pt x="7583051" y="1160958"/>
                </a:cubicBezTo>
                <a:cubicBezTo>
                  <a:pt x="7585634" y="1160614"/>
                  <a:pt x="7588217" y="1160670"/>
                  <a:pt x="7589396" y="1160594"/>
                </a:cubicBezTo>
                <a:close/>
                <a:moveTo>
                  <a:pt x="8544500" y="1160593"/>
                </a:moveTo>
                <a:lnTo>
                  <a:pt x="8545848" y="1160593"/>
                </a:lnTo>
                <a:lnTo>
                  <a:pt x="8580205" y="1160593"/>
                </a:lnTo>
                <a:lnTo>
                  <a:pt x="8724736" y="1160593"/>
                </a:lnTo>
                <a:lnTo>
                  <a:pt x="8759093" y="1160593"/>
                </a:lnTo>
                <a:lnTo>
                  <a:pt x="8760440" y="1160593"/>
                </a:lnTo>
                <a:lnTo>
                  <a:pt x="8766206" y="1160812"/>
                </a:lnTo>
                <a:cubicBezTo>
                  <a:pt x="8786755" y="1162227"/>
                  <a:pt x="8792582" y="1174274"/>
                  <a:pt x="8801590" y="1187244"/>
                </a:cubicBezTo>
                <a:lnTo>
                  <a:pt x="8931095" y="1365345"/>
                </a:lnTo>
                <a:cubicBezTo>
                  <a:pt x="8939066" y="1377290"/>
                  <a:pt x="8938437" y="1389357"/>
                  <a:pt x="8929616" y="1405271"/>
                </a:cubicBezTo>
                <a:lnTo>
                  <a:pt x="8802784" y="1624431"/>
                </a:lnTo>
                <a:cubicBezTo>
                  <a:pt x="8793776" y="1640130"/>
                  <a:pt x="8786791" y="1654178"/>
                  <a:pt x="8766242" y="1655890"/>
                </a:cubicBezTo>
                <a:lnTo>
                  <a:pt x="8760476" y="1656155"/>
                </a:lnTo>
                <a:lnTo>
                  <a:pt x="8759129" y="1656155"/>
                </a:lnTo>
                <a:lnTo>
                  <a:pt x="8724771" y="1656155"/>
                </a:lnTo>
                <a:lnTo>
                  <a:pt x="8580241" y="1656155"/>
                </a:lnTo>
                <a:lnTo>
                  <a:pt x="8545884" y="1656155"/>
                </a:lnTo>
                <a:lnTo>
                  <a:pt x="8544536" y="1656155"/>
                </a:lnTo>
                <a:cubicBezTo>
                  <a:pt x="8543356" y="1656062"/>
                  <a:pt x="8540774" y="1656131"/>
                  <a:pt x="8538191" y="1655714"/>
                </a:cubicBezTo>
                <a:cubicBezTo>
                  <a:pt x="8517114" y="1653551"/>
                  <a:pt x="8499029" y="1629665"/>
                  <a:pt x="8514353" y="1602110"/>
                </a:cubicBezTo>
                <a:lnTo>
                  <a:pt x="8639488" y="1385937"/>
                </a:lnTo>
                <a:lnTo>
                  <a:pt x="8513337" y="1212451"/>
                </a:lnTo>
                <a:cubicBezTo>
                  <a:pt x="8499438" y="1189177"/>
                  <a:pt x="8517078" y="1162744"/>
                  <a:pt x="8538155" y="1160957"/>
                </a:cubicBezTo>
                <a:cubicBezTo>
                  <a:pt x="8540738" y="1160613"/>
                  <a:pt x="8543320" y="1160669"/>
                  <a:pt x="8544500" y="1160593"/>
                </a:cubicBezTo>
                <a:close/>
                <a:moveTo>
                  <a:pt x="1381247" y="974809"/>
                </a:moveTo>
                <a:lnTo>
                  <a:pt x="1382594" y="974809"/>
                </a:lnTo>
                <a:lnTo>
                  <a:pt x="1416953" y="974809"/>
                </a:lnTo>
                <a:lnTo>
                  <a:pt x="1561482" y="974809"/>
                </a:lnTo>
                <a:lnTo>
                  <a:pt x="1595839" y="974809"/>
                </a:lnTo>
                <a:lnTo>
                  <a:pt x="1597187" y="974809"/>
                </a:lnTo>
                <a:lnTo>
                  <a:pt x="1602952" y="975026"/>
                </a:lnTo>
                <a:cubicBezTo>
                  <a:pt x="1623502" y="976441"/>
                  <a:pt x="1629329" y="988489"/>
                  <a:pt x="1638336" y="1001458"/>
                </a:cubicBezTo>
                <a:lnTo>
                  <a:pt x="1767842" y="1179563"/>
                </a:lnTo>
                <a:cubicBezTo>
                  <a:pt x="1775813" y="1191508"/>
                  <a:pt x="1775183" y="1203575"/>
                  <a:pt x="1766363" y="1219487"/>
                </a:cubicBezTo>
                <a:lnTo>
                  <a:pt x="1639530" y="1438642"/>
                </a:lnTo>
                <a:cubicBezTo>
                  <a:pt x="1630522" y="1454346"/>
                  <a:pt x="1623538" y="1468401"/>
                  <a:pt x="1602988" y="1470115"/>
                </a:cubicBezTo>
                <a:lnTo>
                  <a:pt x="1597222" y="1470378"/>
                </a:lnTo>
                <a:lnTo>
                  <a:pt x="1595876" y="1470378"/>
                </a:lnTo>
                <a:lnTo>
                  <a:pt x="1561518" y="1470378"/>
                </a:lnTo>
                <a:lnTo>
                  <a:pt x="1416988" y="1470378"/>
                </a:lnTo>
                <a:lnTo>
                  <a:pt x="1382630" y="1470378"/>
                </a:lnTo>
                <a:lnTo>
                  <a:pt x="1381282" y="1470378"/>
                </a:lnTo>
                <a:cubicBezTo>
                  <a:pt x="1380104" y="1470286"/>
                  <a:pt x="1377520" y="1470355"/>
                  <a:pt x="1374938" y="1469938"/>
                </a:cubicBezTo>
                <a:cubicBezTo>
                  <a:pt x="1353861" y="1467776"/>
                  <a:pt x="1335776" y="1443877"/>
                  <a:pt x="1351101" y="1416328"/>
                </a:cubicBezTo>
                <a:lnTo>
                  <a:pt x="1476236" y="1200154"/>
                </a:lnTo>
                <a:lnTo>
                  <a:pt x="1350085" y="1026666"/>
                </a:lnTo>
                <a:cubicBezTo>
                  <a:pt x="1336185" y="1003393"/>
                  <a:pt x="1353825" y="976957"/>
                  <a:pt x="1374902" y="975171"/>
                </a:cubicBezTo>
                <a:cubicBezTo>
                  <a:pt x="1377485" y="974828"/>
                  <a:pt x="1380067" y="974884"/>
                  <a:pt x="1381247" y="974809"/>
                </a:cubicBezTo>
                <a:close/>
                <a:moveTo>
                  <a:pt x="426143" y="974809"/>
                </a:moveTo>
                <a:lnTo>
                  <a:pt x="427491" y="974809"/>
                </a:lnTo>
                <a:lnTo>
                  <a:pt x="461848" y="974809"/>
                </a:lnTo>
                <a:lnTo>
                  <a:pt x="606378" y="974809"/>
                </a:lnTo>
                <a:lnTo>
                  <a:pt x="640736" y="974809"/>
                </a:lnTo>
                <a:lnTo>
                  <a:pt x="642083" y="974809"/>
                </a:lnTo>
                <a:lnTo>
                  <a:pt x="647848" y="975027"/>
                </a:lnTo>
                <a:cubicBezTo>
                  <a:pt x="668398" y="976442"/>
                  <a:pt x="674224" y="988491"/>
                  <a:pt x="683232" y="1001460"/>
                </a:cubicBezTo>
                <a:lnTo>
                  <a:pt x="812737" y="1179565"/>
                </a:lnTo>
                <a:cubicBezTo>
                  <a:pt x="820708" y="1191509"/>
                  <a:pt x="820079" y="1203576"/>
                  <a:pt x="811258" y="1219489"/>
                </a:cubicBezTo>
                <a:lnTo>
                  <a:pt x="684427" y="1438644"/>
                </a:lnTo>
                <a:cubicBezTo>
                  <a:pt x="675419" y="1454346"/>
                  <a:pt x="668434" y="1468403"/>
                  <a:pt x="647885" y="1470116"/>
                </a:cubicBezTo>
                <a:lnTo>
                  <a:pt x="642119" y="1470380"/>
                </a:lnTo>
                <a:lnTo>
                  <a:pt x="640771" y="1470380"/>
                </a:lnTo>
                <a:lnTo>
                  <a:pt x="606414" y="1470380"/>
                </a:lnTo>
                <a:lnTo>
                  <a:pt x="461884" y="1470380"/>
                </a:lnTo>
                <a:lnTo>
                  <a:pt x="427527" y="1470380"/>
                </a:lnTo>
                <a:lnTo>
                  <a:pt x="426179" y="1470380"/>
                </a:lnTo>
                <a:cubicBezTo>
                  <a:pt x="424999" y="1470288"/>
                  <a:pt x="422417" y="1470357"/>
                  <a:pt x="419834" y="1469940"/>
                </a:cubicBezTo>
                <a:cubicBezTo>
                  <a:pt x="398757" y="1467778"/>
                  <a:pt x="380672" y="1443878"/>
                  <a:pt x="395997" y="1416328"/>
                </a:cubicBezTo>
                <a:lnTo>
                  <a:pt x="521131" y="1200155"/>
                </a:lnTo>
                <a:lnTo>
                  <a:pt x="394980" y="1026667"/>
                </a:lnTo>
                <a:cubicBezTo>
                  <a:pt x="381082" y="1003394"/>
                  <a:pt x="398721" y="976959"/>
                  <a:pt x="419798" y="975172"/>
                </a:cubicBezTo>
                <a:cubicBezTo>
                  <a:pt x="422381" y="974830"/>
                  <a:pt x="424963" y="974886"/>
                  <a:pt x="426143" y="974809"/>
                </a:cubicBezTo>
                <a:close/>
                <a:moveTo>
                  <a:pt x="2336347" y="974808"/>
                </a:moveTo>
                <a:lnTo>
                  <a:pt x="2337695" y="974808"/>
                </a:lnTo>
                <a:lnTo>
                  <a:pt x="2372052" y="974808"/>
                </a:lnTo>
                <a:lnTo>
                  <a:pt x="2516583" y="974808"/>
                </a:lnTo>
                <a:lnTo>
                  <a:pt x="2550941" y="974808"/>
                </a:lnTo>
                <a:lnTo>
                  <a:pt x="2552289" y="974808"/>
                </a:lnTo>
                <a:lnTo>
                  <a:pt x="2558055" y="975025"/>
                </a:lnTo>
                <a:cubicBezTo>
                  <a:pt x="2578604" y="976440"/>
                  <a:pt x="2584430" y="988488"/>
                  <a:pt x="2593438" y="1001457"/>
                </a:cubicBezTo>
                <a:lnTo>
                  <a:pt x="2722943" y="1179562"/>
                </a:lnTo>
                <a:cubicBezTo>
                  <a:pt x="2730916" y="1191506"/>
                  <a:pt x="2730285" y="1203573"/>
                  <a:pt x="2721465" y="1219486"/>
                </a:cubicBezTo>
                <a:lnTo>
                  <a:pt x="2594634" y="1438641"/>
                </a:lnTo>
                <a:cubicBezTo>
                  <a:pt x="2585624" y="1454344"/>
                  <a:pt x="2578640" y="1468399"/>
                  <a:pt x="2558090" y="1470112"/>
                </a:cubicBezTo>
                <a:lnTo>
                  <a:pt x="2552324" y="1470376"/>
                </a:lnTo>
                <a:lnTo>
                  <a:pt x="2550977" y="1470376"/>
                </a:lnTo>
                <a:lnTo>
                  <a:pt x="2516620" y="1470376"/>
                </a:lnTo>
                <a:lnTo>
                  <a:pt x="2372088" y="1470376"/>
                </a:lnTo>
                <a:lnTo>
                  <a:pt x="2337731" y="1470376"/>
                </a:lnTo>
                <a:lnTo>
                  <a:pt x="2336384" y="1470376"/>
                </a:lnTo>
                <a:cubicBezTo>
                  <a:pt x="2335203" y="1470285"/>
                  <a:pt x="2332621" y="1470354"/>
                  <a:pt x="2330039" y="1469937"/>
                </a:cubicBezTo>
                <a:cubicBezTo>
                  <a:pt x="2308962" y="1467774"/>
                  <a:pt x="2290876" y="1443877"/>
                  <a:pt x="2306201" y="1416327"/>
                </a:cubicBezTo>
                <a:lnTo>
                  <a:pt x="2431337" y="1200153"/>
                </a:lnTo>
                <a:lnTo>
                  <a:pt x="2305184" y="1026665"/>
                </a:lnTo>
                <a:cubicBezTo>
                  <a:pt x="2291287" y="1003391"/>
                  <a:pt x="2308924" y="976956"/>
                  <a:pt x="2330002" y="975169"/>
                </a:cubicBezTo>
                <a:cubicBezTo>
                  <a:pt x="2332584" y="974827"/>
                  <a:pt x="2335169" y="974883"/>
                  <a:pt x="2336347" y="974808"/>
                </a:cubicBezTo>
                <a:close/>
                <a:moveTo>
                  <a:pt x="3291449" y="974806"/>
                </a:moveTo>
                <a:lnTo>
                  <a:pt x="3292798" y="974806"/>
                </a:lnTo>
                <a:lnTo>
                  <a:pt x="3327154" y="974806"/>
                </a:lnTo>
                <a:lnTo>
                  <a:pt x="3471684" y="974806"/>
                </a:lnTo>
                <a:lnTo>
                  <a:pt x="3506041" y="974806"/>
                </a:lnTo>
                <a:lnTo>
                  <a:pt x="3507390" y="974806"/>
                </a:lnTo>
                <a:lnTo>
                  <a:pt x="3513155" y="975024"/>
                </a:lnTo>
                <a:cubicBezTo>
                  <a:pt x="3533705" y="976438"/>
                  <a:pt x="3539531" y="988487"/>
                  <a:pt x="3548540" y="1001456"/>
                </a:cubicBezTo>
                <a:lnTo>
                  <a:pt x="3678044" y="1179561"/>
                </a:lnTo>
                <a:cubicBezTo>
                  <a:pt x="3686015" y="1191505"/>
                  <a:pt x="3685386" y="1203572"/>
                  <a:pt x="3676567" y="1219485"/>
                </a:cubicBezTo>
                <a:lnTo>
                  <a:pt x="3549734" y="1438641"/>
                </a:lnTo>
                <a:cubicBezTo>
                  <a:pt x="3540727" y="1454342"/>
                  <a:pt x="3533741" y="1468397"/>
                  <a:pt x="3513191" y="1470111"/>
                </a:cubicBezTo>
                <a:lnTo>
                  <a:pt x="3507427" y="1470374"/>
                </a:lnTo>
                <a:lnTo>
                  <a:pt x="3506077" y="1470374"/>
                </a:lnTo>
                <a:lnTo>
                  <a:pt x="3471721" y="1470374"/>
                </a:lnTo>
                <a:lnTo>
                  <a:pt x="3327191" y="1470374"/>
                </a:lnTo>
                <a:lnTo>
                  <a:pt x="3292835" y="1470374"/>
                </a:lnTo>
                <a:lnTo>
                  <a:pt x="3291486" y="1470374"/>
                </a:lnTo>
                <a:cubicBezTo>
                  <a:pt x="3290307" y="1470282"/>
                  <a:pt x="3287724" y="1470352"/>
                  <a:pt x="3285142" y="1469935"/>
                </a:cubicBezTo>
                <a:cubicBezTo>
                  <a:pt x="3264064" y="1467773"/>
                  <a:pt x="3245980" y="1443876"/>
                  <a:pt x="3261304" y="1416325"/>
                </a:cubicBezTo>
                <a:lnTo>
                  <a:pt x="3386438" y="1200152"/>
                </a:lnTo>
                <a:lnTo>
                  <a:pt x="3260288" y="1026664"/>
                </a:lnTo>
                <a:cubicBezTo>
                  <a:pt x="3246388" y="1003390"/>
                  <a:pt x="3264029" y="976955"/>
                  <a:pt x="3285106" y="975169"/>
                </a:cubicBezTo>
                <a:cubicBezTo>
                  <a:pt x="3287689" y="974826"/>
                  <a:pt x="3290270" y="974882"/>
                  <a:pt x="3291449" y="974806"/>
                </a:cubicBezTo>
                <a:close/>
                <a:moveTo>
                  <a:pt x="4246535" y="974805"/>
                </a:moveTo>
                <a:lnTo>
                  <a:pt x="4247882" y="974805"/>
                </a:lnTo>
                <a:lnTo>
                  <a:pt x="4282239" y="974805"/>
                </a:lnTo>
                <a:lnTo>
                  <a:pt x="4426770" y="974805"/>
                </a:lnTo>
                <a:lnTo>
                  <a:pt x="4461128" y="974805"/>
                </a:lnTo>
                <a:lnTo>
                  <a:pt x="4462477" y="974805"/>
                </a:lnTo>
                <a:lnTo>
                  <a:pt x="4468241" y="975023"/>
                </a:lnTo>
                <a:cubicBezTo>
                  <a:pt x="4488791" y="976437"/>
                  <a:pt x="4494617" y="988486"/>
                  <a:pt x="4503624" y="1001454"/>
                </a:cubicBezTo>
                <a:lnTo>
                  <a:pt x="4633130" y="1179559"/>
                </a:lnTo>
                <a:cubicBezTo>
                  <a:pt x="4641100" y="1191504"/>
                  <a:pt x="4640472" y="1203571"/>
                  <a:pt x="4631652" y="1219483"/>
                </a:cubicBezTo>
                <a:lnTo>
                  <a:pt x="4504818" y="1438640"/>
                </a:lnTo>
                <a:cubicBezTo>
                  <a:pt x="4495810" y="1454342"/>
                  <a:pt x="4488827" y="1468395"/>
                  <a:pt x="4468276" y="1470108"/>
                </a:cubicBezTo>
                <a:lnTo>
                  <a:pt x="4462511" y="1470372"/>
                </a:lnTo>
                <a:lnTo>
                  <a:pt x="4461163" y="1470372"/>
                </a:lnTo>
                <a:lnTo>
                  <a:pt x="4426806" y="1470372"/>
                </a:lnTo>
                <a:lnTo>
                  <a:pt x="4282276" y="1470372"/>
                </a:lnTo>
                <a:lnTo>
                  <a:pt x="4247918" y="1470372"/>
                </a:lnTo>
                <a:lnTo>
                  <a:pt x="4246571" y="1470372"/>
                </a:lnTo>
                <a:cubicBezTo>
                  <a:pt x="4245390" y="1470281"/>
                  <a:pt x="4242808" y="1470350"/>
                  <a:pt x="4240226" y="1469933"/>
                </a:cubicBezTo>
                <a:cubicBezTo>
                  <a:pt x="4219148" y="1467770"/>
                  <a:pt x="4201063" y="1443874"/>
                  <a:pt x="4216387" y="1416324"/>
                </a:cubicBezTo>
                <a:lnTo>
                  <a:pt x="4341522" y="1200150"/>
                </a:lnTo>
                <a:lnTo>
                  <a:pt x="4215370" y="1026663"/>
                </a:lnTo>
                <a:cubicBezTo>
                  <a:pt x="4201472" y="1003389"/>
                  <a:pt x="4219113" y="976955"/>
                  <a:pt x="4240189" y="975168"/>
                </a:cubicBezTo>
                <a:cubicBezTo>
                  <a:pt x="4242772" y="974824"/>
                  <a:pt x="4245354" y="974880"/>
                  <a:pt x="4246535" y="974805"/>
                </a:cubicBezTo>
                <a:close/>
                <a:moveTo>
                  <a:pt x="5201639" y="974804"/>
                </a:moveTo>
                <a:lnTo>
                  <a:pt x="5202987" y="974804"/>
                </a:lnTo>
                <a:lnTo>
                  <a:pt x="5237344" y="974804"/>
                </a:lnTo>
                <a:lnTo>
                  <a:pt x="5381874" y="974804"/>
                </a:lnTo>
                <a:lnTo>
                  <a:pt x="5416232" y="974804"/>
                </a:lnTo>
                <a:lnTo>
                  <a:pt x="5417579" y="974804"/>
                </a:lnTo>
                <a:lnTo>
                  <a:pt x="5423345" y="975022"/>
                </a:lnTo>
                <a:cubicBezTo>
                  <a:pt x="5443894" y="976437"/>
                  <a:pt x="5449720" y="988485"/>
                  <a:pt x="5458728" y="1001453"/>
                </a:cubicBezTo>
                <a:lnTo>
                  <a:pt x="5588233" y="1179558"/>
                </a:lnTo>
                <a:cubicBezTo>
                  <a:pt x="5596203" y="1191502"/>
                  <a:pt x="5595576" y="1203569"/>
                  <a:pt x="5586753" y="1219482"/>
                </a:cubicBezTo>
                <a:lnTo>
                  <a:pt x="5459923" y="1438639"/>
                </a:lnTo>
                <a:cubicBezTo>
                  <a:pt x="5450915" y="1454340"/>
                  <a:pt x="5443930" y="1468393"/>
                  <a:pt x="5423381" y="1470107"/>
                </a:cubicBezTo>
                <a:lnTo>
                  <a:pt x="5417615" y="1470370"/>
                </a:lnTo>
                <a:lnTo>
                  <a:pt x="5416267" y="1470370"/>
                </a:lnTo>
                <a:lnTo>
                  <a:pt x="5381911" y="1470370"/>
                </a:lnTo>
                <a:lnTo>
                  <a:pt x="5237379" y="1470370"/>
                </a:lnTo>
                <a:lnTo>
                  <a:pt x="5203022" y="1470370"/>
                </a:lnTo>
                <a:lnTo>
                  <a:pt x="5201674" y="1470370"/>
                </a:lnTo>
                <a:cubicBezTo>
                  <a:pt x="5200496" y="1470279"/>
                  <a:pt x="5197913" y="1470348"/>
                  <a:pt x="5195331" y="1469931"/>
                </a:cubicBezTo>
                <a:cubicBezTo>
                  <a:pt x="5174253" y="1467769"/>
                  <a:pt x="5156169" y="1443873"/>
                  <a:pt x="5171492" y="1416324"/>
                </a:cubicBezTo>
                <a:lnTo>
                  <a:pt x="5296628" y="1200149"/>
                </a:lnTo>
                <a:lnTo>
                  <a:pt x="5170476" y="1026661"/>
                </a:lnTo>
                <a:cubicBezTo>
                  <a:pt x="5156577" y="1003387"/>
                  <a:pt x="5174218" y="976953"/>
                  <a:pt x="5195293" y="975167"/>
                </a:cubicBezTo>
                <a:cubicBezTo>
                  <a:pt x="5197877" y="974824"/>
                  <a:pt x="5200458" y="974879"/>
                  <a:pt x="5201639" y="974804"/>
                </a:cubicBezTo>
                <a:close/>
                <a:moveTo>
                  <a:pt x="6156740" y="974802"/>
                </a:moveTo>
                <a:lnTo>
                  <a:pt x="6158088" y="974802"/>
                </a:lnTo>
                <a:lnTo>
                  <a:pt x="6192445" y="974802"/>
                </a:lnTo>
                <a:lnTo>
                  <a:pt x="6336976" y="974802"/>
                </a:lnTo>
                <a:lnTo>
                  <a:pt x="6371333" y="974802"/>
                </a:lnTo>
                <a:lnTo>
                  <a:pt x="6372681" y="974802"/>
                </a:lnTo>
                <a:lnTo>
                  <a:pt x="6378446" y="975021"/>
                </a:lnTo>
                <a:cubicBezTo>
                  <a:pt x="6398996" y="976435"/>
                  <a:pt x="6404822" y="988483"/>
                  <a:pt x="6413830" y="1001452"/>
                </a:cubicBezTo>
                <a:lnTo>
                  <a:pt x="6543335" y="1179557"/>
                </a:lnTo>
                <a:cubicBezTo>
                  <a:pt x="6551306" y="1191501"/>
                  <a:pt x="6550677" y="1203568"/>
                  <a:pt x="6541856" y="1219481"/>
                </a:cubicBezTo>
                <a:lnTo>
                  <a:pt x="6415024" y="1438638"/>
                </a:lnTo>
                <a:cubicBezTo>
                  <a:pt x="6406016" y="1454338"/>
                  <a:pt x="6399032" y="1468391"/>
                  <a:pt x="6378482" y="1470105"/>
                </a:cubicBezTo>
                <a:lnTo>
                  <a:pt x="6372717" y="1470369"/>
                </a:lnTo>
                <a:lnTo>
                  <a:pt x="6371369" y="1470369"/>
                </a:lnTo>
                <a:lnTo>
                  <a:pt x="6337012" y="1470369"/>
                </a:lnTo>
                <a:lnTo>
                  <a:pt x="6192481" y="1470369"/>
                </a:lnTo>
                <a:lnTo>
                  <a:pt x="6158124" y="1470369"/>
                </a:lnTo>
                <a:lnTo>
                  <a:pt x="6156776" y="1470369"/>
                </a:lnTo>
                <a:cubicBezTo>
                  <a:pt x="6155597" y="1470277"/>
                  <a:pt x="6153014" y="1470346"/>
                  <a:pt x="6150431" y="1469929"/>
                </a:cubicBezTo>
                <a:cubicBezTo>
                  <a:pt x="6129354" y="1467766"/>
                  <a:pt x="6111269" y="1443873"/>
                  <a:pt x="6126594" y="1416323"/>
                </a:cubicBezTo>
                <a:lnTo>
                  <a:pt x="6251728" y="1200148"/>
                </a:lnTo>
                <a:lnTo>
                  <a:pt x="6125577" y="1026660"/>
                </a:lnTo>
                <a:cubicBezTo>
                  <a:pt x="6111679" y="1003386"/>
                  <a:pt x="6129318" y="976952"/>
                  <a:pt x="6150395" y="975165"/>
                </a:cubicBezTo>
                <a:cubicBezTo>
                  <a:pt x="6152978" y="974823"/>
                  <a:pt x="6155561" y="974878"/>
                  <a:pt x="6156740" y="974802"/>
                </a:cubicBezTo>
                <a:close/>
                <a:moveTo>
                  <a:pt x="7111844" y="974801"/>
                </a:moveTo>
                <a:lnTo>
                  <a:pt x="7113192" y="974801"/>
                </a:lnTo>
                <a:lnTo>
                  <a:pt x="7147549" y="974801"/>
                </a:lnTo>
                <a:lnTo>
                  <a:pt x="7292080" y="974801"/>
                </a:lnTo>
                <a:lnTo>
                  <a:pt x="7326437" y="974801"/>
                </a:lnTo>
                <a:lnTo>
                  <a:pt x="7327785" y="974801"/>
                </a:lnTo>
                <a:lnTo>
                  <a:pt x="7333550" y="975019"/>
                </a:lnTo>
                <a:cubicBezTo>
                  <a:pt x="7354100" y="976434"/>
                  <a:pt x="7359926" y="988482"/>
                  <a:pt x="7368934" y="1001450"/>
                </a:cubicBezTo>
                <a:lnTo>
                  <a:pt x="7498439" y="1179555"/>
                </a:lnTo>
                <a:cubicBezTo>
                  <a:pt x="7506410" y="1191499"/>
                  <a:pt x="7505781" y="1203567"/>
                  <a:pt x="7496960" y="1219480"/>
                </a:cubicBezTo>
                <a:lnTo>
                  <a:pt x="7370128" y="1438637"/>
                </a:lnTo>
                <a:cubicBezTo>
                  <a:pt x="7361120" y="1454338"/>
                  <a:pt x="7354136" y="1468389"/>
                  <a:pt x="7333586" y="1470103"/>
                </a:cubicBezTo>
                <a:lnTo>
                  <a:pt x="7327821" y="1470367"/>
                </a:lnTo>
                <a:lnTo>
                  <a:pt x="7326473" y="1470367"/>
                </a:lnTo>
                <a:lnTo>
                  <a:pt x="7292116" y="1470367"/>
                </a:lnTo>
                <a:lnTo>
                  <a:pt x="7147585" y="1470367"/>
                </a:lnTo>
                <a:lnTo>
                  <a:pt x="7113228" y="1470367"/>
                </a:lnTo>
                <a:lnTo>
                  <a:pt x="7111880" y="1470367"/>
                </a:lnTo>
                <a:cubicBezTo>
                  <a:pt x="7110701" y="1470275"/>
                  <a:pt x="7108118" y="1470344"/>
                  <a:pt x="7105535" y="1469927"/>
                </a:cubicBezTo>
                <a:cubicBezTo>
                  <a:pt x="7084458" y="1467765"/>
                  <a:pt x="7066373" y="1443872"/>
                  <a:pt x="7081698" y="1416322"/>
                </a:cubicBezTo>
                <a:lnTo>
                  <a:pt x="7206832" y="1200146"/>
                </a:lnTo>
                <a:lnTo>
                  <a:pt x="7080681" y="1026659"/>
                </a:lnTo>
                <a:cubicBezTo>
                  <a:pt x="7066783" y="1003385"/>
                  <a:pt x="7084422" y="976951"/>
                  <a:pt x="7105499" y="975165"/>
                </a:cubicBezTo>
                <a:cubicBezTo>
                  <a:pt x="7108082" y="974821"/>
                  <a:pt x="7110665" y="974876"/>
                  <a:pt x="7111844" y="974801"/>
                </a:cubicBezTo>
                <a:close/>
                <a:moveTo>
                  <a:pt x="8066948" y="974800"/>
                </a:moveTo>
                <a:lnTo>
                  <a:pt x="8068296" y="974800"/>
                </a:lnTo>
                <a:lnTo>
                  <a:pt x="8102653" y="974800"/>
                </a:lnTo>
                <a:lnTo>
                  <a:pt x="8247184" y="974800"/>
                </a:lnTo>
                <a:lnTo>
                  <a:pt x="8281541" y="974800"/>
                </a:lnTo>
                <a:lnTo>
                  <a:pt x="8282889" y="974800"/>
                </a:lnTo>
                <a:lnTo>
                  <a:pt x="8288654" y="975019"/>
                </a:lnTo>
                <a:cubicBezTo>
                  <a:pt x="8309203" y="976433"/>
                  <a:pt x="8315029" y="988481"/>
                  <a:pt x="8324038" y="1001449"/>
                </a:cubicBezTo>
                <a:lnTo>
                  <a:pt x="8453543" y="1179554"/>
                </a:lnTo>
                <a:cubicBezTo>
                  <a:pt x="8461514" y="1191498"/>
                  <a:pt x="8460885" y="1203566"/>
                  <a:pt x="8452064" y="1219478"/>
                </a:cubicBezTo>
                <a:lnTo>
                  <a:pt x="8325232" y="1438636"/>
                </a:lnTo>
                <a:cubicBezTo>
                  <a:pt x="8316224" y="1454336"/>
                  <a:pt x="8309239" y="1468388"/>
                  <a:pt x="8288690" y="1470101"/>
                </a:cubicBezTo>
                <a:lnTo>
                  <a:pt x="8282925" y="1470365"/>
                </a:lnTo>
                <a:lnTo>
                  <a:pt x="8281577" y="1470365"/>
                </a:lnTo>
                <a:lnTo>
                  <a:pt x="8247220" y="1470365"/>
                </a:lnTo>
                <a:lnTo>
                  <a:pt x="8102689" y="1470365"/>
                </a:lnTo>
                <a:lnTo>
                  <a:pt x="8068332" y="1470365"/>
                </a:lnTo>
                <a:lnTo>
                  <a:pt x="8066984" y="1470365"/>
                </a:lnTo>
                <a:cubicBezTo>
                  <a:pt x="8065805" y="1470273"/>
                  <a:pt x="8063222" y="1470342"/>
                  <a:pt x="8060639" y="1469925"/>
                </a:cubicBezTo>
                <a:cubicBezTo>
                  <a:pt x="8039562" y="1467763"/>
                  <a:pt x="8021477" y="1443871"/>
                  <a:pt x="8036802" y="1416321"/>
                </a:cubicBezTo>
                <a:lnTo>
                  <a:pt x="8161936" y="1200145"/>
                </a:lnTo>
                <a:lnTo>
                  <a:pt x="8035785" y="1026657"/>
                </a:lnTo>
                <a:cubicBezTo>
                  <a:pt x="8021887" y="1003384"/>
                  <a:pt x="8039526" y="976950"/>
                  <a:pt x="8060603" y="975163"/>
                </a:cubicBezTo>
                <a:cubicBezTo>
                  <a:pt x="8063186" y="974820"/>
                  <a:pt x="8065769" y="974876"/>
                  <a:pt x="8066948" y="974800"/>
                </a:cubicBezTo>
                <a:close/>
                <a:moveTo>
                  <a:pt x="9022052" y="974798"/>
                </a:moveTo>
                <a:lnTo>
                  <a:pt x="9023400" y="974798"/>
                </a:lnTo>
                <a:lnTo>
                  <a:pt x="9057757" y="974798"/>
                </a:lnTo>
                <a:lnTo>
                  <a:pt x="9144000" y="974798"/>
                </a:lnTo>
                <a:lnTo>
                  <a:pt x="9144000" y="1470363"/>
                </a:lnTo>
                <a:lnTo>
                  <a:pt x="9057793" y="1470363"/>
                </a:lnTo>
                <a:lnTo>
                  <a:pt x="9023436" y="1470363"/>
                </a:lnTo>
                <a:lnTo>
                  <a:pt x="9022088" y="1470363"/>
                </a:lnTo>
                <a:cubicBezTo>
                  <a:pt x="9020908" y="1470271"/>
                  <a:pt x="9018326" y="1470340"/>
                  <a:pt x="9015743" y="1469923"/>
                </a:cubicBezTo>
                <a:cubicBezTo>
                  <a:pt x="8994666" y="1467761"/>
                  <a:pt x="8976581" y="1443870"/>
                  <a:pt x="8991905" y="1416320"/>
                </a:cubicBezTo>
                <a:lnTo>
                  <a:pt x="9117040" y="1200144"/>
                </a:lnTo>
                <a:lnTo>
                  <a:pt x="8990889" y="1026656"/>
                </a:lnTo>
                <a:cubicBezTo>
                  <a:pt x="8976990" y="1003382"/>
                  <a:pt x="8994630" y="976948"/>
                  <a:pt x="9015707" y="975162"/>
                </a:cubicBezTo>
                <a:cubicBezTo>
                  <a:pt x="9018290" y="974819"/>
                  <a:pt x="9020872" y="974875"/>
                  <a:pt x="9022052" y="974798"/>
                </a:cubicBezTo>
                <a:close/>
                <a:moveTo>
                  <a:pt x="0" y="603626"/>
                </a:moveTo>
                <a:lnTo>
                  <a:pt x="128828" y="603626"/>
                </a:lnTo>
                <a:lnTo>
                  <a:pt x="163184" y="603626"/>
                </a:lnTo>
                <a:lnTo>
                  <a:pt x="164532" y="603626"/>
                </a:lnTo>
                <a:lnTo>
                  <a:pt x="170297" y="603844"/>
                </a:lnTo>
                <a:cubicBezTo>
                  <a:pt x="190847" y="605259"/>
                  <a:pt x="196674" y="617307"/>
                  <a:pt x="205682" y="630275"/>
                </a:cubicBezTo>
                <a:lnTo>
                  <a:pt x="335186" y="808334"/>
                </a:lnTo>
                <a:cubicBezTo>
                  <a:pt x="343157" y="820277"/>
                  <a:pt x="342528" y="832353"/>
                  <a:pt x="333707" y="848268"/>
                </a:cubicBezTo>
                <a:lnTo>
                  <a:pt x="206876" y="1067432"/>
                </a:lnTo>
                <a:cubicBezTo>
                  <a:pt x="197868" y="1083131"/>
                  <a:pt x="190883" y="1097179"/>
                  <a:pt x="170334" y="1098892"/>
                </a:cubicBezTo>
                <a:lnTo>
                  <a:pt x="164568" y="1099157"/>
                </a:lnTo>
                <a:lnTo>
                  <a:pt x="163220" y="1099157"/>
                </a:lnTo>
                <a:lnTo>
                  <a:pt x="128864" y="1099157"/>
                </a:lnTo>
                <a:lnTo>
                  <a:pt x="0" y="1099157"/>
                </a:lnTo>
                <a:lnTo>
                  <a:pt x="0" y="904223"/>
                </a:lnTo>
                <a:lnTo>
                  <a:pt x="43581" y="828932"/>
                </a:lnTo>
                <a:lnTo>
                  <a:pt x="0" y="768996"/>
                </a:lnTo>
                <a:close/>
                <a:moveTo>
                  <a:pt x="903694" y="603623"/>
                </a:moveTo>
                <a:lnTo>
                  <a:pt x="905042" y="603623"/>
                </a:lnTo>
                <a:lnTo>
                  <a:pt x="939399" y="603623"/>
                </a:lnTo>
                <a:lnTo>
                  <a:pt x="1083930" y="603623"/>
                </a:lnTo>
                <a:lnTo>
                  <a:pt x="1118287" y="603623"/>
                </a:lnTo>
                <a:lnTo>
                  <a:pt x="1119635" y="603623"/>
                </a:lnTo>
                <a:lnTo>
                  <a:pt x="1125400" y="603840"/>
                </a:lnTo>
                <a:cubicBezTo>
                  <a:pt x="1145950" y="605256"/>
                  <a:pt x="1151776" y="617303"/>
                  <a:pt x="1160786" y="630271"/>
                </a:cubicBezTo>
                <a:lnTo>
                  <a:pt x="1290290" y="808334"/>
                </a:lnTo>
                <a:cubicBezTo>
                  <a:pt x="1298261" y="820277"/>
                  <a:pt x="1297631" y="832352"/>
                  <a:pt x="1288812" y="848267"/>
                </a:cubicBezTo>
                <a:lnTo>
                  <a:pt x="1161979" y="1067431"/>
                </a:lnTo>
                <a:cubicBezTo>
                  <a:pt x="1152970" y="1083130"/>
                  <a:pt x="1145987" y="1097178"/>
                  <a:pt x="1125437" y="1098890"/>
                </a:cubicBezTo>
                <a:lnTo>
                  <a:pt x="1119671" y="1099156"/>
                </a:lnTo>
                <a:lnTo>
                  <a:pt x="1118324" y="1099156"/>
                </a:lnTo>
                <a:lnTo>
                  <a:pt x="1083967" y="1099156"/>
                </a:lnTo>
                <a:lnTo>
                  <a:pt x="939435" y="1099156"/>
                </a:lnTo>
                <a:lnTo>
                  <a:pt x="905078" y="1099156"/>
                </a:lnTo>
                <a:lnTo>
                  <a:pt x="903730" y="1099156"/>
                </a:lnTo>
                <a:cubicBezTo>
                  <a:pt x="902550" y="1099063"/>
                  <a:pt x="899968" y="1099132"/>
                  <a:pt x="897385" y="1098715"/>
                </a:cubicBezTo>
                <a:cubicBezTo>
                  <a:pt x="876308" y="1096554"/>
                  <a:pt x="858223" y="1072665"/>
                  <a:pt x="873547" y="1045115"/>
                </a:cubicBezTo>
                <a:lnTo>
                  <a:pt x="998682" y="828932"/>
                </a:lnTo>
                <a:lnTo>
                  <a:pt x="872531" y="655437"/>
                </a:lnTo>
                <a:cubicBezTo>
                  <a:pt x="858632" y="632163"/>
                  <a:pt x="876272" y="605773"/>
                  <a:pt x="897349" y="603987"/>
                </a:cubicBezTo>
                <a:cubicBezTo>
                  <a:pt x="899931" y="603642"/>
                  <a:pt x="902514" y="603698"/>
                  <a:pt x="903694" y="603623"/>
                </a:cubicBezTo>
                <a:close/>
                <a:moveTo>
                  <a:pt x="1858797" y="603619"/>
                </a:moveTo>
                <a:lnTo>
                  <a:pt x="1860146" y="603619"/>
                </a:lnTo>
                <a:lnTo>
                  <a:pt x="1894503" y="603619"/>
                </a:lnTo>
                <a:lnTo>
                  <a:pt x="2039033" y="603619"/>
                </a:lnTo>
                <a:lnTo>
                  <a:pt x="2073390" y="603619"/>
                </a:lnTo>
                <a:lnTo>
                  <a:pt x="2074737" y="603619"/>
                </a:lnTo>
                <a:lnTo>
                  <a:pt x="2080503" y="603837"/>
                </a:lnTo>
                <a:cubicBezTo>
                  <a:pt x="2101050" y="605252"/>
                  <a:pt x="2106878" y="617299"/>
                  <a:pt x="2115886" y="630267"/>
                </a:cubicBezTo>
                <a:lnTo>
                  <a:pt x="2245389" y="808334"/>
                </a:lnTo>
                <a:cubicBezTo>
                  <a:pt x="2253363" y="820277"/>
                  <a:pt x="2252735" y="832351"/>
                  <a:pt x="2243912" y="848266"/>
                </a:cubicBezTo>
                <a:lnTo>
                  <a:pt x="2117080" y="1067430"/>
                </a:lnTo>
                <a:cubicBezTo>
                  <a:pt x="2108071" y="1083129"/>
                  <a:pt x="2101088" y="1097177"/>
                  <a:pt x="2080539" y="1098889"/>
                </a:cubicBezTo>
                <a:lnTo>
                  <a:pt x="2074774" y="1099155"/>
                </a:lnTo>
                <a:lnTo>
                  <a:pt x="2073426" y="1099155"/>
                </a:lnTo>
                <a:lnTo>
                  <a:pt x="2039069" y="1099155"/>
                </a:lnTo>
                <a:lnTo>
                  <a:pt x="1894538" y="1099155"/>
                </a:lnTo>
                <a:lnTo>
                  <a:pt x="1860181" y="1099155"/>
                </a:lnTo>
                <a:lnTo>
                  <a:pt x="1858834" y="1099155"/>
                </a:lnTo>
                <a:cubicBezTo>
                  <a:pt x="1857655" y="1099062"/>
                  <a:pt x="1855071" y="1099131"/>
                  <a:pt x="1852489" y="1098714"/>
                </a:cubicBezTo>
                <a:cubicBezTo>
                  <a:pt x="1831412" y="1096552"/>
                  <a:pt x="1813327" y="1072664"/>
                  <a:pt x="1828651" y="1045114"/>
                </a:cubicBezTo>
                <a:lnTo>
                  <a:pt x="1953786" y="828931"/>
                </a:lnTo>
                <a:lnTo>
                  <a:pt x="1827635" y="655437"/>
                </a:lnTo>
                <a:cubicBezTo>
                  <a:pt x="1813736" y="632163"/>
                  <a:pt x="1831376" y="605769"/>
                  <a:pt x="1852453" y="603983"/>
                </a:cubicBezTo>
                <a:cubicBezTo>
                  <a:pt x="1855035" y="603638"/>
                  <a:pt x="1857618" y="603694"/>
                  <a:pt x="1858797" y="603619"/>
                </a:cubicBezTo>
                <a:close/>
                <a:moveTo>
                  <a:pt x="2813898" y="603615"/>
                </a:moveTo>
                <a:lnTo>
                  <a:pt x="2815247" y="603615"/>
                </a:lnTo>
                <a:lnTo>
                  <a:pt x="2849605" y="603615"/>
                </a:lnTo>
                <a:lnTo>
                  <a:pt x="2994136" y="603615"/>
                </a:lnTo>
                <a:lnTo>
                  <a:pt x="3028494" y="603615"/>
                </a:lnTo>
                <a:lnTo>
                  <a:pt x="3029842" y="603615"/>
                </a:lnTo>
                <a:lnTo>
                  <a:pt x="3035607" y="603833"/>
                </a:lnTo>
                <a:cubicBezTo>
                  <a:pt x="3056157" y="605248"/>
                  <a:pt x="3061984" y="617296"/>
                  <a:pt x="3070994" y="630263"/>
                </a:cubicBezTo>
                <a:lnTo>
                  <a:pt x="3200497" y="808334"/>
                </a:lnTo>
                <a:cubicBezTo>
                  <a:pt x="3208467" y="820277"/>
                  <a:pt x="3207835" y="832351"/>
                  <a:pt x="3199016" y="848265"/>
                </a:cubicBezTo>
                <a:lnTo>
                  <a:pt x="3072186" y="1067428"/>
                </a:lnTo>
                <a:cubicBezTo>
                  <a:pt x="3063178" y="1083127"/>
                  <a:pt x="3056193" y="1097175"/>
                  <a:pt x="3035642" y="1098888"/>
                </a:cubicBezTo>
                <a:lnTo>
                  <a:pt x="3029878" y="1099154"/>
                </a:lnTo>
                <a:lnTo>
                  <a:pt x="3028531" y="1099154"/>
                </a:lnTo>
                <a:lnTo>
                  <a:pt x="2994171" y="1099154"/>
                </a:lnTo>
                <a:lnTo>
                  <a:pt x="2849642" y="1099154"/>
                </a:lnTo>
                <a:lnTo>
                  <a:pt x="2815283" y="1099154"/>
                </a:lnTo>
                <a:lnTo>
                  <a:pt x="2813936" y="1099154"/>
                </a:lnTo>
                <a:cubicBezTo>
                  <a:pt x="2812756" y="1099061"/>
                  <a:pt x="2810173" y="1099130"/>
                  <a:pt x="2807590" y="1098713"/>
                </a:cubicBezTo>
                <a:cubicBezTo>
                  <a:pt x="2786515" y="1096551"/>
                  <a:pt x="2768430" y="1072663"/>
                  <a:pt x="2783753" y="1045112"/>
                </a:cubicBezTo>
                <a:lnTo>
                  <a:pt x="2908887" y="828931"/>
                </a:lnTo>
                <a:lnTo>
                  <a:pt x="2782736" y="655437"/>
                </a:lnTo>
                <a:cubicBezTo>
                  <a:pt x="2768838" y="632163"/>
                  <a:pt x="2786477" y="605766"/>
                  <a:pt x="2807556" y="603979"/>
                </a:cubicBezTo>
                <a:cubicBezTo>
                  <a:pt x="2810139" y="603634"/>
                  <a:pt x="2812722" y="603690"/>
                  <a:pt x="2813898" y="603615"/>
                </a:cubicBezTo>
                <a:close/>
                <a:moveTo>
                  <a:pt x="3769001" y="603612"/>
                </a:moveTo>
                <a:lnTo>
                  <a:pt x="3770348" y="603612"/>
                </a:lnTo>
                <a:lnTo>
                  <a:pt x="3804707" y="603612"/>
                </a:lnTo>
                <a:lnTo>
                  <a:pt x="3949235" y="603612"/>
                </a:lnTo>
                <a:lnTo>
                  <a:pt x="3983594" y="603612"/>
                </a:lnTo>
                <a:lnTo>
                  <a:pt x="3984940" y="603612"/>
                </a:lnTo>
                <a:lnTo>
                  <a:pt x="3990704" y="603829"/>
                </a:lnTo>
                <a:cubicBezTo>
                  <a:pt x="4011255" y="605244"/>
                  <a:pt x="4017081" y="617292"/>
                  <a:pt x="4026089" y="630260"/>
                </a:cubicBezTo>
                <a:lnTo>
                  <a:pt x="4155595" y="808334"/>
                </a:lnTo>
                <a:cubicBezTo>
                  <a:pt x="4163566" y="820277"/>
                  <a:pt x="4162936" y="832350"/>
                  <a:pt x="4154115" y="848264"/>
                </a:cubicBezTo>
                <a:lnTo>
                  <a:pt x="4027283" y="1067427"/>
                </a:lnTo>
                <a:cubicBezTo>
                  <a:pt x="4018277" y="1083126"/>
                  <a:pt x="4011292" y="1097174"/>
                  <a:pt x="3990741" y="1098887"/>
                </a:cubicBezTo>
                <a:lnTo>
                  <a:pt x="3984976" y="1099153"/>
                </a:lnTo>
                <a:lnTo>
                  <a:pt x="3983627" y="1099153"/>
                </a:lnTo>
                <a:lnTo>
                  <a:pt x="3949271" y="1099153"/>
                </a:lnTo>
                <a:lnTo>
                  <a:pt x="3804743" y="1099153"/>
                </a:lnTo>
                <a:lnTo>
                  <a:pt x="3770384" y="1099153"/>
                </a:lnTo>
                <a:lnTo>
                  <a:pt x="3769036" y="1099153"/>
                </a:lnTo>
                <a:cubicBezTo>
                  <a:pt x="3767858" y="1099059"/>
                  <a:pt x="3765276" y="1099129"/>
                  <a:pt x="3762692" y="1098711"/>
                </a:cubicBezTo>
                <a:cubicBezTo>
                  <a:pt x="3741615" y="1096550"/>
                  <a:pt x="3723530" y="1072661"/>
                  <a:pt x="3738855" y="1045112"/>
                </a:cubicBezTo>
                <a:lnTo>
                  <a:pt x="3863989" y="828929"/>
                </a:lnTo>
                <a:lnTo>
                  <a:pt x="3737838" y="655437"/>
                </a:lnTo>
                <a:cubicBezTo>
                  <a:pt x="3723939" y="632163"/>
                  <a:pt x="3741578" y="605762"/>
                  <a:pt x="3762656" y="603975"/>
                </a:cubicBezTo>
                <a:cubicBezTo>
                  <a:pt x="3765237" y="603630"/>
                  <a:pt x="3767822" y="603687"/>
                  <a:pt x="3769001" y="603612"/>
                </a:cubicBezTo>
                <a:close/>
                <a:moveTo>
                  <a:pt x="4724086" y="603608"/>
                </a:moveTo>
                <a:lnTo>
                  <a:pt x="4725437" y="603608"/>
                </a:lnTo>
                <a:lnTo>
                  <a:pt x="4759792" y="603608"/>
                </a:lnTo>
                <a:lnTo>
                  <a:pt x="4904320" y="603608"/>
                </a:lnTo>
                <a:lnTo>
                  <a:pt x="4938679" y="603608"/>
                </a:lnTo>
                <a:lnTo>
                  <a:pt x="4940026" y="603608"/>
                </a:lnTo>
                <a:lnTo>
                  <a:pt x="4945794" y="603825"/>
                </a:lnTo>
                <a:cubicBezTo>
                  <a:pt x="4966342" y="605241"/>
                  <a:pt x="4972168" y="617288"/>
                  <a:pt x="4981175" y="630256"/>
                </a:cubicBezTo>
                <a:lnTo>
                  <a:pt x="5110683" y="808334"/>
                </a:lnTo>
                <a:cubicBezTo>
                  <a:pt x="5118652" y="820277"/>
                  <a:pt x="5118023" y="832350"/>
                  <a:pt x="5109202" y="848264"/>
                </a:cubicBezTo>
                <a:lnTo>
                  <a:pt x="4982371" y="1067426"/>
                </a:lnTo>
                <a:cubicBezTo>
                  <a:pt x="4973363" y="1083125"/>
                  <a:pt x="4966378" y="1097173"/>
                  <a:pt x="4945827" y="1098886"/>
                </a:cubicBezTo>
                <a:lnTo>
                  <a:pt x="4940062" y="1099152"/>
                </a:lnTo>
                <a:lnTo>
                  <a:pt x="4938714" y="1099152"/>
                </a:lnTo>
                <a:lnTo>
                  <a:pt x="4904357" y="1099152"/>
                </a:lnTo>
                <a:lnTo>
                  <a:pt x="4759827" y="1099152"/>
                </a:lnTo>
                <a:lnTo>
                  <a:pt x="4725471" y="1099152"/>
                </a:lnTo>
                <a:lnTo>
                  <a:pt x="4724123" y="1099152"/>
                </a:lnTo>
                <a:cubicBezTo>
                  <a:pt x="4722944" y="1099058"/>
                  <a:pt x="4720361" y="1099127"/>
                  <a:pt x="4717779" y="1098710"/>
                </a:cubicBezTo>
                <a:cubicBezTo>
                  <a:pt x="4696701" y="1096548"/>
                  <a:pt x="4678617" y="1072660"/>
                  <a:pt x="4693939" y="1045110"/>
                </a:cubicBezTo>
                <a:lnTo>
                  <a:pt x="4819075" y="828928"/>
                </a:lnTo>
                <a:lnTo>
                  <a:pt x="4692923" y="655437"/>
                </a:lnTo>
                <a:cubicBezTo>
                  <a:pt x="4679026" y="632163"/>
                  <a:pt x="4696664" y="605758"/>
                  <a:pt x="4717742" y="603972"/>
                </a:cubicBezTo>
                <a:cubicBezTo>
                  <a:pt x="4720324" y="603627"/>
                  <a:pt x="4722907" y="603683"/>
                  <a:pt x="4724086" y="603608"/>
                </a:cubicBezTo>
                <a:close/>
                <a:moveTo>
                  <a:pt x="5679190" y="603604"/>
                </a:moveTo>
                <a:lnTo>
                  <a:pt x="5680538" y="603604"/>
                </a:lnTo>
                <a:lnTo>
                  <a:pt x="5714894" y="603604"/>
                </a:lnTo>
                <a:lnTo>
                  <a:pt x="5859424" y="603604"/>
                </a:lnTo>
                <a:lnTo>
                  <a:pt x="5893783" y="603604"/>
                </a:lnTo>
                <a:lnTo>
                  <a:pt x="5895129" y="603604"/>
                </a:lnTo>
                <a:lnTo>
                  <a:pt x="5900894" y="603822"/>
                </a:lnTo>
                <a:cubicBezTo>
                  <a:pt x="5921444" y="605237"/>
                  <a:pt x="5927271" y="617284"/>
                  <a:pt x="5936279" y="630252"/>
                </a:cubicBezTo>
                <a:lnTo>
                  <a:pt x="6065783" y="808334"/>
                </a:lnTo>
                <a:cubicBezTo>
                  <a:pt x="6073755" y="820277"/>
                  <a:pt x="6073125" y="832348"/>
                  <a:pt x="6064305" y="848262"/>
                </a:cubicBezTo>
                <a:lnTo>
                  <a:pt x="5937473" y="1067424"/>
                </a:lnTo>
                <a:cubicBezTo>
                  <a:pt x="5928465" y="1083124"/>
                  <a:pt x="5921480" y="1097171"/>
                  <a:pt x="5900931" y="1098884"/>
                </a:cubicBezTo>
                <a:lnTo>
                  <a:pt x="5895165" y="1099150"/>
                </a:lnTo>
                <a:lnTo>
                  <a:pt x="5893817" y="1099150"/>
                </a:lnTo>
                <a:lnTo>
                  <a:pt x="5859463" y="1099150"/>
                </a:lnTo>
                <a:lnTo>
                  <a:pt x="5714930" y="1099150"/>
                </a:lnTo>
                <a:lnTo>
                  <a:pt x="5680574" y="1099150"/>
                </a:lnTo>
                <a:lnTo>
                  <a:pt x="5679225" y="1099150"/>
                </a:lnTo>
                <a:cubicBezTo>
                  <a:pt x="5678046" y="1099057"/>
                  <a:pt x="5675463" y="1099126"/>
                  <a:pt x="5672881" y="1098709"/>
                </a:cubicBezTo>
                <a:cubicBezTo>
                  <a:pt x="5651804" y="1096547"/>
                  <a:pt x="5633718" y="1072659"/>
                  <a:pt x="5649042" y="1045108"/>
                </a:cubicBezTo>
                <a:lnTo>
                  <a:pt x="5774176" y="828928"/>
                </a:lnTo>
                <a:lnTo>
                  <a:pt x="5648026" y="655437"/>
                </a:lnTo>
                <a:cubicBezTo>
                  <a:pt x="5634127" y="632163"/>
                  <a:pt x="5651768" y="605754"/>
                  <a:pt x="5672845" y="603968"/>
                </a:cubicBezTo>
                <a:cubicBezTo>
                  <a:pt x="5675428" y="603623"/>
                  <a:pt x="5678010" y="603679"/>
                  <a:pt x="5679190" y="603604"/>
                </a:cubicBezTo>
                <a:close/>
                <a:moveTo>
                  <a:pt x="6634292" y="603600"/>
                </a:moveTo>
                <a:lnTo>
                  <a:pt x="6635640" y="603600"/>
                </a:lnTo>
                <a:lnTo>
                  <a:pt x="6669997" y="603600"/>
                </a:lnTo>
                <a:lnTo>
                  <a:pt x="6814528" y="603600"/>
                </a:lnTo>
                <a:lnTo>
                  <a:pt x="6848885" y="603600"/>
                </a:lnTo>
                <a:lnTo>
                  <a:pt x="6850233" y="603600"/>
                </a:lnTo>
                <a:lnTo>
                  <a:pt x="6855998" y="603818"/>
                </a:lnTo>
                <a:cubicBezTo>
                  <a:pt x="6876548" y="605233"/>
                  <a:pt x="6882374" y="617281"/>
                  <a:pt x="6891382" y="630248"/>
                </a:cubicBezTo>
                <a:lnTo>
                  <a:pt x="7020887" y="808334"/>
                </a:lnTo>
                <a:cubicBezTo>
                  <a:pt x="7028858" y="820277"/>
                  <a:pt x="7028229" y="832347"/>
                  <a:pt x="7019408" y="848261"/>
                </a:cubicBezTo>
                <a:lnTo>
                  <a:pt x="6892576" y="1067423"/>
                </a:lnTo>
                <a:cubicBezTo>
                  <a:pt x="6883568" y="1083123"/>
                  <a:pt x="6876584" y="1097170"/>
                  <a:pt x="6856034" y="1098883"/>
                </a:cubicBezTo>
                <a:lnTo>
                  <a:pt x="6850269" y="1099149"/>
                </a:lnTo>
                <a:lnTo>
                  <a:pt x="6848921" y="1099149"/>
                </a:lnTo>
                <a:lnTo>
                  <a:pt x="6814564" y="1099149"/>
                </a:lnTo>
                <a:lnTo>
                  <a:pt x="6670033" y="1099149"/>
                </a:lnTo>
                <a:lnTo>
                  <a:pt x="6635676" y="1099149"/>
                </a:lnTo>
                <a:lnTo>
                  <a:pt x="6634328" y="1099149"/>
                </a:lnTo>
                <a:cubicBezTo>
                  <a:pt x="6633149" y="1099056"/>
                  <a:pt x="6630566" y="1099124"/>
                  <a:pt x="6627983" y="1098708"/>
                </a:cubicBezTo>
                <a:cubicBezTo>
                  <a:pt x="6606906" y="1096546"/>
                  <a:pt x="6588821" y="1072657"/>
                  <a:pt x="6604146" y="1045107"/>
                </a:cubicBezTo>
                <a:lnTo>
                  <a:pt x="6729280" y="828928"/>
                </a:lnTo>
                <a:lnTo>
                  <a:pt x="6603129" y="655437"/>
                </a:lnTo>
                <a:cubicBezTo>
                  <a:pt x="6589231" y="632163"/>
                  <a:pt x="6606870" y="605751"/>
                  <a:pt x="6627947" y="603964"/>
                </a:cubicBezTo>
                <a:cubicBezTo>
                  <a:pt x="6630530" y="603619"/>
                  <a:pt x="6633113" y="603675"/>
                  <a:pt x="6634292" y="603600"/>
                </a:cubicBezTo>
                <a:close/>
                <a:moveTo>
                  <a:pt x="7589396" y="603597"/>
                </a:moveTo>
                <a:lnTo>
                  <a:pt x="7590744" y="603597"/>
                </a:lnTo>
                <a:lnTo>
                  <a:pt x="7625101" y="603597"/>
                </a:lnTo>
                <a:lnTo>
                  <a:pt x="7769632" y="603597"/>
                </a:lnTo>
                <a:lnTo>
                  <a:pt x="7803989" y="603597"/>
                </a:lnTo>
                <a:lnTo>
                  <a:pt x="7805337" y="603597"/>
                </a:lnTo>
                <a:lnTo>
                  <a:pt x="7811102" y="603814"/>
                </a:lnTo>
                <a:cubicBezTo>
                  <a:pt x="7831652" y="605229"/>
                  <a:pt x="7837478" y="617277"/>
                  <a:pt x="7846486" y="630245"/>
                </a:cubicBezTo>
                <a:lnTo>
                  <a:pt x="7975991" y="808334"/>
                </a:lnTo>
                <a:cubicBezTo>
                  <a:pt x="7983962" y="820277"/>
                  <a:pt x="7983333" y="832347"/>
                  <a:pt x="7974512" y="848261"/>
                </a:cubicBezTo>
                <a:lnTo>
                  <a:pt x="7847680" y="1067422"/>
                </a:lnTo>
                <a:cubicBezTo>
                  <a:pt x="7838672" y="1083121"/>
                  <a:pt x="7831688" y="1097169"/>
                  <a:pt x="7811138" y="1098882"/>
                </a:cubicBezTo>
                <a:lnTo>
                  <a:pt x="7805373" y="1099148"/>
                </a:lnTo>
                <a:lnTo>
                  <a:pt x="7804025" y="1099148"/>
                </a:lnTo>
                <a:lnTo>
                  <a:pt x="7769668" y="1099148"/>
                </a:lnTo>
                <a:lnTo>
                  <a:pt x="7625137" y="1099148"/>
                </a:lnTo>
                <a:lnTo>
                  <a:pt x="7590780" y="1099148"/>
                </a:lnTo>
                <a:lnTo>
                  <a:pt x="7589432" y="1099148"/>
                </a:lnTo>
                <a:cubicBezTo>
                  <a:pt x="7588253" y="1099055"/>
                  <a:pt x="7585670" y="1099123"/>
                  <a:pt x="7583087" y="1098706"/>
                </a:cubicBezTo>
                <a:cubicBezTo>
                  <a:pt x="7562010" y="1096545"/>
                  <a:pt x="7543925" y="1072656"/>
                  <a:pt x="7559250" y="1045106"/>
                </a:cubicBezTo>
                <a:lnTo>
                  <a:pt x="7684384" y="828927"/>
                </a:lnTo>
                <a:lnTo>
                  <a:pt x="7558233" y="655437"/>
                </a:lnTo>
                <a:cubicBezTo>
                  <a:pt x="7544335" y="632163"/>
                  <a:pt x="7561974" y="605747"/>
                  <a:pt x="7583051" y="603960"/>
                </a:cubicBezTo>
                <a:cubicBezTo>
                  <a:pt x="7585634" y="603615"/>
                  <a:pt x="7588217" y="603672"/>
                  <a:pt x="7589396" y="603597"/>
                </a:cubicBezTo>
                <a:close/>
                <a:moveTo>
                  <a:pt x="8544500" y="603593"/>
                </a:moveTo>
                <a:lnTo>
                  <a:pt x="8545848" y="603593"/>
                </a:lnTo>
                <a:lnTo>
                  <a:pt x="8580205" y="603593"/>
                </a:lnTo>
                <a:lnTo>
                  <a:pt x="8724736" y="603593"/>
                </a:lnTo>
                <a:lnTo>
                  <a:pt x="8759093" y="603593"/>
                </a:lnTo>
                <a:lnTo>
                  <a:pt x="8760440" y="603593"/>
                </a:lnTo>
                <a:lnTo>
                  <a:pt x="8766206" y="603810"/>
                </a:lnTo>
                <a:cubicBezTo>
                  <a:pt x="8786755" y="605226"/>
                  <a:pt x="8792582" y="617273"/>
                  <a:pt x="8801590" y="630241"/>
                </a:cubicBezTo>
                <a:lnTo>
                  <a:pt x="8931095" y="808334"/>
                </a:lnTo>
                <a:cubicBezTo>
                  <a:pt x="8939066" y="820277"/>
                  <a:pt x="8938437" y="832347"/>
                  <a:pt x="8929616" y="848260"/>
                </a:cubicBezTo>
                <a:lnTo>
                  <a:pt x="8802784" y="1067421"/>
                </a:lnTo>
                <a:cubicBezTo>
                  <a:pt x="8793776" y="1083120"/>
                  <a:pt x="8786791" y="1097168"/>
                  <a:pt x="8766242" y="1098881"/>
                </a:cubicBezTo>
                <a:lnTo>
                  <a:pt x="8760476" y="1099146"/>
                </a:lnTo>
                <a:lnTo>
                  <a:pt x="8759129" y="1099146"/>
                </a:lnTo>
                <a:lnTo>
                  <a:pt x="8724771" y="1099146"/>
                </a:lnTo>
                <a:lnTo>
                  <a:pt x="8580241" y="1099146"/>
                </a:lnTo>
                <a:lnTo>
                  <a:pt x="8545884" y="1099146"/>
                </a:lnTo>
                <a:lnTo>
                  <a:pt x="8544536" y="1099146"/>
                </a:lnTo>
                <a:cubicBezTo>
                  <a:pt x="8543356" y="1099053"/>
                  <a:pt x="8540774" y="1099122"/>
                  <a:pt x="8538191" y="1098705"/>
                </a:cubicBezTo>
                <a:cubicBezTo>
                  <a:pt x="8517114" y="1096544"/>
                  <a:pt x="8499029" y="1072655"/>
                  <a:pt x="8514353" y="1045105"/>
                </a:cubicBezTo>
                <a:lnTo>
                  <a:pt x="8639488" y="828925"/>
                </a:lnTo>
                <a:lnTo>
                  <a:pt x="8513337" y="655437"/>
                </a:lnTo>
                <a:cubicBezTo>
                  <a:pt x="8499438" y="632163"/>
                  <a:pt x="8517078" y="605743"/>
                  <a:pt x="8538155" y="603957"/>
                </a:cubicBezTo>
                <a:cubicBezTo>
                  <a:pt x="8540738" y="603612"/>
                  <a:pt x="8543320" y="603668"/>
                  <a:pt x="8544500" y="603593"/>
                </a:cubicBezTo>
                <a:close/>
                <a:moveTo>
                  <a:pt x="426143" y="417810"/>
                </a:moveTo>
                <a:lnTo>
                  <a:pt x="427491" y="417810"/>
                </a:lnTo>
                <a:lnTo>
                  <a:pt x="461848" y="417810"/>
                </a:lnTo>
                <a:lnTo>
                  <a:pt x="606378" y="417810"/>
                </a:lnTo>
                <a:lnTo>
                  <a:pt x="640736" y="417810"/>
                </a:lnTo>
                <a:lnTo>
                  <a:pt x="642083" y="417810"/>
                </a:lnTo>
                <a:lnTo>
                  <a:pt x="647848" y="418030"/>
                </a:lnTo>
                <a:cubicBezTo>
                  <a:pt x="668398" y="419445"/>
                  <a:pt x="674224" y="431491"/>
                  <a:pt x="683232" y="444469"/>
                </a:cubicBezTo>
                <a:lnTo>
                  <a:pt x="812737" y="622565"/>
                </a:lnTo>
                <a:cubicBezTo>
                  <a:pt x="820708" y="634486"/>
                  <a:pt x="820079" y="646553"/>
                  <a:pt x="811258" y="662466"/>
                </a:cubicBezTo>
                <a:lnTo>
                  <a:pt x="684427" y="881638"/>
                </a:lnTo>
                <a:cubicBezTo>
                  <a:pt x="675419" y="897335"/>
                  <a:pt x="668434" y="911388"/>
                  <a:pt x="647885" y="913100"/>
                </a:cubicBezTo>
                <a:lnTo>
                  <a:pt x="642119" y="913363"/>
                </a:lnTo>
                <a:lnTo>
                  <a:pt x="640771" y="913363"/>
                </a:lnTo>
                <a:lnTo>
                  <a:pt x="606414" y="913363"/>
                </a:lnTo>
                <a:lnTo>
                  <a:pt x="461884" y="913363"/>
                </a:lnTo>
                <a:lnTo>
                  <a:pt x="427527" y="913363"/>
                </a:lnTo>
                <a:lnTo>
                  <a:pt x="426179" y="913363"/>
                </a:lnTo>
                <a:cubicBezTo>
                  <a:pt x="424999" y="913272"/>
                  <a:pt x="422417" y="913338"/>
                  <a:pt x="419834" y="912921"/>
                </a:cubicBezTo>
                <a:cubicBezTo>
                  <a:pt x="398757" y="910762"/>
                  <a:pt x="380672" y="886872"/>
                  <a:pt x="395997" y="859322"/>
                </a:cubicBezTo>
                <a:lnTo>
                  <a:pt x="521131" y="643134"/>
                </a:lnTo>
                <a:lnTo>
                  <a:pt x="394980" y="469676"/>
                </a:lnTo>
                <a:cubicBezTo>
                  <a:pt x="381082" y="446402"/>
                  <a:pt x="398721" y="419961"/>
                  <a:pt x="419798" y="418174"/>
                </a:cubicBezTo>
                <a:cubicBezTo>
                  <a:pt x="422381" y="417831"/>
                  <a:pt x="424963" y="417887"/>
                  <a:pt x="426143" y="417810"/>
                </a:cubicBezTo>
                <a:close/>
                <a:moveTo>
                  <a:pt x="1381247" y="417808"/>
                </a:moveTo>
                <a:lnTo>
                  <a:pt x="1382594" y="417808"/>
                </a:lnTo>
                <a:lnTo>
                  <a:pt x="1416953" y="417808"/>
                </a:lnTo>
                <a:lnTo>
                  <a:pt x="1561482" y="417808"/>
                </a:lnTo>
                <a:lnTo>
                  <a:pt x="1595839" y="417808"/>
                </a:lnTo>
                <a:lnTo>
                  <a:pt x="1597187" y="417808"/>
                </a:lnTo>
                <a:lnTo>
                  <a:pt x="1602952" y="418029"/>
                </a:lnTo>
                <a:cubicBezTo>
                  <a:pt x="1623502" y="419443"/>
                  <a:pt x="1629329" y="431489"/>
                  <a:pt x="1638336" y="444466"/>
                </a:cubicBezTo>
                <a:lnTo>
                  <a:pt x="1767842" y="622562"/>
                </a:lnTo>
                <a:cubicBezTo>
                  <a:pt x="1775813" y="634486"/>
                  <a:pt x="1775183" y="646553"/>
                  <a:pt x="1766363" y="662466"/>
                </a:cubicBezTo>
                <a:lnTo>
                  <a:pt x="1639530" y="881637"/>
                </a:lnTo>
                <a:cubicBezTo>
                  <a:pt x="1630522" y="897334"/>
                  <a:pt x="1623538" y="911387"/>
                  <a:pt x="1602988" y="913098"/>
                </a:cubicBezTo>
                <a:lnTo>
                  <a:pt x="1597222" y="913361"/>
                </a:lnTo>
                <a:lnTo>
                  <a:pt x="1595876" y="913361"/>
                </a:lnTo>
                <a:lnTo>
                  <a:pt x="1561518" y="913361"/>
                </a:lnTo>
                <a:lnTo>
                  <a:pt x="1416988" y="913361"/>
                </a:lnTo>
                <a:lnTo>
                  <a:pt x="1382630" y="913361"/>
                </a:lnTo>
                <a:lnTo>
                  <a:pt x="1381282" y="913361"/>
                </a:lnTo>
                <a:cubicBezTo>
                  <a:pt x="1380104" y="913271"/>
                  <a:pt x="1377520" y="913337"/>
                  <a:pt x="1374938" y="912920"/>
                </a:cubicBezTo>
                <a:cubicBezTo>
                  <a:pt x="1353861" y="910760"/>
                  <a:pt x="1335776" y="886871"/>
                  <a:pt x="1351101" y="859321"/>
                </a:cubicBezTo>
                <a:lnTo>
                  <a:pt x="1476236" y="643134"/>
                </a:lnTo>
                <a:lnTo>
                  <a:pt x="1350085" y="469673"/>
                </a:lnTo>
                <a:cubicBezTo>
                  <a:pt x="1336185" y="446399"/>
                  <a:pt x="1353825" y="419959"/>
                  <a:pt x="1374902" y="418173"/>
                </a:cubicBezTo>
                <a:cubicBezTo>
                  <a:pt x="1377485" y="417829"/>
                  <a:pt x="1380067" y="417885"/>
                  <a:pt x="1381247" y="417808"/>
                </a:cubicBezTo>
                <a:close/>
                <a:moveTo>
                  <a:pt x="2336347" y="417806"/>
                </a:moveTo>
                <a:lnTo>
                  <a:pt x="2337695" y="417806"/>
                </a:lnTo>
                <a:lnTo>
                  <a:pt x="2372052" y="417806"/>
                </a:lnTo>
                <a:lnTo>
                  <a:pt x="2516583" y="417806"/>
                </a:lnTo>
                <a:lnTo>
                  <a:pt x="2550941" y="417806"/>
                </a:lnTo>
                <a:lnTo>
                  <a:pt x="2552289" y="417806"/>
                </a:lnTo>
                <a:lnTo>
                  <a:pt x="2558055" y="418027"/>
                </a:lnTo>
                <a:cubicBezTo>
                  <a:pt x="2578604" y="419441"/>
                  <a:pt x="2584430" y="431487"/>
                  <a:pt x="2593438" y="444463"/>
                </a:cubicBezTo>
                <a:lnTo>
                  <a:pt x="2722943" y="622561"/>
                </a:lnTo>
                <a:cubicBezTo>
                  <a:pt x="2730916" y="634486"/>
                  <a:pt x="2730285" y="646553"/>
                  <a:pt x="2721465" y="662466"/>
                </a:cubicBezTo>
                <a:lnTo>
                  <a:pt x="2594634" y="881635"/>
                </a:lnTo>
                <a:cubicBezTo>
                  <a:pt x="2585624" y="897334"/>
                  <a:pt x="2578640" y="911386"/>
                  <a:pt x="2558090" y="913097"/>
                </a:cubicBezTo>
                <a:lnTo>
                  <a:pt x="2552324" y="913360"/>
                </a:lnTo>
                <a:lnTo>
                  <a:pt x="2550977" y="913360"/>
                </a:lnTo>
                <a:lnTo>
                  <a:pt x="2516620" y="913360"/>
                </a:lnTo>
                <a:lnTo>
                  <a:pt x="2372088" y="913360"/>
                </a:lnTo>
                <a:lnTo>
                  <a:pt x="2337731" y="913360"/>
                </a:lnTo>
                <a:lnTo>
                  <a:pt x="2336384" y="913360"/>
                </a:lnTo>
                <a:cubicBezTo>
                  <a:pt x="2335203" y="913270"/>
                  <a:pt x="2332621" y="913337"/>
                  <a:pt x="2330039" y="912918"/>
                </a:cubicBezTo>
                <a:cubicBezTo>
                  <a:pt x="2308962" y="910759"/>
                  <a:pt x="2290876" y="886870"/>
                  <a:pt x="2306201" y="859319"/>
                </a:cubicBezTo>
                <a:lnTo>
                  <a:pt x="2431337" y="643134"/>
                </a:lnTo>
                <a:lnTo>
                  <a:pt x="2305184" y="469671"/>
                </a:lnTo>
                <a:cubicBezTo>
                  <a:pt x="2291287" y="446397"/>
                  <a:pt x="2308924" y="419957"/>
                  <a:pt x="2330002" y="418171"/>
                </a:cubicBezTo>
                <a:cubicBezTo>
                  <a:pt x="2332584" y="417827"/>
                  <a:pt x="2335169" y="417883"/>
                  <a:pt x="2336347" y="417806"/>
                </a:cubicBezTo>
                <a:close/>
                <a:moveTo>
                  <a:pt x="3291449" y="417804"/>
                </a:moveTo>
                <a:lnTo>
                  <a:pt x="3292798" y="417804"/>
                </a:lnTo>
                <a:lnTo>
                  <a:pt x="3327154" y="417804"/>
                </a:lnTo>
                <a:lnTo>
                  <a:pt x="3471684" y="417804"/>
                </a:lnTo>
                <a:lnTo>
                  <a:pt x="3506041" y="417804"/>
                </a:lnTo>
                <a:lnTo>
                  <a:pt x="3507390" y="417804"/>
                </a:lnTo>
                <a:lnTo>
                  <a:pt x="3513155" y="418025"/>
                </a:lnTo>
                <a:cubicBezTo>
                  <a:pt x="3533705" y="419439"/>
                  <a:pt x="3539531" y="431485"/>
                  <a:pt x="3548540" y="444461"/>
                </a:cubicBezTo>
                <a:lnTo>
                  <a:pt x="3678044" y="622558"/>
                </a:lnTo>
                <a:cubicBezTo>
                  <a:pt x="3686015" y="634486"/>
                  <a:pt x="3685386" y="646553"/>
                  <a:pt x="3676567" y="662466"/>
                </a:cubicBezTo>
                <a:lnTo>
                  <a:pt x="3549734" y="881634"/>
                </a:lnTo>
                <a:cubicBezTo>
                  <a:pt x="3540727" y="897333"/>
                  <a:pt x="3533741" y="911384"/>
                  <a:pt x="3513191" y="913096"/>
                </a:cubicBezTo>
                <a:lnTo>
                  <a:pt x="3507427" y="913360"/>
                </a:lnTo>
                <a:lnTo>
                  <a:pt x="3506077" y="913360"/>
                </a:lnTo>
                <a:lnTo>
                  <a:pt x="3471721" y="913360"/>
                </a:lnTo>
                <a:lnTo>
                  <a:pt x="3327191" y="913360"/>
                </a:lnTo>
                <a:lnTo>
                  <a:pt x="3292835" y="913360"/>
                </a:lnTo>
                <a:lnTo>
                  <a:pt x="3291486" y="913360"/>
                </a:lnTo>
                <a:cubicBezTo>
                  <a:pt x="3290307" y="913269"/>
                  <a:pt x="3287724" y="913335"/>
                  <a:pt x="3285142" y="912918"/>
                </a:cubicBezTo>
                <a:cubicBezTo>
                  <a:pt x="3264064" y="910758"/>
                  <a:pt x="3245980" y="886869"/>
                  <a:pt x="3261304" y="859318"/>
                </a:cubicBezTo>
                <a:lnTo>
                  <a:pt x="3386438" y="643134"/>
                </a:lnTo>
                <a:lnTo>
                  <a:pt x="3260288" y="469668"/>
                </a:lnTo>
                <a:cubicBezTo>
                  <a:pt x="3246388" y="446395"/>
                  <a:pt x="3264029" y="419955"/>
                  <a:pt x="3285106" y="418169"/>
                </a:cubicBezTo>
                <a:cubicBezTo>
                  <a:pt x="3287689" y="417825"/>
                  <a:pt x="3290270" y="417881"/>
                  <a:pt x="3291449" y="417804"/>
                </a:cubicBezTo>
                <a:close/>
                <a:moveTo>
                  <a:pt x="4246535" y="417803"/>
                </a:moveTo>
                <a:lnTo>
                  <a:pt x="4247882" y="417803"/>
                </a:lnTo>
                <a:lnTo>
                  <a:pt x="4282239" y="417803"/>
                </a:lnTo>
                <a:lnTo>
                  <a:pt x="4426770" y="417803"/>
                </a:lnTo>
                <a:lnTo>
                  <a:pt x="4461128" y="417803"/>
                </a:lnTo>
                <a:lnTo>
                  <a:pt x="4462477" y="417803"/>
                </a:lnTo>
                <a:lnTo>
                  <a:pt x="4468241" y="418023"/>
                </a:lnTo>
                <a:cubicBezTo>
                  <a:pt x="4488791" y="419437"/>
                  <a:pt x="4494617" y="431483"/>
                  <a:pt x="4503624" y="444458"/>
                </a:cubicBezTo>
                <a:lnTo>
                  <a:pt x="4633130" y="622558"/>
                </a:lnTo>
                <a:cubicBezTo>
                  <a:pt x="4641100" y="634486"/>
                  <a:pt x="4640472" y="646553"/>
                  <a:pt x="4631652" y="662466"/>
                </a:cubicBezTo>
                <a:lnTo>
                  <a:pt x="4504818" y="881633"/>
                </a:lnTo>
                <a:cubicBezTo>
                  <a:pt x="4495810" y="897332"/>
                  <a:pt x="4488827" y="911383"/>
                  <a:pt x="4468276" y="913094"/>
                </a:cubicBezTo>
                <a:lnTo>
                  <a:pt x="4462511" y="913359"/>
                </a:lnTo>
                <a:lnTo>
                  <a:pt x="4461163" y="913359"/>
                </a:lnTo>
                <a:lnTo>
                  <a:pt x="4426806" y="913359"/>
                </a:lnTo>
                <a:lnTo>
                  <a:pt x="4282276" y="913359"/>
                </a:lnTo>
                <a:lnTo>
                  <a:pt x="4247918" y="913359"/>
                </a:lnTo>
                <a:lnTo>
                  <a:pt x="4246571" y="913359"/>
                </a:lnTo>
                <a:cubicBezTo>
                  <a:pt x="4245390" y="913267"/>
                  <a:pt x="4242808" y="913334"/>
                  <a:pt x="4240226" y="912917"/>
                </a:cubicBezTo>
                <a:cubicBezTo>
                  <a:pt x="4219148" y="910756"/>
                  <a:pt x="4201063" y="886868"/>
                  <a:pt x="4216387" y="859317"/>
                </a:cubicBezTo>
                <a:lnTo>
                  <a:pt x="4341522" y="643134"/>
                </a:lnTo>
                <a:lnTo>
                  <a:pt x="4215370" y="469665"/>
                </a:lnTo>
                <a:cubicBezTo>
                  <a:pt x="4201472" y="446392"/>
                  <a:pt x="4219113" y="419953"/>
                  <a:pt x="4240189" y="418167"/>
                </a:cubicBezTo>
                <a:cubicBezTo>
                  <a:pt x="4242772" y="417823"/>
                  <a:pt x="4245354" y="417879"/>
                  <a:pt x="4246535" y="417803"/>
                </a:cubicBezTo>
                <a:close/>
                <a:moveTo>
                  <a:pt x="5201639" y="417801"/>
                </a:moveTo>
                <a:lnTo>
                  <a:pt x="5202987" y="417801"/>
                </a:lnTo>
                <a:lnTo>
                  <a:pt x="5237344" y="417801"/>
                </a:lnTo>
                <a:lnTo>
                  <a:pt x="5381874" y="417801"/>
                </a:lnTo>
                <a:lnTo>
                  <a:pt x="5416232" y="417801"/>
                </a:lnTo>
                <a:lnTo>
                  <a:pt x="5417579" y="417801"/>
                </a:lnTo>
                <a:lnTo>
                  <a:pt x="5423345" y="418021"/>
                </a:lnTo>
                <a:cubicBezTo>
                  <a:pt x="5443894" y="419435"/>
                  <a:pt x="5449720" y="431482"/>
                  <a:pt x="5458728" y="444455"/>
                </a:cubicBezTo>
                <a:lnTo>
                  <a:pt x="5588233" y="622554"/>
                </a:lnTo>
                <a:cubicBezTo>
                  <a:pt x="5596203" y="634486"/>
                  <a:pt x="5595576" y="646553"/>
                  <a:pt x="5586753" y="662466"/>
                </a:cubicBezTo>
                <a:lnTo>
                  <a:pt x="5459923" y="881632"/>
                </a:lnTo>
                <a:cubicBezTo>
                  <a:pt x="5450915" y="897331"/>
                  <a:pt x="5443930" y="911382"/>
                  <a:pt x="5423381" y="913093"/>
                </a:cubicBezTo>
                <a:lnTo>
                  <a:pt x="5417615" y="913357"/>
                </a:lnTo>
                <a:lnTo>
                  <a:pt x="5416267" y="913357"/>
                </a:lnTo>
                <a:lnTo>
                  <a:pt x="5381911" y="913357"/>
                </a:lnTo>
                <a:lnTo>
                  <a:pt x="5237379" y="913357"/>
                </a:lnTo>
                <a:lnTo>
                  <a:pt x="5203022" y="913357"/>
                </a:lnTo>
                <a:lnTo>
                  <a:pt x="5201674" y="913357"/>
                </a:lnTo>
                <a:cubicBezTo>
                  <a:pt x="5200496" y="913266"/>
                  <a:pt x="5197913" y="913333"/>
                  <a:pt x="5195331" y="912916"/>
                </a:cubicBezTo>
                <a:cubicBezTo>
                  <a:pt x="5174253" y="910755"/>
                  <a:pt x="5156169" y="886867"/>
                  <a:pt x="5171492" y="859316"/>
                </a:cubicBezTo>
                <a:lnTo>
                  <a:pt x="5296628" y="643134"/>
                </a:lnTo>
                <a:lnTo>
                  <a:pt x="5170476" y="469663"/>
                </a:lnTo>
                <a:cubicBezTo>
                  <a:pt x="5156577" y="446390"/>
                  <a:pt x="5174218" y="419952"/>
                  <a:pt x="5195293" y="418165"/>
                </a:cubicBezTo>
                <a:cubicBezTo>
                  <a:pt x="5197877" y="417821"/>
                  <a:pt x="5200458" y="417878"/>
                  <a:pt x="5201639" y="417801"/>
                </a:cubicBezTo>
                <a:close/>
                <a:moveTo>
                  <a:pt x="6156740" y="417799"/>
                </a:moveTo>
                <a:lnTo>
                  <a:pt x="6158088" y="417799"/>
                </a:lnTo>
                <a:lnTo>
                  <a:pt x="6192445" y="417799"/>
                </a:lnTo>
                <a:lnTo>
                  <a:pt x="6336976" y="417799"/>
                </a:lnTo>
                <a:lnTo>
                  <a:pt x="6371333" y="417799"/>
                </a:lnTo>
                <a:lnTo>
                  <a:pt x="6372681" y="417799"/>
                </a:lnTo>
                <a:lnTo>
                  <a:pt x="6378446" y="418019"/>
                </a:lnTo>
                <a:cubicBezTo>
                  <a:pt x="6398996" y="419434"/>
                  <a:pt x="6404822" y="431480"/>
                  <a:pt x="6413830" y="444454"/>
                </a:cubicBezTo>
                <a:lnTo>
                  <a:pt x="6543335" y="622554"/>
                </a:lnTo>
                <a:cubicBezTo>
                  <a:pt x="6551306" y="634486"/>
                  <a:pt x="6550677" y="646553"/>
                  <a:pt x="6541856" y="662466"/>
                </a:cubicBezTo>
                <a:lnTo>
                  <a:pt x="6415024" y="881631"/>
                </a:lnTo>
                <a:cubicBezTo>
                  <a:pt x="6406016" y="897330"/>
                  <a:pt x="6399032" y="911380"/>
                  <a:pt x="6378482" y="913092"/>
                </a:cubicBezTo>
                <a:lnTo>
                  <a:pt x="6372717" y="913356"/>
                </a:lnTo>
                <a:lnTo>
                  <a:pt x="6371369" y="913356"/>
                </a:lnTo>
                <a:lnTo>
                  <a:pt x="6337012" y="913356"/>
                </a:lnTo>
                <a:lnTo>
                  <a:pt x="6192481" y="913356"/>
                </a:lnTo>
                <a:lnTo>
                  <a:pt x="6158124" y="913356"/>
                </a:lnTo>
                <a:lnTo>
                  <a:pt x="6156776" y="913356"/>
                </a:lnTo>
                <a:cubicBezTo>
                  <a:pt x="6155597" y="913265"/>
                  <a:pt x="6153014" y="913332"/>
                  <a:pt x="6150431" y="912915"/>
                </a:cubicBezTo>
                <a:cubicBezTo>
                  <a:pt x="6129354" y="910754"/>
                  <a:pt x="6111269" y="886866"/>
                  <a:pt x="6126594" y="859315"/>
                </a:cubicBezTo>
                <a:lnTo>
                  <a:pt x="6251728" y="643134"/>
                </a:lnTo>
                <a:lnTo>
                  <a:pt x="6125577" y="469661"/>
                </a:lnTo>
                <a:cubicBezTo>
                  <a:pt x="6111679" y="446387"/>
                  <a:pt x="6129318" y="419950"/>
                  <a:pt x="6150395" y="418163"/>
                </a:cubicBezTo>
                <a:cubicBezTo>
                  <a:pt x="6152978" y="417819"/>
                  <a:pt x="6155561" y="417876"/>
                  <a:pt x="6156740" y="417799"/>
                </a:cubicBezTo>
                <a:close/>
                <a:moveTo>
                  <a:pt x="7111844" y="417797"/>
                </a:moveTo>
                <a:lnTo>
                  <a:pt x="7113192" y="417797"/>
                </a:lnTo>
                <a:lnTo>
                  <a:pt x="7147549" y="417797"/>
                </a:lnTo>
                <a:lnTo>
                  <a:pt x="7292080" y="417797"/>
                </a:lnTo>
                <a:lnTo>
                  <a:pt x="7326437" y="417797"/>
                </a:lnTo>
                <a:lnTo>
                  <a:pt x="7327785" y="417797"/>
                </a:lnTo>
                <a:lnTo>
                  <a:pt x="7333550" y="418017"/>
                </a:lnTo>
                <a:cubicBezTo>
                  <a:pt x="7354100" y="419432"/>
                  <a:pt x="7359926" y="431478"/>
                  <a:pt x="7368934" y="444451"/>
                </a:cubicBezTo>
                <a:lnTo>
                  <a:pt x="7498439" y="622551"/>
                </a:lnTo>
                <a:cubicBezTo>
                  <a:pt x="7506410" y="634486"/>
                  <a:pt x="7505781" y="646553"/>
                  <a:pt x="7496960" y="662466"/>
                </a:cubicBezTo>
                <a:lnTo>
                  <a:pt x="7370128" y="881630"/>
                </a:lnTo>
                <a:cubicBezTo>
                  <a:pt x="7361120" y="897329"/>
                  <a:pt x="7354136" y="911379"/>
                  <a:pt x="7333586" y="913091"/>
                </a:cubicBezTo>
                <a:lnTo>
                  <a:pt x="7327821" y="913356"/>
                </a:lnTo>
                <a:lnTo>
                  <a:pt x="7326473" y="913356"/>
                </a:lnTo>
                <a:lnTo>
                  <a:pt x="7292116" y="913356"/>
                </a:lnTo>
                <a:lnTo>
                  <a:pt x="7147585" y="913356"/>
                </a:lnTo>
                <a:lnTo>
                  <a:pt x="7113228" y="913356"/>
                </a:lnTo>
                <a:lnTo>
                  <a:pt x="7111880" y="913356"/>
                </a:lnTo>
                <a:cubicBezTo>
                  <a:pt x="7110701" y="913263"/>
                  <a:pt x="7108118" y="913331"/>
                  <a:pt x="7105535" y="912914"/>
                </a:cubicBezTo>
                <a:cubicBezTo>
                  <a:pt x="7084458" y="910753"/>
                  <a:pt x="7066373" y="886864"/>
                  <a:pt x="7081698" y="859314"/>
                </a:cubicBezTo>
                <a:lnTo>
                  <a:pt x="7206832" y="643134"/>
                </a:lnTo>
                <a:lnTo>
                  <a:pt x="7080681" y="469658"/>
                </a:lnTo>
                <a:cubicBezTo>
                  <a:pt x="7066783" y="446384"/>
                  <a:pt x="7084422" y="419948"/>
                  <a:pt x="7105499" y="418161"/>
                </a:cubicBezTo>
                <a:cubicBezTo>
                  <a:pt x="7108082" y="417818"/>
                  <a:pt x="7110665" y="417874"/>
                  <a:pt x="7111844" y="417797"/>
                </a:cubicBezTo>
                <a:close/>
                <a:moveTo>
                  <a:pt x="8066948" y="417795"/>
                </a:moveTo>
                <a:lnTo>
                  <a:pt x="8068296" y="417795"/>
                </a:lnTo>
                <a:lnTo>
                  <a:pt x="8102653" y="417795"/>
                </a:lnTo>
                <a:lnTo>
                  <a:pt x="8247184" y="417795"/>
                </a:lnTo>
                <a:lnTo>
                  <a:pt x="8281541" y="417795"/>
                </a:lnTo>
                <a:lnTo>
                  <a:pt x="8282889" y="417795"/>
                </a:lnTo>
                <a:lnTo>
                  <a:pt x="8288654" y="418015"/>
                </a:lnTo>
                <a:cubicBezTo>
                  <a:pt x="8309203" y="419430"/>
                  <a:pt x="8315029" y="431476"/>
                  <a:pt x="8324038" y="444448"/>
                </a:cubicBezTo>
                <a:lnTo>
                  <a:pt x="8453543" y="622550"/>
                </a:lnTo>
                <a:cubicBezTo>
                  <a:pt x="8461514" y="634486"/>
                  <a:pt x="8460885" y="646553"/>
                  <a:pt x="8452064" y="662466"/>
                </a:cubicBezTo>
                <a:lnTo>
                  <a:pt x="8325232" y="881629"/>
                </a:lnTo>
                <a:cubicBezTo>
                  <a:pt x="8316224" y="897328"/>
                  <a:pt x="8309239" y="911378"/>
                  <a:pt x="8288690" y="913090"/>
                </a:cubicBezTo>
                <a:lnTo>
                  <a:pt x="8282925" y="913354"/>
                </a:lnTo>
                <a:lnTo>
                  <a:pt x="8281577" y="913354"/>
                </a:lnTo>
                <a:lnTo>
                  <a:pt x="8247220" y="913354"/>
                </a:lnTo>
                <a:lnTo>
                  <a:pt x="8102689" y="913354"/>
                </a:lnTo>
                <a:lnTo>
                  <a:pt x="8068332" y="913354"/>
                </a:lnTo>
                <a:lnTo>
                  <a:pt x="8066984" y="913354"/>
                </a:lnTo>
                <a:cubicBezTo>
                  <a:pt x="8065805" y="913262"/>
                  <a:pt x="8063222" y="913330"/>
                  <a:pt x="8060639" y="912913"/>
                </a:cubicBezTo>
                <a:cubicBezTo>
                  <a:pt x="8039562" y="910752"/>
                  <a:pt x="8021477" y="886863"/>
                  <a:pt x="8036802" y="859313"/>
                </a:cubicBezTo>
                <a:lnTo>
                  <a:pt x="8161936" y="643134"/>
                </a:lnTo>
                <a:lnTo>
                  <a:pt x="8035785" y="469656"/>
                </a:lnTo>
                <a:cubicBezTo>
                  <a:pt x="8021887" y="446382"/>
                  <a:pt x="8039526" y="419946"/>
                  <a:pt x="8060603" y="418159"/>
                </a:cubicBezTo>
                <a:cubicBezTo>
                  <a:pt x="8063186" y="417816"/>
                  <a:pt x="8065769" y="417872"/>
                  <a:pt x="8066948" y="417795"/>
                </a:cubicBezTo>
                <a:close/>
                <a:moveTo>
                  <a:pt x="9022052" y="417793"/>
                </a:moveTo>
                <a:lnTo>
                  <a:pt x="9023400" y="417793"/>
                </a:lnTo>
                <a:lnTo>
                  <a:pt x="9057757" y="417793"/>
                </a:lnTo>
                <a:lnTo>
                  <a:pt x="9144000" y="417793"/>
                </a:lnTo>
                <a:lnTo>
                  <a:pt x="9144000" y="913353"/>
                </a:lnTo>
                <a:lnTo>
                  <a:pt x="9057793" y="913353"/>
                </a:lnTo>
                <a:lnTo>
                  <a:pt x="9023436" y="913353"/>
                </a:lnTo>
                <a:lnTo>
                  <a:pt x="9022088" y="913353"/>
                </a:lnTo>
                <a:cubicBezTo>
                  <a:pt x="9020908" y="913261"/>
                  <a:pt x="9018326" y="913329"/>
                  <a:pt x="9015743" y="912912"/>
                </a:cubicBezTo>
                <a:cubicBezTo>
                  <a:pt x="8994666" y="910751"/>
                  <a:pt x="8976581" y="886862"/>
                  <a:pt x="8991905" y="859312"/>
                </a:cubicBezTo>
                <a:lnTo>
                  <a:pt x="9117040" y="643134"/>
                </a:lnTo>
                <a:lnTo>
                  <a:pt x="8990889" y="469653"/>
                </a:lnTo>
                <a:cubicBezTo>
                  <a:pt x="8976990" y="446380"/>
                  <a:pt x="8994630" y="419944"/>
                  <a:pt x="9015707" y="418158"/>
                </a:cubicBezTo>
                <a:cubicBezTo>
                  <a:pt x="9018290" y="417814"/>
                  <a:pt x="9020872" y="417870"/>
                  <a:pt x="9022052" y="417793"/>
                </a:cubicBezTo>
                <a:close/>
                <a:moveTo>
                  <a:pt x="0" y="46594"/>
                </a:moveTo>
                <a:lnTo>
                  <a:pt x="128828" y="46594"/>
                </a:lnTo>
                <a:lnTo>
                  <a:pt x="163184" y="46594"/>
                </a:lnTo>
                <a:lnTo>
                  <a:pt x="164532" y="46594"/>
                </a:lnTo>
                <a:lnTo>
                  <a:pt x="170297" y="46813"/>
                </a:lnTo>
                <a:cubicBezTo>
                  <a:pt x="190847" y="48228"/>
                  <a:pt x="196674" y="60274"/>
                  <a:pt x="205682" y="73244"/>
                </a:cubicBezTo>
                <a:lnTo>
                  <a:pt x="335186" y="251348"/>
                </a:lnTo>
                <a:cubicBezTo>
                  <a:pt x="343157" y="263292"/>
                  <a:pt x="342528" y="275360"/>
                  <a:pt x="333707" y="291273"/>
                </a:cubicBezTo>
                <a:lnTo>
                  <a:pt x="206876" y="510456"/>
                </a:lnTo>
                <a:cubicBezTo>
                  <a:pt x="197868" y="526155"/>
                  <a:pt x="190883" y="540203"/>
                  <a:pt x="170334" y="541916"/>
                </a:cubicBezTo>
                <a:lnTo>
                  <a:pt x="164568" y="542181"/>
                </a:lnTo>
                <a:lnTo>
                  <a:pt x="163220" y="542181"/>
                </a:lnTo>
                <a:lnTo>
                  <a:pt x="128864" y="542181"/>
                </a:lnTo>
                <a:lnTo>
                  <a:pt x="0" y="542181"/>
                </a:lnTo>
                <a:lnTo>
                  <a:pt x="0" y="347231"/>
                </a:lnTo>
                <a:lnTo>
                  <a:pt x="43581" y="271940"/>
                </a:lnTo>
                <a:lnTo>
                  <a:pt x="0" y="212005"/>
                </a:lnTo>
                <a:close/>
                <a:moveTo>
                  <a:pt x="903694" y="46592"/>
                </a:moveTo>
                <a:lnTo>
                  <a:pt x="905042" y="46592"/>
                </a:lnTo>
                <a:lnTo>
                  <a:pt x="939399" y="46592"/>
                </a:lnTo>
                <a:lnTo>
                  <a:pt x="1083930" y="46592"/>
                </a:lnTo>
                <a:lnTo>
                  <a:pt x="1118287" y="46592"/>
                </a:lnTo>
                <a:lnTo>
                  <a:pt x="1119635" y="46592"/>
                </a:lnTo>
                <a:lnTo>
                  <a:pt x="1125400" y="46811"/>
                </a:lnTo>
                <a:cubicBezTo>
                  <a:pt x="1145950" y="48226"/>
                  <a:pt x="1151776" y="60272"/>
                  <a:pt x="1160786" y="73242"/>
                </a:cubicBezTo>
                <a:lnTo>
                  <a:pt x="1290290" y="251347"/>
                </a:lnTo>
                <a:cubicBezTo>
                  <a:pt x="1298261" y="263290"/>
                  <a:pt x="1297631" y="275357"/>
                  <a:pt x="1288812" y="291271"/>
                </a:cubicBezTo>
                <a:lnTo>
                  <a:pt x="1161979" y="510452"/>
                </a:lnTo>
                <a:cubicBezTo>
                  <a:pt x="1152970" y="526152"/>
                  <a:pt x="1145987" y="540200"/>
                  <a:pt x="1125437" y="541912"/>
                </a:cubicBezTo>
                <a:lnTo>
                  <a:pt x="1119671" y="542178"/>
                </a:lnTo>
                <a:lnTo>
                  <a:pt x="1118324" y="542178"/>
                </a:lnTo>
                <a:lnTo>
                  <a:pt x="1083967" y="542178"/>
                </a:lnTo>
                <a:lnTo>
                  <a:pt x="939435" y="542178"/>
                </a:lnTo>
                <a:lnTo>
                  <a:pt x="905078" y="542178"/>
                </a:lnTo>
                <a:lnTo>
                  <a:pt x="903730" y="542178"/>
                </a:lnTo>
                <a:cubicBezTo>
                  <a:pt x="902550" y="542084"/>
                  <a:pt x="899968" y="542152"/>
                  <a:pt x="897385" y="541736"/>
                </a:cubicBezTo>
                <a:cubicBezTo>
                  <a:pt x="876308" y="539574"/>
                  <a:pt x="858223" y="515687"/>
                  <a:pt x="873547" y="488122"/>
                </a:cubicBezTo>
                <a:lnTo>
                  <a:pt x="998682" y="271938"/>
                </a:lnTo>
                <a:lnTo>
                  <a:pt x="872531" y="98450"/>
                </a:lnTo>
                <a:cubicBezTo>
                  <a:pt x="858632" y="75177"/>
                  <a:pt x="876272" y="48742"/>
                  <a:pt x="897349" y="46956"/>
                </a:cubicBezTo>
                <a:cubicBezTo>
                  <a:pt x="899931" y="46613"/>
                  <a:pt x="902514" y="46669"/>
                  <a:pt x="903694" y="46592"/>
                </a:cubicBezTo>
                <a:close/>
                <a:moveTo>
                  <a:pt x="1858797" y="46590"/>
                </a:moveTo>
                <a:lnTo>
                  <a:pt x="1860146" y="46590"/>
                </a:lnTo>
                <a:lnTo>
                  <a:pt x="1894503" y="46590"/>
                </a:lnTo>
                <a:lnTo>
                  <a:pt x="2039033" y="46590"/>
                </a:lnTo>
                <a:lnTo>
                  <a:pt x="2073390" y="46590"/>
                </a:lnTo>
                <a:lnTo>
                  <a:pt x="2074737" y="46590"/>
                </a:lnTo>
                <a:lnTo>
                  <a:pt x="2080503" y="46810"/>
                </a:lnTo>
                <a:cubicBezTo>
                  <a:pt x="2101050" y="48224"/>
                  <a:pt x="2106878" y="60270"/>
                  <a:pt x="2115886" y="73240"/>
                </a:cubicBezTo>
                <a:lnTo>
                  <a:pt x="2245389" y="251344"/>
                </a:lnTo>
                <a:cubicBezTo>
                  <a:pt x="2253363" y="263288"/>
                  <a:pt x="2252735" y="275356"/>
                  <a:pt x="2243912" y="291269"/>
                </a:cubicBezTo>
                <a:lnTo>
                  <a:pt x="2117080" y="510448"/>
                </a:lnTo>
                <a:cubicBezTo>
                  <a:pt x="2108071" y="526148"/>
                  <a:pt x="2101088" y="540197"/>
                  <a:pt x="2080539" y="541908"/>
                </a:cubicBezTo>
                <a:lnTo>
                  <a:pt x="2074774" y="542174"/>
                </a:lnTo>
                <a:lnTo>
                  <a:pt x="2073426" y="542174"/>
                </a:lnTo>
                <a:lnTo>
                  <a:pt x="2039069" y="542174"/>
                </a:lnTo>
                <a:lnTo>
                  <a:pt x="1894538" y="542174"/>
                </a:lnTo>
                <a:lnTo>
                  <a:pt x="1860181" y="542174"/>
                </a:lnTo>
                <a:lnTo>
                  <a:pt x="1858834" y="542174"/>
                </a:lnTo>
                <a:cubicBezTo>
                  <a:pt x="1857655" y="542081"/>
                  <a:pt x="1855071" y="542148"/>
                  <a:pt x="1852489" y="541732"/>
                </a:cubicBezTo>
                <a:cubicBezTo>
                  <a:pt x="1831412" y="539570"/>
                  <a:pt x="1813327" y="515683"/>
                  <a:pt x="1828651" y="488119"/>
                </a:cubicBezTo>
                <a:lnTo>
                  <a:pt x="1953786" y="271936"/>
                </a:lnTo>
                <a:lnTo>
                  <a:pt x="1827635" y="98448"/>
                </a:lnTo>
                <a:cubicBezTo>
                  <a:pt x="1813736" y="75175"/>
                  <a:pt x="1831376" y="48740"/>
                  <a:pt x="1852453" y="46954"/>
                </a:cubicBezTo>
                <a:cubicBezTo>
                  <a:pt x="1855035" y="46611"/>
                  <a:pt x="1857618" y="46667"/>
                  <a:pt x="1858797" y="46590"/>
                </a:cubicBezTo>
                <a:close/>
                <a:moveTo>
                  <a:pt x="2813898" y="46588"/>
                </a:moveTo>
                <a:lnTo>
                  <a:pt x="2815247" y="46588"/>
                </a:lnTo>
                <a:lnTo>
                  <a:pt x="2849605" y="46588"/>
                </a:lnTo>
                <a:lnTo>
                  <a:pt x="2994136" y="46588"/>
                </a:lnTo>
                <a:lnTo>
                  <a:pt x="3028494" y="46588"/>
                </a:lnTo>
                <a:lnTo>
                  <a:pt x="3029842" y="46588"/>
                </a:lnTo>
                <a:lnTo>
                  <a:pt x="3035607" y="46808"/>
                </a:lnTo>
                <a:cubicBezTo>
                  <a:pt x="3056157" y="48222"/>
                  <a:pt x="3061984" y="60268"/>
                  <a:pt x="3070994" y="73238"/>
                </a:cubicBezTo>
                <a:lnTo>
                  <a:pt x="3200497" y="251343"/>
                </a:lnTo>
                <a:cubicBezTo>
                  <a:pt x="3208467" y="263286"/>
                  <a:pt x="3207835" y="275354"/>
                  <a:pt x="3199016" y="291267"/>
                </a:cubicBezTo>
                <a:lnTo>
                  <a:pt x="3072186" y="510444"/>
                </a:lnTo>
                <a:cubicBezTo>
                  <a:pt x="3063178" y="526144"/>
                  <a:pt x="3056193" y="540193"/>
                  <a:pt x="3035642" y="541904"/>
                </a:cubicBezTo>
                <a:lnTo>
                  <a:pt x="3029878" y="542171"/>
                </a:lnTo>
                <a:lnTo>
                  <a:pt x="3028531" y="542171"/>
                </a:lnTo>
                <a:lnTo>
                  <a:pt x="2994171" y="542171"/>
                </a:lnTo>
                <a:lnTo>
                  <a:pt x="2849642" y="542171"/>
                </a:lnTo>
                <a:lnTo>
                  <a:pt x="2815283" y="542171"/>
                </a:lnTo>
                <a:lnTo>
                  <a:pt x="2813936" y="542171"/>
                </a:lnTo>
                <a:cubicBezTo>
                  <a:pt x="2812756" y="542077"/>
                  <a:pt x="2810173" y="542144"/>
                  <a:pt x="2807590" y="541728"/>
                </a:cubicBezTo>
                <a:cubicBezTo>
                  <a:pt x="2786515" y="539566"/>
                  <a:pt x="2768430" y="515680"/>
                  <a:pt x="2783753" y="488116"/>
                </a:cubicBezTo>
                <a:lnTo>
                  <a:pt x="2908887" y="271934"/>
                </a:lnTo>
                <a:lnTo>
                  <a:pt x="2782736" y="98446"/>
                </a:lnTo>
                <a:cubicBezTo>
                  <a:pt x="2768838" y="75173"/>
                  <a:pt x="2786477" y="48738"/>
                  <a:pt x="2807556" y="46952"/>
                </a:cubicBezTo>
                <a:cubicBezTo>
                  <a:pt x="2810139" y="46609"/>
                  <a:pt x="2812722" y="46665"/>
                  <a:pt x="2813898" y="46588"/>
                </a:cubicBezTo>
                <a:close/>
                <a:moveTo>
                  <a:pt x="3769001" y="46586"/>
                </a:moveTo>
                <a:lnTo>
                  <a:pt x="3770348" y="46586"/>
                </a:lnTo>
                <a:lnTo>
                  <a:pt x="3804707" y="46586"/>
                </a:lnTo>
                <a:lnTo>
                  <a:pt x="3949235" y="46586"/>
                </a:lnTo>
                <a:lnTo>
                  <a:pt x="3983594" y="46586"/>
                </a:lnTo>
                <a:lnTo>
                  <a:pt x="3984940" y="46586"/>
                </a:lnTo>
                <a:lnTo>
                  <a:pt x="3990704" y="46806"/>
                </a:lnTo>
                <a:cubicBezTo>
                  <a:pt x="4011255" y="48220"/>
                  <a:pt x="4017081" y="60267"/>
                  <a:pt x="4026089" y="73236"/>
                </a:cubicBezTo>
                <a:lnTo>
                  <a:pt x="4155595" y="251341"/>
                </a:lnTo>
                <a:cubicBezTo>
                  <a:pt x="4163566" y="263285"/>
                  <a:pt x="4162936" y="275352"/>
                  <a:pt x="4154115" y="291266"/>
                </a:cubicBezTo>
                <a:lnTo>
                  <a:pt x="4027283" y="510441"/>
                </a:lnTo>
                <a:cubicBezTo>
                  <a:pt x="4018277" y="526140"/>
                  <a:pt x="4011292" y="540189"/>
                  <a:pt x="3990741" y="541901"/>
                </a:cubicBezTo>
                <a:lnTo>
                  <a:pt x="3984976" y="542167"/>
                </a:lnTo>
                <a:lnTo>
                  <a:pt x="3983627" y="542167"/>
                </a:lnTo>
                <a:lnTo>
                  <a:pt x="3949271" y="542167"/>
                </a:lnTo>
                <a:lnTo>
                  <a:pt x="3804743" y="542167"/>
                </a:lnTo>
                <a:lnTo>
                  <a:pt x="3770384" y="542167"/>
                </a:lnTo>
                <a:lnTo>
                  <a:pt x="3769036" y="542167"/>
                </a:lnTo>
                <a:cubicBezTo>
                  <a:pt x="3767858" y="542073"/>
                  <a:pt x="3765276" y="542141"/>
                  <a:pt x="3762692" y="541724"/>
                </a:cubicBezTo>
                <a:cubicBezTo>
                  <a:pt x="3741615" y="539562"/>
                  <a:pt x="3723530" y="515676"/>
                  <a:pt x="3738855" y="488114"/>
                </a:cubicBezTo>
                <a:lnTo>
                  <a:pt x="3863989" y="271932"/>
                </a:lnTo>
                <a:lnTo>
                  <a:pt x="3737838" y="98445"/>
                </a:lnTo>
                <a:cubicBezTo>
                  <a:pt x="3723939" y="75171"/>
                  <a:pt x="3741578" y="48737"/>
                  <a:pt x="3762656" y="46950"/>
                </a:cubicBezTo>
                <a:cubicBezTo>
                  <a:pt x="3765237" y="46607"/>
                  <a:pt x="3767822" y="46663"/>
                  <a:pt x="3769001" y="46586"/>
                </a:cubicBezTo>
                <a:close/>
                <a:moveTo>
                  <a:pt x="4724086" y="46585"/>
                </a:moveTo>
                <a:lnTo>
                  <a:pt x="4725437" y="46585"/>
                </a:lnTo>
                <a:lnTo>
                  <a:pt x="4759792" y="46585"/>
                </a:lnTo>
                <a:lnTo>
                  <a:pt x="4904320" y="46585"/>
                </a:lnTo>
                <a:lnTo>
                  <a:pt x="4938679" y="46585"/>
                </a:lnTo>
                <a:lnTo>
                  <a:pt x="4940026" y="46585"/>
                </a:lnTo>
                <a:lnTo>
                  <a:pt x="4945794" y="46804"/>
                </a:lnTo>
                <a:cubicBezTo>
                  <a:pt x="4966342" y="48218"/>
                  <a:pt x="4972168" y="60265"/>
                  <a:pt x="4981175" y="73234"/>
                </a:cubicBezTo>
                <a:lnTo>
                  <a:pt x="5110683" y="251339"/>
                </a:lnTo>
                <a:cubicBezTo>
                  <a:pt x="5118652" y="263283"/>
                  <a:pt x="5118023" y="275350"/>
                  <a:pt x="5109202" y="291263"/>
                </a:cubicBezTo>
                <a:lnTo>
                  <a:pt x="4982371" y="510437"/>
                </a:lnTo>
                <a:cubicBezTo>
                  <a:pt x="4973363" y="526137"/>
                  <a:pt x="4966378" y="540185"/>
                  <a:pt x="4945827" y="541897"/>
                </a:cubicBezTo>
                <a:lnTo>
                  <a:pt x="4940062" y="542163"/>
                </a:lnTo>
                <a:lnTo>
                  <a:pt x="4938714" y="542163"/>
                </a:lnTo>
                <a:lnTo>
                  <a:pt x="4904357" y="542163"/>
                </a:lnTo>
                <a:lnTo>
                  <a:pt x="4759827" y="542163"/>
                </a:lnTo>
                <a:lnTo>
                  <a:pt x="4725471" y="542163"/>
                </a:lnTo>
                <a:lnTo>
                  <a:pt x="4724123" y="542163"/>
                </a:lnTo>
                <a:cubicBezTo>
                  <a:pt x="4722944" y="542069"/>
                  <a:pt x="4720361" y="542137"/>
                  <a:pt x="4717779" y="541721"/>
                </a:cubicBezTo>
                <a:cubicBezTo>
                  <a:pt x="4696701" y="539559"/>
                  <a:pt x="4678617" y="515672"/>
                  <a:pt x="4693939" y="488112"/>
                </a:cubicBezTo>
                <a:lnTo>
                  <a:pt x="4819075" y="271930"/>
                </a:lnTo>
                <a:lnTo>
                  <a:pt x="4692923" y="98443"/>
                </a:lnTo>
                <a:cubicBezTo>
                  <a:pt x="4679026" y="75169"/>
                  <a:pt x="4696664" y="48735"/>
                  <a:pt x="4717742" y="46948"/>
                </a:cubicBezTo>
                <a:cubicBezTo>
                  <a:pt x="4720324" y="46605"/>
                  <a:pt x="4722907" y="46661"/>
                  <a:pt x="4724086" y="46585"/>
                </a:cubicBezTo>
                <a:close/>
                <a:moveTo>
                  <a:pt x="5679190" y="46583"/>
                </a:moveTo>
                <a:lnTo>
                  <a:pt x="5680538" y="46583"/>
                </a:lnTo>
                <a:lnTo>
                  <a:pt x="5714894" y="46583"/>
                </a:lnTo>
                <a:lnTo>
                  <a:pt x="5859424" y="46583"/>
                </a:lnTo>
                <a:lnTo>
                  <a:pt x="5893783" y="46583"/>
                </a:lnTo>
                <a:lnTo>
                  <a:pt x="5895129" y="46583"/>
                </a:lnTo>
                <a:lnTo>
                  <a:pt x="5900894" y="46802"/>
                </a:lnTo>
                <a:cubicBezTo>
                  <a:pt x="5921444" y="48217"/>
                  <a:pt x="5927271" y="60263"/>
                  <a:pt x="5936279" y="73232"/>
                </a:cubicBezTo>
                <a:lnTo>
                  <a:pt x="6065783" y="251337"/>
                </a:lnTo>
                <a:cubicBezTo>
                  <a:pt x="6073755" y="263281"/>
                  <a:pt x="6073125" y="275348"/>
                  <a:pt x="6064305" y="291262"/>
                </a:cubicBezTo>
                <a:lnTo>
                  <a:pt x="5937473" y="510433"/>
                </a:lnTo>
                <a:cubicBezTo>
                  <a:pt x="5928465" y="526133"/>
                  <a:pt x="5921480" y="540182"/>
                  <a:pt x="5900931" y="541893"/>
                </a:cubicBezTo>
                <a:lnTo>
                  <a:pt x="5895165" y="542159"/>
                </a:lnTo>
                <a:lnTo>
                  <a:pt x="5893817" y="542159"/>
                </a:lnTo>
                <a:lnTo>
                  <a:pt x="5859463" y="542159"/>
                </a:lnTo>
                <a:lnTo>
                  <a:pt x="5714930" y="542159"/>
                </a:lnTo>
                <a:lnTo>
                  <a:pt x="5680574" y="542159"/>
                </a:lnTo>
                <a:lnTo>
                  <a:pt x="5679225" y="542159"/>
                </a:lnTo>
                <a:cubicBezTo>
                  <a:pt x="5678046" y="542066"/>
                  <a:pt x="5675463" y="542133"/>
                  <a:pt x="5672881" y="541717"/>
                </a:cubicBezTo>
                <a:cubicBezTo>
                  <a:pt x="5651804" y="539555"/>
                  <a:pt x="5633718" y="515668"/>
                  <a:pt x="5649042" y="488109"/>
                </a:cubicBezTo>
                <a:lnTo>
                  <a:pt x="5774176" y="271928"/>
                </a:lnTo>
                <a:lnTo>
                  <a:pt x="5648026" y="98441"/>
                </a:lnTo>
                <a:cubicBezTo>
                  <a:pt x="5634127" y="75167"/>
                  <a:pt x="5651768" y="48733"/>
                  <a:pt x="5672845" y="46946"/>
                </a:cubicBezTo>
                <a:cubicBezTo>
                  <a:pt x="5675428" y="46603"/>
                  <a:pt x="5678010" y="46660"/>
                  <a:pt x="5679190" y="46583"/>
                </a:cubicBezTo>
                <a:close/>
                <a:moveTo>
                  <a:pt x="6634292" y="46581"/>
                </a:moveTo>
                <a:lnTo>
                  <a:pt x="6635640" y="46581"/>
                </a:lnTo>
                <a:lnTo>
                  <a:pt x="6669997" y="46581"/>
                </a:lnTo>
                <a:lnTo>
                  <a:pt x="6814528" y="46581"/>
                </a:lnTo>
                <a:lnTo>
                  <a:pt x="6848885" y="46581"/>
                </a:lnTo>
                <a:lnTo>
                  <a:pt x="6850233" y="46581"/>
                </a:lnTo>
                <a:lnTo>
                  <a:pt x="6855998" y="46800"/>
                </a:lnTo>
                <a:cubicBezTo>
                  <a:pt x="6876548" y="48215"/>
                  <a:pt x="6882374" y="60261"/>
                  <a:pt x="6891382" y="73230"/>
                </a:cubicBezTo>
                <a:lnTo>
                  <a:pt x="7020887" y="251335"/>
                </a:lnTo>
                <a:cubicBezTo>
                  <a:pt x="7028858" y="263279"/>
                  <a:pt x="7028229" y="275346"/>
                  <a:pt x="7019408" y="291260"/>
                </a:cubicBezTo>
                <a:lnTo>
                  <a:pt x="6892576" y="510429"/>
                </a:lnTo>
                <a:cubicBezTo>
                  <a:pt x="6883568" y="526129"/>
                  <a:pt x="6876584" y="540178"/>
                  <a:pt x="6856034" y="541889"/>
                </a:cubicBezTo>
                <a:lnTo>
                  <a:pt x="6850269" y="542156"/>
                </a:lnTo>
                <a:lnTo>
                  <a:pt x="6848921" y="542156"/>
                </a:lnTo>
                <a:lnTo>
                  <a:pt x="6814564" y="542156"/>
                </a:lnTo>
                <a:lnTo>
                  <a:pt x="6670033" y="542156"/>
                </a:lnTo>
                <a:lnTo>
                  <a:pt x="6635676" y="542156"/>
                </a:lnTo>
                <a:lnTo>
                  <a:pt x="6634328" y="542156"/>
                </a:lnTo>
                <a:cubicBezTo>
                  <a:pt x="6633149" y="542062"/>
                  <a:pt x="6630566" y="542129"/>
                  <a:pt x="6627983" y="541713"/>
                </a:cubicBezTo>
                <a:cubicBezTo>
                  <a:pt x="6606906" y="539551"/>
                  <a:pt x="6588821" y="515665"/>
                  <a:pt x="6604146" y="488107"/>
                </a:cubicBezTo>
                <a:lnTo>
                  <a:pt x="6729280" y="271926"/>
                </a:lnTo>
                <a:lnTo>
                  <a:pt x="6603129" y="98439"/>
                </a:lnTo>
                <a:cubicBezTo>
                  <a:pt x="6589231" y="75165"/>
                  <a:pt x="6606870" y="48731"/>
                  <a:pt x="6627947" y="46945"/>
                </a:cubicBezTo>
                <a:cubicBezTo>
                  <a:pt x="6630530" y="46601"/>
                  <a:pt x="6633113" y="46658"/>
                  <a:pt x="6634292" y="46581"/>
                </a:cubicBezTo>
                <a:close/>
                <a:moveTo>
                  <a:pt x="7589396" y="46579"/>
                </a:moveTo>
                <a:lnTo>
                  <a:pt x="7590744" y="46579"/>
                </a:lnTo>
                <a:lnTo>
                  <a:pt x="7625101" y="46579"/>
                </a:lnTo>
                <a:lnTo>
                  <a:pt x="7769632" y="46579"/>
                </a:lnTo>
                <a:lnTo>
                  <a:pt x="7803989" y="46579"/>
                </a:lnTo>
                <a:lnTo>
                  <a:pt x="7805337" y="46579"/>
                </a:lnTo>
                <a:lnTo>
                  <a:pt x="7811102" y="46798"/>
                </a:lnTo>
                <a:cubicBezTo>
                  <a:pt x="7831652" y="48213"/>
                  <a:pt x="7837478" y="60259"/>
                  <a:pt x="7846486" y="73228"/>
                </a:cubicBezTo>
                <a:lnTo>
                  <a:pt x="7975991" y="251333"/>
                </a:lnTo>
                <a:cubicBezTo>
                  <a:pt x="7983962" y="263277"/>
                  <a:pt x="7983333" y="275345"/>
                  <a:pt x="7974512" y="291258"/>
                </a:cubicBezTo>
                <a:lnTo>
                  <a:pt x="7847680" y="510426"/>
                </a:lnTo>
                <a:cubicBezTo>
                  <a:pt x="7838672" y="526125"/>
                  <a:pt x="7831688" y="540174"/>
                  <a:pt x="7811138" y="541886"/>
                </a:cubicBezTo>
                <a:lnTo>
                  <a:pt x="7805373" y="542152"/>
                </a:lnTo>
                <a:lnTo>
                  <a:pt x="7804025" y="542152"/>
                </a:lnTo>
                <a:lnTo>
                  <a:pt x="7769668" y="542152"/>
                </a:lnTo>
                <a:lnTo>
                  <a:pt x="7625137" y="542152"/>
                </a:lnTo>
                <a:lnTo>
                  <a:pt x="7590780" y="542152"/>
                </a:lnTo>
                <a:lnTo>
                  <a:pt x="7589432" y="542152"/>
                </a:lnTo>
                <a:cubicBezTo>
                  <a:pt x="7588253" y="542058"/>
                  <a:pt x="7585670" y="542126"/>
                  <a:pt x="7583087" y="541709"/>
                </a:cubicBezTo>
                <a:cubicBezTo>
                  <a:pt x="7562010" y="539547"/>
                  <a:pt x="7543925" y="515661"/>
                  <a:pt x="7559250" y="488104"/>
                </a:cubicBezTo>
                <a:lnTo>
                  <a:pt x="7684384" y="271925"/>
                </a:lnTo>
                <a:lnTo>
                  <a:pt x="7558233" y="98437"/>
                </a:lnTo>
                <a:cubicBezTo>
                  <a:pt x="7544335" y="75163"/>
                  <a:pt x="7561974" y="48729"/>
                  <a:pt x="7583051" y="46943"/>
                </a:cubicBezTo>
                <a:cubicBezTo>
                  <a:pt x="7585634" y="46600"/>
                  <a:pt x="7588217" y="46656"/>
                  <a:pt x="7589396" y="46579"/>
                </a:cubicBezTo>
                <a:close/>
                <a:moveTo>
                  <a:pt x="8544500" y="46577"/>
                </a:moveTo>
                <a:lnTo>
                  <a:pt x="8545848" y="46577"/>
                </a:lnTo>
                <a:lnTo>
                  <a:pt x="8580205" y="46577"/>
                </a:lnTo>
                <a:lnTo>
                  <a:pt x="8724736" y="46577"/>
                </a:lnTo>
                <a:lnTo>
                  <a:pt x="8759093" y="46577"/>
                </a:lnTo>
                <a:lnTo>
                  <a:pt x="8760440" y="46577"/>
                </a:lnTo>
                <a:lnTo>
                  <a:pt x="8766206" y="46796"/>
                </a:lnTo>
                <a:cubicBezTo>
                  <a:pt x="8786755" y="48211"/>
                  <a:pt x="8792582" y="60257"/>
                  <a:pt x="8801590" y="73226"/>
                </a:cubicBezTo>
                <a:lnTo>
                  <a:pt x="8931095" y="251332"/>
                </a:lnTo>
                <a:cubicBezTo>
                  <a:pt x="8939066" y="263275"/>
                  <a:pt x="8938437" y="275342"/>
                  <a:pt x="8929616" y="291256"/>
                </a:cubicBezTo>
                <a:lnTo>
                  <a:pt x="8802784" y="510422"/>
                </a:lnTo>
                <a:cubicBezTo>
                  <a:pt x="8793776" y="526122"/>
                  <a:pt x="8786791" y="540170"/>
                  <a:pt x="8766242" y="541882"/>
                </a:cubicBezTo>
                <a:lnTo>
                  <a:pt x="8760476" y="542148"/>
                </a:lnTo>
                <a:lnTo>
                  <a:pt x="8759129" y="542148"/>
                </a:lnTo>
                <a:lnTo>
                  <a:pt x="8724771" y="542148"/>
                </a:lnTo>
                <a:lnTo>
                  <a:pt x="8580241" y="542148"/>
                </a:lnTo>
                <a:lnTo>
                  <a:pt x="8545884" y="542148"/>
                </a:lnTo>
                <a:lnTo>
                  <a:pt x="8544536" y="542148"/>
                </a:lnTo>
                <a:cubicBezTo>
                  <a:pt x="8543356" y="542054"/>
                  <a:pt x="8540774" y="542122"/>
                  <a:pt x="8538191" y="541706"/>
                </a:cubicBezTo>
                <a:cubicBezTo>
                  <a:pt x="8517114" y="539544"/>
                  <a:pt x="8499029" y="515657"/>
                  <a:pt x="8514353" y="488101"/>
                </a:cubicBezTo>
                <a:lnTo>
                  <a:pt x="8639488" y="271923"/>
                </a:lnTo>
                <a:lnTo>
                  <a:pt x="8513337" y="98435"/>
                </a:lnTo>
                <a:cubicBezTo>
                  <a:pt x="8499438" y="75162"/>
                  <a:pt x="8517078" y="48727"/>
                  <a:pt x="8538155" y="46941"/>
                </a:cubicBezTo>
                <a:cubicBezTo>
                  <a:pt x="8540738" y="46598"/>
                  <a:pt x="8543320" y="46654"/>
                  <a:pt x="8544500" y="46577"/>
                </a:cubicBezTo>
                <a:close/>
                <a:moveTo>
                  <a:pt x="9054414" y="0"/>
                </a:moveTo>
                <a:lnTo>
                  <a:pt x="9144000" y="0"/>
                </a:lnTo>
                <a:lnTo>
                  <a:pt x="9144000" y="356343"/>
                </a:lnTo>
                <a:lnTo>
                  <a:pt x="9057793" y="356343"/>
                </a:lnTo>
                <a:lnTo>
                  <a:pt x="9023436" y="356343"/>
                </a:lnTo>
                <a:lnTo>
                  <a:pt x="9022088" y="356343"/>
                </a:lnTo>
                <a:cubicBezTo>
                  <a:pt x="9020908" y="356250"/>
                  <a:pt x="9018326" y="356319"/>
                  <a:pt x="9015743" y="355902"/>
                </a:cubicBezTo>
                <a:cubicBezTo>
                  <a:pt x="8994666" y="353740"/>
                  <a:pt x="8976581" y="329852"/>
                  <a:pt x="8991905" y="302304"/>
                </a:cubicBezTo>
                <a:lnTo>
                  <a:pt x="9117040" y="86125"/>
                </a:lnTo>
                <a:close/>
                <a:moveTo>
                  <a:pt x="8099309" y="0"/>
                </a:moveTo>
                <a:lnTo>
                  <a:pt x="8405889" y="0"/>
                </a:lnTo>
                <a:lnTo>
                  <a:pt x="8453543" y="65536"/>
                </a:lnTo>
                <a:cubicBezTo>
                  <a:pt x="8461514" y="77479"/>
                  <a:pt x="8460885" y="89548"/>
                  <a:pt x="8452064" y="105461"/>
                </a:cubicBezTo>
                <a:lnTo>
                  <a:pt x="8325232" y="324619"/>
                </a:lnTo>
                <a:cubicBezTo>
                  <a:pt x="8316224" y="340319"/>
                  <a:pt x="8309239" y="354366"/>
                  <a:pt x="8288690" y="356079"/>
                </a:cubicBezTo>
                <a:lnTo>
                  <a:pt x="8282925" y="356344"/>
                </a:lnTo>
                <a:lnTo>
                  <a:pt x="8281577" y="356344"/>
                </a:lnTo>
                <a:lnTo>
                  <a:pt x="8247220" y="356344"/>
                </a:lnTo>
                <a:lnTo>
                  <a:pt x="8102689" y="356344"/>
                </a:lnTo>
                <a:lnTo>
                  <a:pt x="8068332" y="356344"/>
                </a:lnTo>
                <a:lnTo>
                  <a:pt x="8066984" y="356344"/>
                </a:lnTo>
                <a:cubicBezTo>
                  <a:pt x="8065805" y="356251"/>
                  <a:pt x="8063222" y="356321"/>
                  <a:pt x="8060639" y="355904"/>
                </a:cubicBezTo>
                <a:cubicBezTo>
                  <a:pt x="8039562" y="353742"/>
                  <a:pt x="8021477" y="329853"/>
                  <a:pt x="8036802" y="302306"/>
                </a:cubicBezTo>
                <a:lnTo>
                  <a:pt x="8161936" y="86127"/>
                </a:lnTo>
                <a:close/>
                <a:moveTo>
                  <a:pt x="7144203" y="0"/>
                </a:moveTo>
                <a:lnTo>
                  <a:pt x="7450785" y="0"/>
                </a:lnTo>
                <a:lnTo>
                  <a:pt x="7498439" y="65538"/>
                </a:lnTo>
                <a:cubicBezTo>
                  <a:pt x="7506410" y="77481"/>
                  <a:pt x="7505781" y="89550"/>
                  <a:pt x="7496960" y="105463"/>
                </a:cubicBezTo>
                <a:lnTo>
                  <a:pt x="7370128" y="324621"/>
                </a:lnTo>
                <a:cubicBezTo>
                  <a:pt x="7361120" y="340321"/>
                  <a:pt x="7354136" y="354368"/>
                  <a:pt x="7333586" y="356080"/>
                </a:cubicBezTo>
                <a:lnTo>
                  <a:pt x="7327821" y="356346"/>
                </a:lnTo>
                <a:lnTo>
                  <a:pt x="7326473" y="356346"/>
                </a:lnTo>
                <a:lnTo>
                  <a:pt x="7292116" y="356346"/>
                </a:lnTo>
                <a:lnTo>
                  <a:pt x="7147585" y="356346"/>
                </a:lnTo>
                <a:lnTo>
                  <a:pt x="7113228" y="356346"/>
                </a:lnTo>
                <a:lnTo>
                  <a:pt x="7111880" y="356346"/>
                </a:lnTo>
                <a:cubicBezTo>
                  <a:pt x="7110701" y="356253"/>
                  <a:pt x="7108118" y="356322"/>
                  <a:pt x="7105535" y="355905"/>
                </a:cubicBezTo>
                <a:cubicBezTo>
                  <a:pt x="7084458" y="353743"/>
                  <a:pt x="7066373" y="329855"/>
                  <a:pt x="7081698" y="302308"/>
                </a:cubicBezTo>
                <a:lnTo>
                  <a:pt x="7206832" y="86129"/>
                </a:lnTo>
                <a:close/>
                <a:moveTo>
                  <a:pt x="6189098" y="0"/>
                </a:moveTo>
                <a:lnTo>
                  <a:pt x="6495679" y="0"/>
                </a:lnTo>
                <a:lnTo>
                  <a:pt x="6543335" y="65540"/>
                </a:lnTo>
                <a:cubicBezTo>
                  <a:pt x="6551306" y="77483"/>
                  <a:pt x="6550677" y="89552"/>
                  <a:pt x="6541856" y="105465"/>
                </a:cubicBezTo>
                <a:lnTo>
                  <a:pt x="6415024" y="324622"/>
                </a:lnTo>
                <a:cubicBezTo>
                  <a:pt x="6406016" y="340322"/>
                  <a:pt x="6399032" y="354369"/>
                  <a:pt x="6378482" y="356081"/>
                </a:cubicBezTo>
                <a:lnTo>
                  <a:pt x="6372717" y="356347"/>
                </a:lnTo>
                <a:lnTo>
                  <a:pt x="6371369" y="356347"/>
                </a:lnTo>
                <a:lnTo>
                  <a:pt x="6337012" y="356347"/>
                </a:lnTo>
                <a:lnTo>
                  <a:pt x="6192481" y="356347"/>
                </a:lnTo>
                <a:lnTo>
                  <a:pt x="6158124" y="356347"/>
                </a:lnTo>
                <a:lnTo>
                  <a:pt x="6156776" y="356347"/>
                </a:lnTo>
                <a:cubicBezTo>
                  <a:pt x="6155597" y="356254"/>
                  <a:pt x="6153014" y="356324"/>
                  <a:pt x="6150431" y="355907"/>
                </a:cubicBezTo>
                <a:cubicBezTo>
                  <a:pt x="6129354" y="353745"/>
                  <a:pt x="6111269" y="329857"/>
                  <a:pt x="6126594" y="302310"/>
                </a:cubicBezTo>
                <a:lnTo>
                  <a:pt x="6251728" y="86130"/>
                </a:lnTo>
                <a:close/>
                <a:moveTo>
                  <a:pt x="5233996" y="0"/>
                </a:moveTo>
                <a:lnTo>
                  <a:pt x="5540576" y="0"/>
                </a:lnTo>
                <a:lnTo>
                  <a:pt x="5588233" y="65542"/>
                </a:lnTo>
                <a:cubicBezTo>
                  <a:pt x="5596203" y="77485"/>
                  <a:pt x="5595576" y="89553"/>
                  <a:pt x="5586753" y="105467"/>
                </a:cubicBezTo>
                <a:lnTo>
                  <a:pt x="5459923" y="324624"/>
                </a:lnTo>
                <a:cubicBezTo>
                  <a:pt x="5450915" y="340324"/>
                  <a:pt x="5443930" y="354371"/>
                  <a:pt x="5423381" y="356083"/>
                </a:cubicBezTo>
                <a:lnTo>
                  <a:pt x="5417615" y="356348"/>
                </a:lnTo>
                <a:lnTo>
                  <a:pt x="5416267" y="356348"/>
                </a:lnTo>
                <a:lnTo>
                  <a:pt x="5381911" y="356348"/>
                </a:lnTo>
                <a:lnTo>
                  <a:pt x="5237379" y="356348"/>
                </a:lnTo>
                <a:lnTo>
                  <a:pt x="5203022" y="356348"/>
                </a:lnTo>
                <a:lnTo>
                  <a:pt x="5201674" y="356348"/>
                </a:lnTo>
                <a:cubicBezTo>
                  <a:pt x="5200496" y="356256"/>
                  <a:pt x="5197913" y="356325"/>
                  <a:pt x="5195331" y="355908"/>
                </a:cubicBezTo>
                <a:cubicBezTo>
                  <a:pt x="5174253" y="353746"/>
                  <a:pt x="5156169" y="329858"/>
                  <a:pt x="5171492" y="302312"/>
                </a:cubicBezTo>
                <a:lnTo>
                  <a:pt x="5296628" y="86132"/>
                </a:lnTo>
                <a:close/>
                <a:moveTo>
                  <a:pt x="4278889" y="0"/>
                </a:moveTo>
                <a:lnTo>
                  <a:pt x="4585471" y="0"/>
                </a:lnTo>
                <a:lnTo>
                  <a:pt x="4633130" y="65544"/>
                </a:lnTo>
                <a:cubicBezTo>
                  <a:pt x="4641100" y="77487"/>
                  <a:pt x="4640472" y="89555"/>
                  <a:pt x="4631652" y="105469"/>
                </a:cubicBezTo>
                <a:lnTo>
                  <a:pt x="4504818" y="324625"/>
                </a:lnTo>
                <a:cubicBezTo>
                  <a:pt x="4495810" y="340325"/>
                  <a:pt x="4488827" y="354373"/>
                  <a:pt x="4468276" y="356085"/>
                </a:cubicBezTo>
                <a:lnTo>
                  <a:pt x="4462511" y="356350"/>
                </a:lnTo>
                <a:lnTo>
                  <a:pt x="4461163" y="356350"/>
                </a:lnTo>
                <a:lnTo>
                  <a:pt x="4426806" y="356350"/>
                </a:lnTo>
                <a:lnTo>
                  <a:pt x="4282276" y="356350"/>
                </a:lnTo>
                <a:lnTo>
                  <a:pt x="4247918" y="356350"/>
                </a:lnTo>
                <a:lnTo>
                  <a:pt x="4246571" y="356350"/>
                </a:lnTo>
                <a:cubicBezTo>
                  <a:pt x="4245390" y="356257"/>
                  <a:pt x="4242808" y="356327"/>
                  <a:pt x="4240226" y="355910"/>
                </a:cubicBezTo>
                <a:cubicBezTo>
                  <a:pt x="4219148" y="353748"/>
                  <a:pt x="4201063" y="329860"/>
                  <a:pt x="4216387" y="302313"/>
                </a:cubicBezTo>
                <a:lnTo>
                  <a:pt x="4341522" y="86134"/>
                </a:lnTo>
                <a:close/>
                <a:moveTo>
                  <a:pt x="3323805" y="0"/>
                </a:moveTo>
                <a:lnTo>
                  <a:pt x="3630385" y="0"/>
                </a:lnTo>
                <a:lnTo>
                  <a:pt x="3678044" y="65545"/>
                </a:lnTo>
                <a:cubicBezTo>
                  <a:pt x="3686015" y="77489"/>
                  <a:pt x="3685386" y="89557"/>
                  <a:pt x="3676567" y="105471"/>
                </a:cubicBezTo>
                <a:lnTo>
                  <a:pt x="3549734" y="324628"/>
                </a:lnTo>
                <a:cubicBezTo>
                  <a:pt x="3540727" y="340326"/>
                  <a:pt x="3533741" y="354374"/>
                  <a:pt x="3513191" y="356087"/>
                </a:cubicBezTo>
                <a:lnTo>
                  <a:pt x="3507427" y="356351"/>
                </a:lnTo>
                <a:lnTo>
                  <a:pt x="3506077" y="356351"/>
                </a:lnTo>
                <a:lnTo>
                  <a:pt x="3471721" y="356351"/>
                </a:lnTo>
                <a:lnTo>
                  <a:pt x="3327191" y="356351"/>
                </a:lnTo>
                <a:lnTo>
                  <a:pt x="3292835" y="356351"/>
                </a:lnTo>
                <a:lnTo>
                  <a:pt x="3291486" y="356351"/>
                </a:lnTo>
                <a:cubicBezTo>
                  <a:pt x="3290307" y="356259"/>
                  <a:pt x="3287724" y="356328"/>
                  <a:pt x="3285142" y="355912"/>
                </a:cubicBezTo>
                <a:cubicBezTo>
                  <a:pt x="3264064" y="353750"/>
                  <a:pt x="3245980" y="329861"/>
                  <a:pt x="3261304" y="302316"/>
                </a:cubicBezTo>
                <a:lnTo>
                  <a:pt x="3386438" y="86136"/>
                </a:lnTo>
                <a:close/>
                <a:moveTo>
                  <a:pt x="2368701" y="0"/>
                </a:moveTo>
                <a:lnTo>
                  <a:pt x="2675282" y="0"/>
                </a:lnTo>
                <a:lnTo>
                  <a:pt x="2722943" y="65547"/>
                </a:lnTo>
                <a:cubicBezTo>
                  <a:pt x="2730916" y="77490"/>
                  <a:pt x="2730285" y="89559"/>
                  <a:pt x="2721465" y="105473"/>
                </a:cubicBezTo>
                <a:lnTo>
                  <a:pt x="2594634" y="324628"/>
                </a:lnTo>
                <a:cubicBezTo>
                  <a:pt x="2585624" y="340328"/>
                  <a:pt x="2578640" y="354375"/>
                  <a:pt x="2558090" y="356088"/>
                </a:cubicBezTo>
                <a:lnTo>
                  <a:pt x="2552324" y="356353"/>
                </a:lnTo>
                <a:lnTo>
                  <a:pt x="2550977" y="356353"/>
                </a:lnTo>
                <a:lnTo>
                  <a:pt x="2516620" y="356353"/>
                </a:lnTo>
                <a:lnTo>
                  <a:pt x="2372088" y="356353"/>
                </a:lnTo>
                <a:lnTo>
                  <a:pt x="2337731" y="356353"/>
                </a:lnTo>
                <a:lnTo>
                  <a:pt x="2336384" y="356353"/>
                </a:lnTo>
                <a:cubicBezTo>
                  <a:pt x="2335203" y="356260"/>
                  <a:pt x="2332621" y="356330"/>
                  <a:pt x="2330039" y="355913"/>
                </a:cubicBezTo>
                <a:cubicBezTo>
                  <a:pt x="2308962" y="353751"/>
                  <a:pt x="2290876" y="329863"/>
                  <a:pt x="2306201" y="302317"/>
                </a:cubicBezTo>
                <a:lnTo>
                  <a:pt x="2431337" y="86138"/>
                </a:lnTo>
                <a:close/>
                <a:moveTo>
                  <a:pt x="1413599" y="0"/>
                </a:moveTo>
                <a:lnTo>
                  <a:pt x="1720179" y="0"/>
                </a:lnTo>
                <a:lnTo>
                  <a:pt x="1767842" y="65549"/>
                </a:lnTo>
                <a:cubicBezTo>
                  <a:pt x="1775813" y="77492"/>
                  <a:pt x="1775183" y="89561"/>
                  <a:pt x="1766363" y="105475"/>
                </a:cubicBezTo>
                <a:lnTo>
                  <a:pt x="1639530" y="324630"/>
                </a:lnTo>
                <a:cubicBezTo>
                  <a:pt x="1630522" y="340329"/>
                  <a:pt x="1623538" y="354377"/>
                  <a:pt x="1602988" y="356089"/>
                </a:cubicBezTo>
                <a:lnTo>
                  <a:pt x="1597222" y="356355"/>
                </a:lnTo>
                <a:lnTo>
                  <a:pt x="1595876" y="356355"/>
                </a:lnTo>
                <a:lnTo>
                  <a:pt x="1561518" y="356355"/>
                </a:lnTo>
                <a:lnTo>
                  <a:pt x="1416988" y="356355"/>
                </a:lnTo>
                <a:lnTo>
                  <a:pt x="1382630" y="356355"/>
                </a:lnTo>
                <a:lnTo>
                  <a:pt x="1381282" y="356355"/>
                </a:lnTo>
                <a:cubicBezTo>
                  <a:pt x="1380104" y="356261"/>
                  <a:pt x="1377520" y="356331"/>
                  <a:pt x="1374938" y="355915"/>
                </a:cubicBezTo>
                <a:cubicBezTo>
                  <a:pt x="1353861" y="353752"/>
                  <a:pt x="1335776" y="329865"/>
                  <a:pt x="1351101" y="302319"/>
                </a:cubicBezTo>
                <a:lnTo>
                  <a:pt x="1476236" y="86140"/>
                </a:lnTo>
                <a:close/>
                <a:moveTo>
                  <a:pt x="458493" y="0"/>
                </a:moveTo>
                <a:lnTo>
                  <a:pt x="765073" y="0"/>
                </a:lnTo>
                <a:lnTo>
                  <a:pt x="812737" y="65551"/>
                </a:lnTo>
                <a:cubicBezTo>
                  <a:pt x="820708" y="77494"/>
                  <a:pt x="820079" y="89563"/>
                  <a:pt x="811258" y="105477"/>
                </a:cubicBezTo>
                <a:lnTo>
                  <a:pt x="684427" y="324631"/>
                </a:lnTo>
                <a:cubicBezTo>
                  <a:pt x="675419" y="340331"/>
                  <a:pt x="668434" y="354378"/>
                  <a:pt x="647885" y="356091"/>
                </a:cubicBezTo>
                <a:lnTo>
                  <a:pt x="642119" y="356356"/>
                </a:lnTo>
                <a:lnTo>
                  <a:pt x="640771" y="356356"/>
                </a:lnTo>
                <a:lnTo>
                  <a:pt x="606414" y="356356"/>
                </a:lnTo>
                <a:lnTo>
                  <a:pt x="461884" y="356356"/>
                </a:lnTo>
                <a:lnTo>
                  <a:pt x="427527" y="356356"/>
                </a:lnTo>
                <a:lnTo>
                  <a:pt x="426179" y="356356"/>
                </a:lnTo>
                <a:cubicBezTo>
                  <a:pt x="424999" y="356263"/>
                  <a:pt x="422417" y="356333"/>
                  <a:pt x="419834" y="355916"/>
                </a:cubicBezTo>
                <a:cubicBezTo>
                  <a:pt x="398757" y="353754"/>
                  <a:pt x="380672" y="329867"/>
                  <a:pt x="395997" y="302321"/>
                </a:cubicBezTo>
                <a:lnTo>
                  <a:pt x="521131" y="861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171554" y="6767512"/>
            <a:ext cx="4900421" cy="90487"/>
          </a:xfrm>
          <a:prstGeom prst="rect">
            <a:avLst/>
          </a:prstGeom>
        </p:spPr>
        <p:txBody>
          <a:bodyPr tIns="0" rIns="0" bIns="0" anchor="b"/>
          <a:lstStyle>
            <a:lvl1pPr algn="ct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 (edit this in Insert &gt; Header and Footer, then click 'Apply to All')</a:t>
            </a:r>
          </a:p>
        </p:txBody>
      </p:sp>
      <p:sp>
        <p:nvSpPr>
          <p:cNvPr id="16" name="Slide Number Placeholder 23"/>
          <p:cNvSpPr>
            <a:spLocks noGrp="1"/>
          </p:cNvSpPr>
          <p:nvPr>
            <p:ph type="sldNum" sz="quarter" idx="15"/>
          </p:nvPr>
        </p:nvSpPr>
        <p:spPr>
          <a:xfrm>
            <a:off x="8430301" y="6767512"/>
            <a:ext cx="513675" cy="90488"/>
          </a:xfrm>
          <a:prstGeom prst="rect">
            <a:avLst/>
          </a:prstGeom>
        </p:spPr>
        <p:txBody>
          <a:bodyPr lIns="0" tIns="0" rIns="90000" bIns="0" anchor="b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itle 6"/>
          <p:cNvSpPr>
            <a:spLocks noGrp="1"/>
          </p:cNvSpPr>
          <p:nvPr>
            <p:ph type="title" hasCustomPrompt="1"/>
          </p:nvPr>
        </p:nvSpPr>
        <p:spPr>
          <a:xfrm>
            <a:off x="2171554" y="191553"/>
            <a:ext cx="6772422" cy="96059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9554" y="1171739"/>
            <a:ext cx="8644422" cy="693820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r">
              <a:buNone/>
              <a:defRPr sz="32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733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498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A498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4" grpId="0" build="allAtOnce"/>
      <p:bldP spid="15" grpId="0" animBg="1"/>
      <p:bldP spid="17" grpId="0" animBg="1"/>
      <p:bldP spid="17" grpId="1" animBg="1"/>
      <p:bldP spid="20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29CF-3BDC-441E-B85B-D8C7945FC75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03E5A-C095-4BBF-9856-DEEDD1483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2374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29CF-3BDC-441E-B85B-D8C7945FC75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03E5A-C095-4BBF-9856-DEEDD1483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8236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29CF-3BDC-441E-B85B-D8C7945FC75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03E5A-C095-4BBF-9856-DEEDD1483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4421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29CF-3BDC-441E-B85B-D8C7945FC75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03E5A-C095-4BBF-9856-DEEDD1483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7917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Summar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541939" y="6456388"/>
            <a:ext cx="4311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71021" y="1528825"/>
            <a:ext cx="8802000" cy="7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/>
          <a:lstStyle>
            <a:lvl1pPr marR="0" lvl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171020" y="652736"/>
            <a:ext cx="88020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0" y="6368649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2246775" y="6451739"/>
            <a:ext cx="46506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897236" y="6451737"/>
            <a:ext cx="20751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171021" y="2747405"/>
            <a:ext cx="8802300" cy="30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/>
          <a:lstStyle>
            <a:lvl1pPr marL="457189" marR="0" lvl="0" indent="-29209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mo"/>
              <a:buChar char="4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2920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mo"/>
              <a:buChar char="4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28574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2793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2793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71020" y="1504579"/>
            <a:ext cx="8801400" cy="1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2850" tIns="36425" rIns="72850" bIns="36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body" idx="3"/>
          </p:nvPr>
        </p:nvSpPr>
        <p:spPr>
          <a:xfrm>
            <a:off x="171020" y="2382140"/>
            <a:ext cx="88014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/>
          <a:lstStyle>
            <a:lvl1pPr marL="457189" marR="0" lvl="0" indent="-228594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13846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Inverse Photographic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pic" idx="2"/>
          </p:nvPr>
        </p:nvSpPr>
        <p:spPr>
          <a:xfrm>
            <a:off x="0" y="2787596"/>
            <a:ext cx="9144000" cy="3582800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72850" tIns="72850" rIns="72850" bIns="72850" anchor="ctr" anchorCtr="0"/>
          <a:lstStyle>
            <a:lvl1pPr marR="0" lvl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ubTitle" idx="1"/>
          </p:nvPr>
        </p:nvSpPr>
        <p:spPr>
          <a:xfrm>
            <a:off x="171021" y="2012716"/>
            <a:ext cx="8802000" cy="7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/>
          <a:lstStyle>
            <a:lvl1pPr marR="0" lvl="0" algn="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171020" y="1136627"/>
            <a:ext cx="88020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b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6897844" y="6453329"/>
            <a:ext cx="20751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2245708" y="6453329"/>
            <a:ext cx="46521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541939" y="6456388"/>
            <a:ext cx="4311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0141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Inverse Photographic Multiple Image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pic" idx="2"/>
          </p:nvPr>
        </p:nvSpPr>
        <p:spPr>
          <a:xfrm>
            <a:off x="0" y="2787596"/>
            <a:ext cx="2986500" cy="3582800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72850" tIns="72850" rIns="72850" bIns="72850" anchor="ctr" anchorCtr="0"/>
          <a:lstStyle>
            <a:lvl1pPr marR="0" lvl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pic" idx="3"/>
          </p:nvPr>
        </p:nvSpPr>
        <p:spPr>
          <a:xfrm>
            <a:off x="6157531" y="2787596"/>
            <a:ext cx="2986500" cy="3582800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72850" tIns="72850" rIns="72850" bIns="72850" anchor="ctr" anchorCtr="0"/>
          <a:lstStyle>
            <a:lvl1pPr marR="0" lvl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pic" idx="4"/>
          </p:nvPr>
        </p:nvSpPr>
        <p:spPr>
          <a:xfrm>
            <a:off x="3072904" y="2787596"/>
            <a:ext cx="2986500" cy="3582800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72850" tIns="72850" rIns="72850" bIns="72850" anchor="ctr" anchorCtr="0"/>
          <a:lstStyle>
            <a:lvl1pPr marR="0" lvl="0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171021" y="2012716"/>
            <a:ext cx="8802000" cy="7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/>
          <a:lstStyle>
            <a:lvl1pPr marR="0" lvl="0" algn="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171020" y="1136627"/>
            <a:ext cx="88020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b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 dirty="0"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6897844" y="6453329"/>
            <a:ext cx="20751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2245708" y="6453329"/>
            <a:ext cx="46521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541939" y="6456388"/>
            <a:ext cx="4311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7625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- Non Photographic (Pattern)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171021" y="2012716"/>
            <a:ext cx="8802000" cy="7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/>
          <a:lstStyle>
            <a:lvl1pPr marR="0" lvl="0" algn="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171020" y="1136627"/>
            <a:ext cx="88020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b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897236" y="6456388"/>
            <a:ext cx="20757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2246775" y="6451739"/>
            <a:ext cx="46506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41939" y="6456388"/>
            <a:ext cx="4311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9348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- Non Photographic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171021" y="2012716"/>
            <a:ext cx="8802000" cy="7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/>
          <a:lstStyle>
            <a:lvl1pPr marR="0" lvl="0" algn="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171020" y="1136627"/>
            <a:ext cx="88020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b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6897236" y="6456388"/>
            <a:ext cx="20757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2246775" y="6451739"/>
            <a:ext cx="46506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41939" y="6456388"/>
            <a:ext cx="4311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3" name="Shape 63"/>
          <p:cNvSpPr/>
          <p:nvPr/>
        </p:nvSpPr>
        <p:spPr>
          <a:xfrm>
            <a:off x="0" y="2787596"/>
            <a:ext cx="9144000" cy="3582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4922" y="0"/>
                </a:moveTo>
                <a:lnTo>
                  <a:pt x="85043" y="0"/>
                </a:lnTo>
                <a:lnTo>
                  <a:pt x="88116" y="0"/>
                </a:lnTo>
                <a:lnTo>
                  <a:pt x="101043" y="0"/>
                </a:lnTo>
                <a:lnTo>
                  <a:pt x="104116" y="0"/>
                </a:lnTo>
                <a:lnTo>
                  <a:pt x="104237" y="0"/>
                </a:lnTo>
                <a:lnTo>
                  <a:pt x="104752" y="53"/>
                </a:lnTo>
                <a:cubicBezTo>
                  <a:pt x="106590" y="395"/>
                  <a:pt x="107111" y="3312"/>
                  <a:pt x="107917" y="6453"/>
                </a:cubicBezTo>
                <a:lnTo>
                  <a:pt x="119500" y="49580"/>
                </a:lnTo>
                <a:cubicBezTo>
                  <a:pt x="120213" y="52473"/>
                  <a:pt x="120157" y="55395"/>
                  <a:pt x="119368" y="59248"/>
                </a:cubicBezTo>
                <a:lnTo>
                  <a:pt x="108024" y="112317"/>
                </a:lnTo>
                <a:cubicBezTo>
                  <a:pt x="107218" y="116119"/>
                  <a:pt x="106593" y="119521"/>
                  <a:pt x="104755" y="119935"/>
                </a:cubicBezTo>
                <a:lnTo>
                  <a:pt x="104240" y="120000"/>
                </a:lnTo>
                <a:lnTo>
                  <a:pt x="104119" y="120000"/>
                </a:lnTo>
                <a:lnTo>
                  <a:pt x="101046" y="120000"/>
                </a:lnTo>
                <a:lnTo>
                  <a:pt x="88119" y="120000"/>
                </a:lnTo>
                <a:lnTo>
                  <a:pt x="85046" y="120000"/>
                </a:lnTo>
                <a:lnTo>
                  <a:pt x="84926" y="120000"/>
                </a:lnTo>
                <a:cubicBezTo>
                  <a:pt x="84820" y="119977"/>
                  <a:pt x="84589" y="119994"/>
                  <a:pt x="84358" y="119893"/>
                </a:cubicBezTo>
                <a:cubicBezTo>
                  <a:pt x="82473" y="119369"/>
                  <a:pt x="80855" y="113585"/>
                  <a:pt x="82226" y="106914"/>
                </a:cubicBezTo>
                <a:lnTo>
                  <a:pt x="93418" y="54566"/>
                </a:lnTo>
                <a:lnTo>
                  <a:pt x="82135" y="12557"/>
                </a:lnTo>
                <a:cubicBezTo>
                  <a:pt x="80892" y="6921"/>
                  <a:pt x="82470" y="520"/>
                  <a:pt x="84355" y="88"/>
                </a:cubicBezTo>
                <a:cubicBezTo>
                  <a:pt x="84586" y="4"/>
                  <a:pt x="84817" y="18"/>
                  <a:pt x="84922" y="0"/>
                </a:cubicBezTo>
                <a:close/>
                <a:moveTo>
                  <a:pt x="44076" y="0"/>
                </a:moveTo>
                <a:lnTo>
                  <a:pt x="44197" y="0"/>
                </a:lnTo>
                <a:lnTo>
                  <a:pt x="47270" y="0"/>
                </a:lnTo>
                <a:lnTo>
                  <a:pt x="60197" y="0"/>
                </a:lnTo>
                <a:lnTo>
                  <a:pt x="63270" y="0"/>
                </a:lnTo>
                <a:lnTo>
                  <a:pt x="63390" y="0"/>
                </a:lnTo>
                <a:lnTo>
                  <a:pt x="63906" y="53"/>
                </a:lnTo>
                <a:cubicBezTo>
                  <a:pt x="65744" y="395"/>
                  <a:pt x="66265" y="3312"/>
                  <a:pt x="67071" y="6453"/>
                </a:cubicBezTo>
                <a:lnTo>
                  <a:pt x="78654" y="49580"/>
                </a:lnTo>
                <a:cubicBezTo>
                  <a:pt x="79367" y="52473"/>
                  <a:pt x="79310" y="55395"/>
                  <a:pt x="78521" y="59248"/>
                </a:cubicBezTo>
                <a:lnTo>
                  <a:pt x="67177" y="112317"/>
                </a:lnTo>
                <a:cubicBezTo>
                  <a:pt x="66372" y="116119"/>
                  <a:pt x="65747" y="119521"/>
                  <a:pt x="63909" y="119935"/>
                </a:cubicBezTo>
                <a:lnTo>
                  <a:pt x="63393" y="120000"/>
                </a:lnTo>
                <a:lnTo>
                  <a:pt x="63273" y="120000"/>
                </a:lnTo>
                <a:lnTo>
                  <a:pt x="60200" y="120000"/>
                </a:lnTo>
                <a:lnTo>
                  <a:pt x="47273" y="120000"/>
                </a:lnTo>
                <a:lnTo>
                  <a:pt x="44200" y="120000"/>
                </a:lnTo>
                <a:lnTo>
                  <a:pt x="44079" y="120000"/>
                </a:lnTo>
                <a:cubicBezTo>
                  <a:pt x="43974" y="119977"/>
                  <a:pt x="43743" y="119994"/>
                  <a:pt x="43512" y="119893"/>
                </a:cubicBezTo>
                <a:cubicBezTo>
                  <a:pt x="41627" y="119369"/>
                  <a:pt x="40009" y="113585"/>
                  <a:pt x="41380" y="106914"/>
                </a:cubicBezTo>
                <a:lnTo>
                  <a:pt x="52572" y="54566"/>
                </a:lnTo>
                <a:lnTo>
                  <a:pt x="41289" y="12557"/>
                </a:lnTo>
                <a:cubicBezTo>
                  <a:pt x="40046" y="6921"/>
                  <a:pt x="41623" y="520"/>
                  <a:pt x="43508" y="88"/>
                </a:cubicBezTo>
                <a:cubicBezTo>
                  <a:pt x="43739" y="4"/>
                  <a:pt x="43970" y="18"/>
                  <a:pt x="44076" y="0"/>
                </a:cubicBezTo>
                <a:close/>
                <a:moveTo>
                  <a:pt x="3230" y="0"/>
                </a:moveTo>
                <a:lnTo>
                  <a:pt x="3350" y="0"/>
                </a:lnTo>
                <a:lnTo>
                  <a:pt x="6423" y="0"/>
                </a:lnTo>
                <a:lnTo>
                  <a:pt x="19350" y="0"/>
                </a:lnTo>
                <a:lnTo>
                  <a:pt x="22423" y="0"/>
                </a:lnTo>
                <a:lnTo>
                  <a:pt x="22544" y="0"/>
                </a:lnTo>
                <a:lnTo>
                  <a:pt x="23059" y="53"/>
                </a:lnTo>
                <a:cubicBezTo>
                  <a:pt x="24897" y="395"/>
                  <a:pt x="25418" y="3312"/>
                  <a:pt x="26224" y="6453"/>
                </a:cubicBezTo>
                <a:lnTo>
                  <a:pt x="37807" y="49580"/>
                </a:lnTo>
                <a:cubicBezTo>
                  <a:pt x="38520" y="52473"/>
                  <a:pt x="38464" y="55395"/>
                  <a:pt x="37675" y="59248"/>
                </a:cubicBezTo>
                <a:lnTo>
                  <a:pt x="26331" y="112317"/>
                </a:lnTo>
                <a:cubicBezTo>
                  <a:pt x="25525" y="116119"/>
                  <a:pt x="24900" y="119521"/>
                  <a:pt x="23062" y="119935"/>
                </a:cubicBezTo>
                <a:lnTo>
                  <a:pt x="22547" y="120000"/>
                </a:lnTo>
                <a:lnTo>
                  <a:pt x="22426" y="120000"/>
                </a:lnTo>
                <a:lnTo>
                  <a:pt x="19353" y="120000"/>
                </a:lnTo>
                <a:lnTo>
                  <a:pt x="6426" y="120000"/>
                </a:lnTo>
                <a:lnTo>
                  <a:pt x="3353" y="120000"/>
                </a:lnTo>
                <a:lnTo>
                  <a:pt x="3233" y="120000"/>
                </a:lnTo>
                <a:cubicBezTo>
                  <a:pt x="3127" y="119977"/>
                  <a:pt x="2896" y="119994"/>
                  <a:pt x="2665" y="119893"/>
                </a:cubicBezTo>
                <a:cubicBezTo>
                  <a:pt x="780" y="119369"/>
                  <a:pt x="-837" y="113585"/>
                  <a:pt x="533" y="106914"/>
                </a:cubicBezTo>
                <a:lnTo>
                  <a:pt x="11725" y="54566"/>
                </a:lnTo>
                <a:lnTo>
                  <a:pt x="442" y="12557"/>
                </a:lnTo>
                <a:cubicBezTo>
                  <a:pt x="-800" y="6921"/>
                  <a:pt x="777" y="520"/>
                  <a:pt x="2662" y="88"/>
                </a:cubicBezTo>
                <a:cubicBezTo>
                  <a:pt x="2893" y="4"/>
                  <a:pt x="3124" y="18"/>
                  <a:pt x="3230" y="0"/>
                </a:cubicBezTo>
                <a:close/>
              </a:path>
            </a:pathLst>
          </a:custGeom>
          <a:noFill/>
          <a:ln w="12700" cap="flat" cmpd="sng">
            <a:solidFill>
              <a:schemeClr val="dk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72850" tIns="36425" rIns="72850" bIns="36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70789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Two Colum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8541938" y="6451737"/>
            <a:ext cx="4305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541939" y="6456388"/>
            <a:ext cx="4311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36425" rIns="72850" bIns="36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758671" y="373843"/>
            <a:ext cx="7214400" cy="6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cxnSp>
        <p:nvCxnSpPr>
          <p:cNvPr id="77" name="Shape 77"/>
          <p:cNvCxnSpPr/>
          <p:nvPr/>
        </p:nvCxnSpPr>
        <p:spPr>
          <a:xfrm>
            <a:off x="0" y="6368649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78" name="Shape 78"/>
          <p:cNvCxnSpPr/>
          <p:nvPr/>
        </p:nvCxnSpPr>
        <p:spPr>
          <a:xfrm>
            <a:off x="0" y="1136627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2246775" y="6451739"/>
            <a:ext cx="46506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/>
          <p:nvPr/>
        </p:nvSpPr>
        <p:spPr>
          <a:xfrm>
            <a:off x="7520897" y="6415705"/>
            <a:ext cx="938700" cy="414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0587" y="0"/>
                </a:moveTo>
                <a:lnTo>
                  <a:pt x="102227" y="0"/>
                </a:lnTo>
                <a:lnTo>
                  <a:pt x="102809" y="53"/>
                </a:lnTo>
                <a:cubicBezTo>
                  <a:pt x="104881" y="395"/>
                  <a:pt x="105468" y="3312"/>
                  <a:pt x="106377" y="6453"/>
                </a:cubicBezTo>
                <a:lnTo>
                  <a:pt x="119437" y="49580"/>
                </a:lnTo>
                <a:cubicBezTo>
                  <a:pt x="120240" y="52473"/>
                  <a:pt x="120177" y="55395"/>
                  <a:pt x="119287" y="59248"/>
                </a:cubicBezTo>
                <a:lnTo>
                  <a:pt x="106497" y="112317"/>
                </a:lnTo>
                <a:cubicBezTo>
                  <a:pt x="105589" y="116119"/>
                  <a:pt x="104884" y="119520"/>
                  <a:pt x="102812" y="119935"/>
                </a:cubicBezTo>
                <a:lnTo>
                  <a:pt x="102231" y="120000"/>
                </a:lnTo>
                <a:lnTo>
                  <a:pt x="80590" y="120000"/>
                </a:lnTo>
                <a:cubicBezTo>
                  <a:pt x="80471" y="119977"/>
                  <a:pt x="80211" y="119994"/>
                  <a:pt x="79951" y="119893"/>
                </a:cubicBezTo>
                <a:cubicBezTo>
                  <a:pt x="77825" y="119369"/>
                  <a:pt x="76001" y="113585"/>
                  <a:pt x="77547" y="106913"/>
                </a:cubicBezTo>
                <a:lnTo>
                  <a:pt x="90166" y="54567"/>
                </a:lnTo>
                <a:lnTo>
                  <a:pt x="77444" y="12557"/>
                </a:lnTo>
                <a:cubicBezTo>
                  <a:pt x="76043" y="6921"/>
                  <a:pt x="77821" y="520"/>
                  <a:pt x="79947" y="88"/>
                </a:cubicBezTo>
                <a:cubicBezTo>
                  <a:pt x="80207" y="4"/>
                  <a:pt x="80468" y="18"/>
                  <a:pt x="80587" y="0"/>
                </a:cubicBezTo>
                <a:close/>
                <a:moveTo>
                  <a:pt x="41125" y="0"/>
                </a:moveTo>
                <a:lnTo>
                  <a:pt x="62765" y="0"/>
                </a:lnTo>
                <a:lnTo>
                  <a:pt x="63346" y="53"/>
                </a:lnTo>
                <a:cubicBezTo>
                  <a:pt x="65419" y="395"/>
                  <a:pt x="66006" y="3312"/>
                  <a:pt x="66915" y="6453"/>
                </a:cubicBezTo>
                <a:lnTo>
                  <a:pt x="79974" y="49580"/>
                </a:lnTo>
                <a:cubicBezTo>
                  <a:pt x="80778" y="52473"/>
                  <a:pt x="80715" y="55395"/>
                  <a:pt x="79825" y="59248"/>
                </a:cubicBezTo>
                <a:lnTo>
                  <a:pt x="67035" y="112317"/>
                </a:lnTo>
                <a:cubicBezTo>
                  <a:pt x="66127" y="116119"/>
                  <a:pt x="65422" y="119520"/>
                  <a:pt x="63350" y="119935"/>
                </a:cubicBezTo>
                <a:lnTo>
                  <a:pt x="62769" y="120000"/>
                </a:lnTo>
                <a:lnTo>
                  <a:pt x="41128" y="120000"/>
                </a:lnTo>
                <a:cubicBezTo>
                  <a:pt x="41009" y="119977"/>
                  <a:pt x="40749" y="119994"/>
                  <a:pt x="40488" y="119893"/>
                </a:cubicBezTo>
                <a:cubicBezTo>
                  <a:pt x="38363" y="119369"/>
                  <a:pt x="36539" y="113585"/>
                  <a:pt x="38084" y="106913"/>
                </a:cubicBezTo>
                <a:lnTo>
                  <a:pt x="50704" y="54567"/>
                </a:lnTo>
                <a:lnTo>
                  <a:pt x="37982" y="12557"/>
                </a:lnTo>
                <a:cubicBezTo>
                  <a:pt x="36580" y="6921"/>
                  <a:pt x="38359" y="520"/>
                  <a:pt x="40485" y="88"/>
                </a:cubicBezTo>
                <a:cubicBezTo>
                  <a:pt x="40745" y="4"/>
                  <a:pt x="41006" y="18"/>
                  <a:pt x="41125" y="0"/>
                </a:cubicBezTo>
                <a:close/>
                <a:moveTo>
                  <a:pt x="3641" y="0"/>
                </a:moveTo>
                <a:lnTo>
                  <a:pt x="25282" y="0"/>
                </a:lnTo>
                <a:lnTo>
                  <a:pt x="25863" y="53"/>
                </a:lnTo>
                <a:cubicBezTo>
                  <a:pt x="27935" y="395"/>
                  <a:pt x="28523" y="3312"/>
                  <a:pt x="29431" y="6453"/>
                </a:cubicBezTo>
                <a:lnTo>
                  <a:pt x="42491" y="49580"/>
                </a:lnTo>
                <a:cubicBezTo>
                  <a:pt x="43295" y="52473"/>
                  <a:pt x="43231" y="55395"/>
                  <a:pt x="42342" y="59248"/>
                </a:cubicBezTo>
                <a:lnTo>
                  <a:pt x="29552" y="112317"/>
                </a:lnTo>
                <a:cubicBezTo>
                  <a:pt x="28643" y="116119"/>
                  <a:pt x="27939" y="119520"/>
                  <a:pt x="25867" y="119935"/>
                </a:cubicBezTo>
                <a:lnTo>
                  <a:pt x="25285" y="120000"/>
                </a:lnTo>
                <a:lnTo>
                  <a:pt x="3645" y="120000"/>
                </a:lnTo>
                <a:cubicBezTo>
                  <a:pt x="3526" y="119977"/>
                  <a:pt x="3265" y="119994"/>
                  <a:pt x="3005" y="119893"/>
                </a:cubicBezTo>
                <a:cubicBezTo>
                  <a:pt x="880" y="119369"/>
                  <a:pt x="-943" y="113585"/>
                  <a:pt x="601" y="106913"/>
                </a:cubicBezTo>
                <a:lnTo>
                  <a:pt x="13220" y="54567"/>
                </a:lnTo>
                <a:lnTo>
                  <a:pt x="499" y="12557"/>
                </a:lnTo>
                <a:cubicBezTo>
                  <a:pt x="-902" y="6921"/>
                  <a:pt x="876" y="520"/>
                  <a:pt x="3001" y="88"/>
                </a:cubicBezTo>
                <a:cubicBezTo>
                  <a:pt x="3262" y="4"/>
                  <a:pt x="3522" y="18"/>
                  <a:pt x="3641" y="0"/>
                </a:cubicBezTo>
                <a:close/>
              </a:path>
            </a:pathLst>
          </a:cu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72850" tIns="36425" rIns="72850" bIns="36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171634" y="1260140"/>
            <a:ext cx="4325700" cy="49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/>
          <a:lstStyle>
            <a:lvl1pPr marL="457189" marR="0" lvl="0" indent="-29209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mo"/>
              <a:buChar char="4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2920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mo"/>
              <a:buChar char="4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28574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2793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2793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4646598" y="1260140"/>
            <a:ext cx="4325700" cy="49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/>
          <a:lstStyle>
            <a:lvl1pPr marL="457189" marR="0" lvl="0" indent="-29209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mo"/>
              <a:buChar char="4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2920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mo"/>
              <a:buChar char="4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28574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2793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2793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9712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f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80229"/>
            <a:ext cx="9144000" cy="54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>
            <a:spLocks noChangeAspect="1"/>
          </p:cNvSpPr>
          <p:nvPr userDrawn="1"/>
        </p:nvSpPr>
        <p:spPr>
          <a:xfrm>
            <a:off x="5740402" y="6310800"/>
            <a:ext cx="1313950" cy="547200"/>
          </a:xfrm>
          <a:custGeom>
            <a:avLst/>
            <a:gdLst>
              <a:gd name="connsiteX0" fmla="*/ 882397 w 1313950"/>
              <a:gd name="connsiteY0" fmla="*/ 0 h 547200"/>
              <a:gd name="connsiteX1" fmla="*/ 1119350 w 1313950"/>
              <a:gd name="connsiteY1" fmla="*/ 0 h 547200"/>
              <a:gd name="connsiteX2" fmla="*/ 1125716 w 1313950"/>
              <a:gd name="connsiteY2" fmla="*/ 242 h 547200"/>
              <a:gd name="connsiteX3" fmla="*/ 1164787 w 1313950"/>
              <a:gd name="connsiteY3" fmla="*/ 29427 h 547200"/>
              <a:gd name="connsiteX4" fmla="*/ 1307786 w 1313950"/>
              <a:gd name="connsiteY4" fmla="*/ 226089 h 547200"/>
              <a:gd name="connsiteX5" fmla="*/ 1306153 w 1313950"/>
              <a:gd name="connsiteY5" fmla="*/ 270173 h 547200"/>
              <a:gd name="connsiteX6" fmla="*/ 1166106 w 1313950"/>
              <a:gd name="connsiteY6" fmla="*/ 512170 h 547200"/>
              <a:gd name="connsiteX7" fmla="*/ 1125756 w 1313950"/>
              <a:gd name="connsiteY7" fmla="*/ 546907 h 547200"/>
              <a:gd name="connsiteX8" fmla="*/ 1119389 w 1313950"/>
              <a:gd name="connsiteY8" fmla="*/ 547200 h 547200"/>
              <a:gd name="connsiteX9" fmla="*/ 882436 w 1313950"/>
              <a:gd name="connsiteY9" fmla="*/ 547200 h 547200"/>
              <a:gd name="connsiteX10" fmla="*/ 875431 w 1313950"/>
              <a:gd name="connsiteY10" fmla="*/ 546714 h 547200"/>
              <a:gd name="connsiteX11" fmla="*/ 849109 w 1313950"/>
              <a:gd name="connsiteY11" fmla="*/ 487528 h 547200"/>
              <a:gd name="connsiteX12" fmla="*/ 987283 w 1313950"/>
              <a:gd name="connsiteY12" fmla="*/ 248826 h 547200"/>
              <a:gd name="connsiteX13" fmla="*/ 847987 w 1313950"/>
              <a:gd name="connsiteY13" fmla="*/ 57261 h 547200"/>
              <a:gd name="connsiteX14" fmla="*/ 875391 w 1313950"/>
              <a:gd name="connsiteY14" fmla="*/ 402 h 547200"/>
              <a:gd name="connsiteX15" fmla="*/ 882397 w 1313950"/>
              <a:gd name="connsiteY15" fmla="*/ 0 h 547200"/>
              <a:gd name="connsiteX16" fmla="*/ 450303 w 1313950"/>
              <a:gd name="connsiteY16" fmla="*/ 0 h 547200"/>
              <a:gd name="connsiteX17" fmla="*/ 687256 w 1313950"/>
              <a:gd name="connsiteY17" fmla="*/ 0 h 547200"/>
              <a:gd name="connsiteX18" fmla="*/ 693622 w 1313950"/>
              <a:gd name="connsiteY18" fmla="*/ 242 h 547200"/>
              <a:gd name="connsiteX19" fmla="*/ 732693 w 1313950"/>
              <a:gd name="connsiteY19" fmla="*/ 29427 h 547200"/>
              <a:gd name="connsiteX20" fmla="*/ 875692 w 1313950"/>
              <a:gd name="connsiteY20" fmla="*/ 226089 h 547200"/>
              <a:gd name="connsiteX21" fmla="*/ 874059 w 1313950"/>
              <a:gd name="connsiteY21" fmla="*/ 270173 h 547200"/>
              <a:gd name="connsiteX22" fmla="*/ 734012 w 1313950"/>
              <a:gd name="connsiteY22" fmla="*/ 512170 h 547200"/>
              <a:gd name="connsiteX23" fmla="*/ 693662 w 1313950"/>
              <a:gd name="connsiteY23" fmla="*/ 546907 h 547200"/>
              <a:gd name="connsiteX24" fmla="*/ 687295 w 1313950"/>
              <a:gd name="connsiteY24" fmla="*/ 547200 h 547200"/>
              <a:gd name="connsiteX25" fmla="*/ 450342 w 1313950"/>
              <a:gd name="connsiteY25" fmla="*/ 547200 h 547200"/>
              <a:gd name="connsiteX26" fmla="*/ 443337 w 1313950"/>
              <a:gd name="connsiteY26" fmla="*/ 546714 h 547200"/>
              <a:gd name="connsiteX27" fmla="*/ 417015 w 1313950"/>
              <a:gd name="connsiteY27" fmla="*/ 487528 h 547200"/>
              <a:gd name="connsiteX28" fmla="*/ 555189 w 1313950"/>
              <a:gd name="connsiteY28" fmla="*/ 248826 h 547200"/>
              <a:gd name="connsiteX29" fmla="*/ 415893 w 1313950"/>
              <a:gd name="connsiteY29" fmla="*/ 57261 h 547200"/>
              <a:gd name="connsiteX30" fmla="*/ 443297 w 1313950"/>
              <a:gd name="connsiteY30" fmla="*/ 402 h 547200"/>
              <a:gd name="connsiteX31" fmla="*/ 450303 w 1313950"/>
              <a:gd name="connsiteY31" fmla="*/ 0 h 547200"/>
              <a:gd name="connsiteX32" fmla="*/ 39876 w 1313950"/>
              <a:gd name="connsiteY32" fmla="*/ 0 h 547200"/>
              <a:gd name="connsiteX33" fmla="*/ 276829 w 1313950"/>
              <a:gd name="connsiteY33" fmla="*/ 0 h 547200"/>
              <a:gd name="connsiteX34" fmla="*/ 283195 w 1313950"/>
              <a:gd name="connsiteY34" fmla="*/ 242 h 547200"/>
              <a:gd name="connsiteX35" fmla="*/ 322266 w 1313950"/>
              <a:gd name="connsiteY35" fmla="*/ 29427 h 547200"/>
              <a:gd name="connsiteX36" fmla="*/ 465265 w 1313950"/>
              <a:gd name="connsiteY36" fmla="*/ 226089 h 547200"/>
              <a:gd name="connsiteX37" fmla="*/ 463632 w 1313950"/>
              <a:gd name="connsiteY37" fmla="*/ 270173 h 547200"/>
              <a:gd name="connsiteX38" fmla="*/ 323585 w 1313950"/>
              <a:gd name="connsiteY38" fmla="*/ 512170 h 547200"/>
              <a:gd name="connsiteX39" fmla="*/ 283235 w 1313950"/>
              <a:gd name="connsiteY39" fmla="*/ 546907 h 547200"/>
              <a:gd name="connsiteX40" fmla="*/ 276868 w 1313950"/>
              <a:gd name="connsiteY40" fmla="*/ 547200 h 547200"/>
              <a:gd name="connsiteX41" fmla="*/ 39916 w 1313950"/>
              <a:gd name="connsiteY41" fmla="*/ 547200 h 547200"/>
              <a:gd name="connsiteX42" fmla="*/ 32910 w 1313950"/>
              <a:gd name="connsiteY42" fmla="*/ 546714 h 547200"/>
              <a:gd name="connsiteX43" fmla="*/ 6588 w 1313950"/>
              <a:gd name="connsiteY43" fmla="*/ 487528 h 547200"/>
              <a:gd name="connsiteX44" fmla="*/ 144762 w 1313950"/>
              <a:gd name="connsiteY44" fmla="*/ 248826 h 547200"/>
              <a:gd name="connsiteX45" fmla="*/ 5466 w 1313950"/>
              <a:gd name="connsiteY45" fmla="*/ 57261 h 547200"/>
              <a:gd name="connsiteX46" fmla="*/ 32870 w 1313950"/>
              <a:gd name="connsiteY46" fmla="*/ 402 h 547200"/>
              <a:gd name="connsiteX47" fmla="*/ 39876 w 1313950"/>
              <a:gd name="connsiteY47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313950" h="547200">
                <a:moveTo>
                  <a:pt x="882397" y="0"/>
                </a:moveTo>
                <a:lnTo>
                  <a:pt x="1119350" y="0"/>
                </a:lnTo>
                <a:lnTo>
                  <a:pt x="1125716" y="242"/>
                </a:lnTo>
                <a:cubicBezTo>
                  <a:pt x="1148407" y="1805"/>
                  <a:pt x="1154840" y="15106"/>
                  <a:pt x="1164787" y="29427"/>
                </a:cubicBezTo>
                <a:lnTo>
                  <a:pt x="1307786" y="226089"/>
                </a:lnTo>
                <a:cubicBezTo>
                  <a:pt x="1316588" y="239277"/>
                  <a:pt x="1315893" y="252602"/>
                  <a:pt x="1306153" y="270173"/>
                </a:cubicBezTo>
                <a:lnTo>
                  <a:pt x="1166106" y="512170"/>
                </a:lnTo>
                <a:cubicBezTo>
                  <a:pt x="1156159" y="529505"/>
                  <a:pt x="1148447" y="545016"/>
                  <a:pt x="1125756" y="546907"/>
                </a:cubicBezTo>
                <a:lnTo>
                  <a:pt x="1119389" y="547200"/>
                </a:lnTo>
                <a:lnTo>
                  <a:pt x="882436" y="547200"/>
                </a:lnTo>
                <a:cubicBezTo>
                  <a:pt x="881134" y="547098"/>
                  <a:pt x="878282" y="547174"/>
                  <a:pt x="875431" y="546714"/>
                </a:cubicBezTo>
                <a:cubicBezTo>
                  <a:pt x="852157" y="544326"/>
                  <a:pt x="832188" y="517948"/>
                  <a:pt x="849109" y="487528"/>
                </a:cubicBezTo>
                <a:lnTo>
                  <a:pt x="987283" y="248826"/>
                </a:lnTo>
                <a:lnTo>
                  <a:pt x="847987" y="57261"/>
                </a:lnTo>
                <a:cubicBezTo>
                  <a:pt x="832640" y="31562"/>
                  <a:pt x="852117" y="2375"/>
                  <a:pt x="875391" y="402"/>
                </a:cubicBezTo>
                <a:cubicBezTo>
                  <a:pt x="878243" y="22"/>
                  <a:pt x="881094" y="85"/>
                  <a:pt x="882397" y="0"/>
                </a:cubicBezTo>
                <a:close/>
                <a:moveTo>
                  <a:pt x="450303" y="0"/>
                </a:moveTo>
                <a:lnTo>
                  <a:pt x="687256" y="0"/>
                </a:lnTo>
                <a:lnTo>
                  <a:pt x="693622" y="242"/>
                </a:lnTo>
                <a:cubicBezTo>
                  <a:pt x="716313" y="1805"/>
                  <a:pt x="722746" y="15106"/>
                  <a:pt x="732693" y="29427"/>
                </a:cubicBezTo>
                <a:lnTo>
                  <a:pt x="875692" y="226089"/>
                </a:lnTo>
                <a:cubicBezTo>
                  <a:pt x="884494" y="239277"/>
                  <a:pt x="883799" y="252602"/>
                  <a:pt x="874059" y="270173"/>
                </a:cubicBezTo>
                <a:lnTo>
                  <a:pt x="734012" y="512170"/>
                </a:lnTo>
                <a:cubicBezTo>
                  <a:pt x="724065" y="529505"/>
                  <a:pt x="716353" y="545016"/>
                  <a:pt x="693662" y="546907"/>
                </a:cubicBezTo>
                <a:lnTo>
                  <a:pt x="687295" y="547200"/>
                </a:lnTo>
                <a:lnTo>
                  <a:pt x="450342" y="547200"/>
                </a:lnTo>
                <a:cubicBezTo>
                  <a:pt x="449040" y="547098"/>
                  <a:pt x="446188" y="547174"/>
                  <a:pt x="443337" y="546714"/>
                </a:cubicBezTo>
                <a:cubicBezTo>
                  <a:pt x="420063" y="544326"/>
                  <a:pt x="400094" y="517948"/>
                  <a:pt x="417015" y="487528"/>
                </a:cubicBezTo>
                <a:lnTo>
                  <a:pt x="555189" y="248826"/>
                </a:lnTo>
                <a:lnTo>
                  <a:pt x="415893" y="57261"/>
                </a:lnTo>
                <a:cubicBezTo>
                  <a:pt x="400546" y="31562"/>
                  <a:pt x="420023" y="2375"/>
                  <a:pt x="443297" y="402"/>
                </a:cubicBezTo>
                <a:cubicBezTo>
                  <a:pt x="446149" y="22"/>
                  <a:pt x="449000" y="85"/>
                  <a:pt x="450303" y="0"/>
                </a:cubicBezTo>
                <a:close/>
                <a:moveTo>
                  <a:pt x="39876" y="0"/>
                </a:moveTo>
                <a:lnTo>
                  <a:pt x="276829" y="0"/>
                </a:lnTo>
                <a:lnTo>
                  <a:pt x="283195" y="242"/>
                </a:lnTo>
                <a:cubicBezTo>
                  <a:pt x="305886" y="1805"/>
                  <a:pt x="312319" y="15106"/>
                  <a:pt x="322266" y="29427"/>
                </a:cubicBezTo>
                <a:lnTo>
                  <a:pt x="465265" y="226089"/>
                </a:lnTo>
                <a:cubicBezTo>
                  <a:pt x="474067" y="239277"/>
                  <a:pt x="473372" y="252602"/>
                  <a:pt x="463632" y="270173"/>
                </a:cubicBezTo>
                <a:lnTo>
                  <a:pt x="323585" y="512170"/>
                </a:lnTo>
                <a:cubicBezTo>
                  <a:pt x="313638" y="529505"/>
                  <a:pt x="305926" y="545016"/>
                  <a:pt x="283235" y="546907"/>
                </a:cubicBezTo>
                <a:lnTo>
                  <a:pt x="276868" y="547200"/>
                </a:lnTo>
                <a:lnTo>
                  <a:pt x="39916" y="547200"/>
                </a:lnTo>
                <a:cubicBezTo>
                  <a:pt x="38614" y="547098"/>
                  <a:pt x="35762" y="547174"/>
                  <a:pt x="32910" y="546714"/>
                </a:cubicBezTo>
                <a:cubicBezTo>
                  <a:pt x="9636" y="544326"/>
                  <a:pt x="-10333" y="517948"/>
                  <a:pt x="6588" y="487528"/>
                </a:cubicBezTo>
                <a:lnTo>
                  <a:pt x="144762" y="248826"/>
                </a:lnTo>
                <a:lnTo>
                  <a:pt x="5466" y="57261"/>
                </a:lnTo>
                <a:cubicBezTo>
                  <a:pt x="-9881" y="31562"/>
                  <a:pt x="9597" y="2375"/>
                  <a:pt x="32870" y="402"/>
                </a:cubicBezTo>
                <a:cubicBezTo>
                  <a:pt x="35722" y="22"/>
                  <a:pt x="38574" y="85"/>
                  <a:pt x="398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223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37461" y="544547"/>
            <a:ext cx="5902486" cy="704348"/>
          </a:xfrm>
          <a:prstGeom prst="rect">
            <a:avLst/>
          </a:prstGeom>
        </p:spPr>
        <p:txBody>
          <a:bodyPr lIns="90000" rIns="90000" anchor="t"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299554" y="6402387"/>
            <a:ext cx="513675" cy="365125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0" y="6310799"/>
            <a:ext cx="9144000" cy="72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111502" y="6402387"/>
            <a:ext cx="18324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pPr lvl="0" algn="r"/>
            <a:r>
              <a:rPr lang="en-GB" sz="1200" dirty="0">
                <a:solidFill>
                  <a:schemeClr val="bg1"/>
                </a:solidFill>
              </a:rPr>
              <a:t>Moving Britain Ahead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99554" y="2106116"/>
            <a:ext cx="8644422" cy="409147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chemeClr val="accent1"/>
              </a:buClr>
              <a:buSzPct val="100000"/>
              <a:buFont typeface="Webdings" panose="05030102010509060703" pitchFamily="18" charset="2"/>
              <a:buChar char="4"/>
              <a:defRPr sz="1600" baseline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16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111502" y="6767512"/>
            <a:ext cx="1832474" cy="90488"/>
          </a:xfrm>
          <a:prstGeom prst="rect">
            <a:avLst/>
          </a:prstGeom>
        </p:spPr>
        <p:txBody>
          <a:bodyPr lIns="0" tIns="0" rIns="90000" bIns="0" anchor="b"/>
          <a:lstStyle>
            <a:lvl1pPr algn="r">
              <a:defRPr sz="500">
                <a:solidFill>
                  <a:schemeClr val="accent1"/>
                </a:solidFill>
              </a:defRPr>
            </a:lvl1pPr>
          </a:lstStyle>
          <a:p>
            <a:fld id="{F1CA768B-2E0F-4CE1-88C6-EB201069FDB3}" type="datetime6">
              <a:rPr lang="en-GB" smtClean="0"/>
              <a:t>September 20</a:t>
            </a:fld>
            <a:endParaRPr lang="en-GB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3229" y="6403965"/>
            <a:ext cx="4870023" cy="363548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>
                <a:solidFill>
                  <a:prstClr val="white"/>
                </a:solidFill>
              </a:rPr>
              <a:t>NeTEx UK Fare Profile - Introduction</a:t>
            </a:r>
            <a:endParaRPr lang="en-GB" sz="9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6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Image Placeholder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8541938" y="6451737"/>
            <a:ext cx="4305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2"/>
          </p:nvPr>
        </p:nvSpPr>
        <p:spPr>
          <a:xfrm>
            <a:off x="4650106" y="1260139"/>
            <a:ext cx="4325700" cy="49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/>
          <a:lstStyle>
            <a:lvl1pPr marR="0" lvl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541939" y="6456388"/>
            <a:ext cx="4311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36425" rIns="72850" bIns="36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1758671" y="373843"/>
            <a:ext cx="7214400" cy="6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cxnSp>
        <p:nvCxnSpPr>
          <p:cNvPr id="88" name="Shape 88"/>
          <p:cNvCxnSpPr/>
          <p:nvPr/>
        </p:nvCxnSpPr>
        <p:spPr>
          <a:xfrm>
            <a:off x="0" y="6368649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9" name="Shape 89"/>
          <p:cNvCxnSpPr/>
          <p:nvPr/>
        </p:nvCxnSpPr>
        <p:spPr>
          <a:xfrm>
            <a:off x="0" y="1136627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2246775" y="6451739"/>
            <a:ext cx="46506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/>
          <p:nvPr/>
        </p:nvSpPr>
        <p:spPr>
          <a:xfrm>
            <a:off x="7520897" y="6415705"/>
            <a:ext cx="938700" cy="414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0587" y="0"/>
                </a:moveTo>
                <a:lnTo>
                  <a:pt x="102227" y="0"/>
                </a:lnTo>
                <a:lnTo>
                  <a:pt x="102809" y="53"/>
                </a:lnTo>
                <a:cubicBezTo>
                  <a:pt x="104881" y="395"/>
                  <a:pt x="105468" y="3312"/>
                  <a:pt x="106377" y="6453"/>
                </a:cubicBezTo>
                <a:lnTo>
                  <a:pt x="119437" y="49580"/>
                </a:lnTo>
                <a:cubicBezTo>
                  <a:pt x="120240" y="52473"/>
                  <a:pt x="120177" y="55395"/>
                  <a:pt x="119287" y="59248"/>
                </a:cubicBezTo>
                <a:lnTo>
                  <a:pt x="106497" y="112317"/>
                </a:lnTo>
                <a:cubicBezTo>
                  <a:pt x="105589" y="116119"/>
                  <a:pt x="104884" y="119520"/>
                  <a:pt x="102812" y="119935"/>
                </a:cubicBezTo>
                <a:lnTo>
                  <a:pt x="102231" y="120000"/>
                </a:lnTo>
                <a:lnTo>
                  <a:pt x="80590" y="120000"/>
                </a:lnTo>
                <a:cubicBezTo>
                  <a:pt x="80471" y="119977"/>
                  <a:pt x="80211" y="119994"/>
                  <a:pt x="79951" y="119893"/>
                </a:cubicBezTo>
                <a:cubicBezTo>
                  <a:pt x="77825" y="119369"/>
                  <a:pt x="76001" y="113585"/>
                  <a:pt x="77547" y="106913"/>
                </a:cubicBezTo>
                <a:lnTo>
                  <a:pt x="90166" y="54567"/>
                </a:lnTo>
                <a:lnTo>
                  <a:pt x="77444" y="12557"/>
                </a:lnTo>
                <a:cubicBezTo>
                  <a:pt x="76043" y="6921"/>
                  <a:pt x="77821" y="520"/>
                  <a:pt x="79947" y="88"/>
                </a:cubicBezTo>
                <a:cubicBezTo>
                  <a:pt x="80207" y="4"/>
                  <a:pt x="80468" y="18"/>
                  <a:pt x="80587" y="0"/>
                </a:cubicBezTo>
                <a:close/>
                <a:moveTo>
                  <a:pt x="41125" y="0"/>
                </a:moveTo>
                <a:lnTo>
                  <a:pt x="62765" y="0"/>
                </a:lnTo>
                <a:lnTo>
                  <a:pt x="63346" y="53"/>
                </a:lnTo>
                <a:cubicBezTo>
                  <a:pt x="65419" y="395"/>
                  <a:pt x="66006" y="3312"/>
                  <a:pt x="66915" y="6453"/>
                </a:cubicBezTo>
                <a:lnTo>
                  <a:pt x="79974" y="49580"/>
                </a:lnTo>
                <a:cubicBezTo>
                  <a:pt x="80778" y="52473"/>
                  <a:pt x="80715" y="55395"/>
                  <a:pt x="79825" y="59248"/>
                </a:cubicBezTo>
                <a:lnTo>
                  <a:pt x="67035" y="112317"/>
                </a:lnTo>
                <a:cubicBezTo>
                  <a:pt x="66127" y="116119"/>
                  <a:pt x="65422" y="119520"/>
                  <a:pt x="63350" y="119935"/>
                </a:cubicBezTo>
                <a:lnTo>
                  <a:pt x="62769" y="120000"/>
                </a:lnTo>
                <a:lnTo>
                  <a:pt x="41128" y="120000"/>
                </a:lnTo>
                <a:cubicBezTo>
                  <a:pt x="41009" y="119977"/>
                  <a:pt x="40749" y="119994"/>
                  <a:pt x="40488" y="119893"/>
                </a:cubicBezTo>
                <a:cubicBezTo>
                  <a:pt x="38363" y="119369"/>
                  <a:pt x="36539" y="113585"/>
                  <a:pt x="38084" y="106913"/>
                </a:cubicBezTo>
                <a:lnTo>
                  <a:pt x="50704" y="54567"/>
                </a:lnTo>
                <a:lnTo>
                  <a:pt x="37982" y="12557"/>
                </a:lnTo>
                <a:cubicBezTo>
                  <a:pt x="36580" y="6921"/>
                  <a:pt x="38359" y="520"/>
                  <a:pt x="40485" y="88"/>
                </a:cubicBezTo>
                <a:cubicBezTo>
                  <a:pt x="40745" y="4"/>
                  <a:pt x="41006" y="18"/>
                  <a:pt x="41125" y="0"/>
                </a:cubicBezTo>
                <a:close/>
                <a:moveTo>
                  <a:pt x="3641" y="0"/>
                </a:moveTo>
                <a:lnTo>
                  <a:pt x="25282" y="0"/>
                </a:lnTo>
                <a:lnTo>
                  <a:pt x="25863" y="53"/>
                </a:lnTo>
                <a:cubicBezTo>
                  <a:pt x="27935" y="395"/>
                  <a:pt x="28523" y="3312"/>
                  <a:pt x="29431" y="6453"/>
                </a:cubicBezTo>
                <a:lnTo>
                  <a:pt x="42491" y="49580"/>
                </a:lnTo>
                <a:cubicBezTo>
                  <a:pt x="43295" y="52473"/>
                  <a:pt x="43231" y="55395"/>
                  <a:pt x="42342" y="59248"/>
                </a:cubicBezTo>
                <a:lnTo>
                  <a:pt x="29552" y="112317"/>
                </a:lnTo>
                <a:cubicBezTo>
                  <a:pt x="28643" y="116119"/>
                  <a:pt x="27939" y="119520"/>
                  <a:pt x="25867" y="119935"/>
                </a:cubicBezTo>
                <a:lnTo>
                  <a:pt x="25285" y="120000"/>
                </a:lnTo>
                <a:lnTo>
                  <a:pt x="3645" y="120000"/>
                </a:lnTo>
                <a:cubicBezTo>
                  <a:pt x="3526" y="119977"/>
                  <a:pt x="3265" y="119994"/>
                  <a:pt x="3005" y="119893"/>
                </a:cubicBezTo>
                <a:cubicBezTo>
                  <a:pt x="880" y="119369"/>
                  <a:pt x="-943" y="113585"/>
                  <a:pt x="601" y="106913"/>
                </a:cubicBezTo>
                <a:lnTo>
                  <a:pt x="13220" y="54567"/>
                </a:lnTo>
                <a:lnTo>
                  <a:pt x="499" y="12557"/>
                </a:lnTo>
                <a:cubicBezTo>
                  <a:pt x="-902" y="6921"/>
                  <a:pt x="876" y="520"/>
                  <a:pt x="3001" y="88"/>
                </a:cubicBezTo>
                <a:cubicBezTo>
                  <a:pt x="3262" y="4"/>
                  <a:pt x="3522" y="18"/>
                  <a:pt x="3641" y="0"/>
                </a:cubicBezTo>
                <a:close/>
              </a:path>
            </a:pathLst>
          </a:cu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72850" tIns="36425" rIns="72850" bIns="36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71634" y="1260140"/>
            <a:ext cx="4325700" cy="49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/>
          <a:lstStyle>
            <a:lvl1pPr marL="457189" marR="0" lvl="0" indent="-29209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mo"/>
              <a:buChar char="4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2920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mo"/>
              <a:buChar char="4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28574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2793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2793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56916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Three Colum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8541938" y="6451737"/>
            <a:ext cx="4305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758671" y="373843"/>
            <a:ext cx="7214400" cy="6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6" name="Shape 96"/>
          <p:cNvSpPr/>
          <p:nvPr/>
        </p:nvSpPr>
        <p:spPr>
          <a:xfrm>
            <a:off x="7520897" y="6415705"/>
            <a:ext cx="938700" cy="414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0587" y="0"/>
                </a:moveTo>
                <a:lnTo>
                  <a:pt x="102227" y="0"/>
                </a:lnTo>
                <a:lnTo>
                  <a:pt x="102809" y="53"/>
                </a:lnTo>
                <a:cubicBezTo>
                  <a:pt x="104881" y="395"/>
                  <a:pt x="105468" y="3312"/>
                  <a:pt x="106377" y="6453"/>
                </a:cubicBezTo>
                <a:lnTo>
                  <a:pt x="119437" y="49580"/>
                </a:lnTo>
                <a:cubicBezTo>
                  <a:pt x="120240" y="52473"/>
                  <a:pt x="120177" y="55395"/>
                  <a:pt x="119287" y="59248"/>
                </a:cubicBezTo>
                <a:lnTo>
                  <a:pt x="106497" y="112317"/>
                </a:lnTo>
                <a:cubicBezTo>
                  <a:pt x="105589" y="116119"/>
                  <a:pt x="104884" y="119520"/>
                  <a:pt x="102812" y="119935"/>
                </a:cubicBezTo>
                <a:lnTo>
                  <a:pt x="102231" y="120000"/>
                </a:lnTo>
                <a:lnTo>
                  <a:pt x="80590" y="120000"/>
                </a:lnTo>
                <a:cubicBezTo>
                  <a:pt x="80471" y="119977"/>
                  <a:pt x="80211" y="119994"/>
                  <a:pt x="79951" y="119893"/>
                </a:cubicBezTo>
                <a:cubicBezTo>
                  <a:pt x="77825" y="119369"/>
                  <a:pt x="76001" y="113585"/>
                  <a:pt x="77547" y="106913"/>
                </a:cubicBezTo>
                <a:lnTo>
                  <a:pt x="90166" y="54567"/>
                </a:lnTo>
                <a:lnTo>
                  <a:pt x="77444" y="12557"/>
                </a:lnTo>
                <a:cubicBezTo>
                  <a:pt x="76043" y="6921"/>
                  <a:pt x="77821" y="520"/>
                  <a:pt x="79947" y="88"/>
                </a:cubicBezTo>
                <a:cubicBezTo>
                  <a:pt x="80207" y="4"/>
                  <a:pt x="80468" y="18"/>
                  <a:pt x="80587" y="0"/>
                </a:cubicBezTo>
                <a:close/>
                <a:moveTo>
                  <a:pt x="41125" y="0"/>
                </a:moveTo>
                <a:lnTo>
                  <a:pt x="62765" y="0"/>
                </a:lnTo>
                <a:lnTo>
                  <a:pt x="63346" y="53"/>
                </a:lnTo>
                <a:cubicBezTo>
                  <a:pt x="65419" y="395"/>
                  <a:pt x="66006" y="3312"/>
                  <a:pt x="66915" y="6453"/>
                </a:cubicBezTo>
                <a:lnTo>
                  <a:pt x="79974" y="49580"/>
                </a:lnTo>
                <a:cubicBezTo>
                  <a:pt x="80778" y="52473"/>
                  <a:pt x="80715" y="55395"/>
                  <a:pt x="79825" y="59248"/>
                </a:cubicBezTo>
                <a:lnTo>
                  <a:pt x="67035" y="112317"/>
                </a:lnTo>
                <a:cubicBezTo>
                  <a:pt x="66127" y="116119"/>
                  <a:pt x="65422" y="119520"/>
                  <a:pt x="63350" y="119935"/>
                </a:cubicBezTo>
                <a:lnTo>
                  <a:pt x="62769" y="120000"/>
                </a:lnTo>
                <a:lnTo>
                  <a:pt x="41128" y="120000"/>
                </a:lnTo>
                <a:cubicBezTo>
                  <a:pt x="41009" y="119977"/>
                  <a:pt x="40749" y="119994"/>
                  <a:pt x="40488" y="119893"/>
                </a:cubicBezTo>
                <a:cubicBezTo>
                  <a:pt x="38363" y="119369"/>
                  <a:pt x="36539" y="113585"/>
                  <a:pt x="38084" y="106913"/>
                </a:cubicBezTo>
                <a:lnTo>
                  <a:pt x="50704" y="54567"/>
                </a:lnTo>
                <a:lnTo>
                  <a:pt x="37982" y="12557"/>
                </a:lnTo>
                <a:cubicBezTo>
                  <a:pt x="36580" y="6921"/>
                  <a:pt x="38359" y="520"/>
                  <a:pt x="40485" y="88"/>
                </a:cubicBezTo>
                <a:cubicBezTo>
                  <a:pt x="40745" y="4"/>
                  <a:pt x="41006" y="18"/>
                  <a:pt x="41125" y="0"/>
                </a:cubicBezTo>
                <a:close/>
                <a:moveTo>
                  <a:pt x="3641" y="0"/>
                </a:moveTo>
                <a:lnTo>
                  <a:pt x="25282" y="0"/>
                </a:lnTo>
                <a:lnTo>
                  <a:pt x="25863" y="53"/>
                </a:lnTo>
                <a:cubicBezTo>
                  <a:pt x="27935" y="395"/>
                  <a:pt x="28523" y="3312"/>
                  <a:pt x="29431" y="6453"/>
                </a:cubicBezTo>
                <a:lnTo>
                  <a:pt x="42491" y="49580"/>
                </a:lnTo>
                <a:cubicBezTo>
                  <a:pt x="43295" y="52473"/>
                  <a:pt x="43231" y="55395"/>
                  <a:pt x="42342" y="59248"/>
                </a:cubicBezTo>
                <a:lnTo>
                  <a:pt x="29552" y="112317"/>
                </a:lnTo>
                <a:cubicBezTo>
                  <a:pt x="28643" y="116119"/>
                  <a:pt x="27939" y="119520"/>
                  <a:pt x="25867" y="119935"/>
                </a:cubicBezTo>
                <a:lnTo>
                  <a:pt x="25285" y="120000"/>
                </a:lnTo>
                <a:lnTo>
                  <a:pt x="3645" y="120000"/>
                </a:lnTo>
                <a:cubicBezTo>
                  <a:pt x="3526" y="119977"/>
                  <a:pt x="3265" y="119994"/>
                  <a:pt x="3005" y="119893"/>
                </a:cubicBezTo>
                <a:cubicBezTo>
                  <a:pt x="880" y="119369"/>
                  <a:pt x="-943" y="113585"/>
                  <a:pt x="601" y="106913"/>
                </a:cubicBezTo>
                <a:lnTo>
                  <a:pt x="13220" y="54567"/>
                </a:lnTo>
                <a:lnTo>
                  <a:pt x="499" y="12557"/>
                </a:lnTo>
                <a:cubicBezTo>
                  <a:pt x="-902" y="6921"/>
                  <a:pt x="876" y="520"/>
                  <a:pt x="3001" y="88"/>
                </a:cubicBezTo>
                <a:cubicBezTo>
                  <a:pt x="3262" y="4"/>
                  <a:pt x="3522" y="18"/>
                  <a:pt x="3641" y="0"/>
                </a:cubicBezTo>
                <a:close/>
              </a:path>
            </a:pathLst>
          </a:cu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72850" tIns="36425" rIns="72850" bIns="36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7" name="Shape 97"/>
          <p:cNvCxnSpPr/>
          <p:nvPr/>
        </p:nvCxnSpPr>
        <p:spPr>
          <a:xfrm>
            <a:off x="0" y="6368649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8" name="Shape 98"/>
          <p:cNvCxnSpPr/>
          <p:nvPr/>
        </p:nvCxnSpPr>
        <p:spPr>
          <a:xfrm>
            <a:off x="0" y="1136627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2246775" y="6451739"/>
            <a:ext cx="46506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8541939" y="6456388"/>
            <a:ext cx="4311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36425" rIns="72850" bIns="36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171634" y="1260140"/>
            <a:ext cx="2829600" cy="49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/>
          <a:lstStyle>
            <a:lvl1pPr marL="457189" marR="0" lvl="0" indent="-29209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mo"/>
              <a:buChar char="4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2920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mo"/>
              <a:buChar char="4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28574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2793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2793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6143525" y="1260140"/>
            <a:ext cx="2829600" cy="49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/>
          <a:lstStyle>
            <a:lvl1pPr marL="457189" marR="0" lvl="0" indent="-29209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mo"/>
              <a:buChar char="4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2920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mo"/>
              <a:buChar char="4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28574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2793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2793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3"/>
          </p:nvPr>
        </p:nvSpPr>
        <p:spPr>
          <a:xfrm>
            <a:off x="3157276" y="1260140"/>
            <a:ext cx="2829600" cy="49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/>
          <a:lstStyle>
            <a:lvl1pPr marL="457189" marR="0" lvl="0" indent="-29209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mo"/>
              <a:buChar char="4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2920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mo"/>
              <a:buChar char="4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28574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2793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2793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6258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Quadran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8541938" y="6451737"/>
            <a:ext cx="4305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8541939" y="6456388"/>
            <a:ext cx="4311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36425" rIns="72850" bIns="36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758671" y="373843"/>
            <a:ext cx="7214400" cy="6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cxnSp>
        <p:nvCxnSpPr>
          <p:cNvPr id="108" name="Shape 108"/>
          <p:cNvCxnSpPr/>
          <p:nvPr/>
        </p:nvCxnSpPr>
        <p:spPr>
          <a:xfrm>
            <a:off x="0" y="6368649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09" name="Shape 109"/>
          <p:cNvCxnSpPr/>
          <p:nvPr/>
        </p:nvCxnSpPr>
        <p:spPr>
          <a:xfrm>
            <a:off x="0" y="1136627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2246775" y="6451739"/>
            <a:ext cx="46506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7520897" y="6415705"/>
            <a:ext cx="938700" cy="414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0587" y="0"/>
                </a:moveTo>
                <a:lnTo>
                  <a:pt x="102227" y="0"/>
                </a:lnTo>
                <a:lnTo>
                  <a:pt x="102809" y="53"/>
                </a:lnTo>
                <a:cubicBezTo>
                  <a:pt x="104881" y="395"/>
                  <a:pt x="105468" y="3312"/>
                  <a:pt x="106377" y="6453"/>
                </a:cubicBezTo>
                <a:lnTo>
                  <a:pt x="119437" y="49580"/>
                </a:lnTo>
                <a:cubicBezTo>
                  <a:pt x="120240" y="52473"/>
                  <a:pt x="120177" y="55395"/>
                  <a:pt x="119287" y="59248"/>
                </a:cubicBezTo>
                <a:lnTo>
                  <a:pt x="106497" y="112317"/>
                </a:lnTo>
                <a:cubicBezTo>
                  <a:pt x="105589" y="116119"/>
                  <a:pt x="104884" y="119520"/>
                  <a:pt x="102812" y="119935"/>
                </a:cubicBezTo>
                <a:lnTo>
                  <a:pt x="102231" y="120000"/>
                </a:lnTo>
                <a:lnTo>
                  <a:pt x="80590" y="120000"/>
                </a:lnTo>
                <a:cubicBezTo>
                  <a:pt x="80471" y="119977"/>
                  <a:pt x="80211" y="119994"/>
                  <a:pt x="79951" y="119893"/>
                </a:cubicBezTo>
                <a:cubicBezTo>
                  <a:pt x="77825" y="119369"/>
                  <a:pt x="76001" y="113585"/>
                  <a:pt x="77547" y="106913"/>
                </a:cubicBezTo>
                <a:lnTo>
                  <a:pt x="90166" y="54567"/>
                </a:lnTo>
                <a:lnTo>
                  <a:pt x="77444" y="12557"/>
                </a:lnTo>
                <a:cubicBezTo>
                  <a:pt x="76043" y="6921"/>
                  <a:pt x="77821" y="520"/>
                  <a:pt x="79947" y="88"/>
                </a:cubicBezTo>
                <a:cubicBezTo>
                  <a:pt x="80207" y="4"/>
                  <a:pt x="80468" y="18"/>
                  <a:pt x="80587" y="0"/>
                </a:cubicBezTo>
                <a:close/>
                <a:moveTo>
                  <a:pt x="41125" y="0"/>
                </a:moveTo>
                <a:lnTo>
                  <a:pt x="62765" y="0"/>
                </a:lnTo>
                <a:lnTo>
                  <a:pt x="63346" y="53"/>
                </a:lnTo>
                <a:cubicBezTo>
                  <a:pt x="65419" y="395"/>
                  <a:pt x="66006" y="3312"/>
                  <a:pt x="66915" y="6453"/>
                </a:cubicBezTo>
                <a:lnTo>
                  <a:pt x="79974" y="49580"/>
                </a:lnTo>
                <a:cubicBezTo>
                  <a:pt x="80778" y="52473"/>
                  <a:pt x="80715" y="55395"/>
                  <a:pt x="79825" y="59248"/>
                </a:cubicBezTo>
                <a:lnTo>
                  <a:pt x="67035" y="112317"/>
                </a:lnTo>
                <a:cubicBezTo>
                  <a:pt x="66127" y="116119"/>
                  <a:pt x="65422" y="119520"/>
                  <a:pt x="63350" y="119935"/>
                </a:cubicBezTo>
                <a:lnTo>
                  <a:pt x="62769" y="120000"/>
                </a:lnTo>
                <a:lnTo>
                  <a:pt x="41128" y="120000"/>
                </a:lnTo>
                <a:cubicBezTo>
                  <a:pt x="41009" y="119977"/>
                  <a:pt x="40749" y="119994"/>
                  <a:pt x="40488" y="119893"/>
                </a:cubicBezTo>
                <a:cubicBezTo>
                  <a:pt x="38363" y="119369"/>
                  <a:pt x="36539" y="113585"/>
                  <a:pt x="38084" y="106913"/>
                </a:cubicBezTo>
                <a:lnTo>
                  <a:pt x="50704" y="54567"/>
                </a:lnTo>
                <a:lnTo>
                  <a:pt x="37982" y="12557"/>
                </a:lnTo>
                <a:cubicBezTo>
                  <a:pt x="36580" y="6921"/>
                  <a:pt x="38359" y="520"/>
                  <a:pt x="40485" y="88"/>
                </a:cubicBezTo>
                <a:cubicBezTo>
                  <a:pt x="40745" y="4"/>
                  <a:pt x="41006" y="18"/>
                  <a:pt x="41125" y="0"/>
                </a:cubicBezTo>
                <a:close/>
                <a:moveTo>
                  <a:pt x="3641" y="0"/>
                </a:moveTo>
                <a:lnTo>
                  <a:pt x="25282" y="0"/>
                </a:lnTo>
                <a:lnTo>
                  <a:pt x="25863" y="53"/>
                </a:lnTo>
                <a:cubicBezTo>
                  <a:pt x="27935" y="395"/>
                  <a:pt x="28523" y="3312"/>
                  <a:pt x="29431" y="6453"/>
                </a:cubicBezTo>
                <a:lnTo>
                  <a:pt x="42491" y="49580"/>
                </a:lnTo>
                <a:cubicBezTo>
                  <a:pt x="43295" y="52473"/>
                  <a:pt x="43231" y="55395"/>
                  <a:pt x="42342" y="59248"/>
                </a:cubicBezTo>
                <a:lnTo>
                  <a:pt x="29552" y="112317"/>
                </a:lnTo>
                <a:cubicBezTo>
                  <a:pt x="28643" y="116119"/>
                  <a:pt x="27939" y="119520"/>
                  <a:pt x="25867" y="119935"/>
                </a:cubicBezTo>
                <a:lnTo>
                  <a:pt x="25285" y="120000"/>
                </a:lnTo>
                <a:lnTo>
                  <a:pt x="3645" y="120000"/>
                </a:lnTo>
                <a:cubicBezTo>
                  <a:pt x="3526" y="119977"/>
                  <a:pt x="3265" y="119994"/>
                  <a:pt x="3005" y="119893"/>
                </a:cubicBezTo>
                <a:cubicBezTo>
                  <a:pt x="880" y="119369"/>
                  <a:pt x="-943" y="113585"/>
                  <a:pt x="601" y="106913"/>
                </a:cubicBezTo>
                <a:lnTo>
                  <a:pt x="13220" y="54567"/>
                </a:lnTo>
                <a:lnTo>
                  <a:pt x="499" y="12557"/>
                </a:lnTo>
                <a:cubicBezTo>
                  <a:pt x="-902" y="6921"/>
                  <a:pt x="876" y="520"/>
                  <a:pt x="3001" y="88"/>
                </a:cubicBezTo>
                <a:cubicBezTo>
                  <a:pt x="3262" y="4"/>
                  <a:pt x="3522" y="18"/>
                  <a:pt x="3641" y="0"/>
                </a:cubicBezTo>
                <a:close/>
              </a:path>
            </a:pathLst>
          </a:cu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72850" tIns="36425" rIns="72850" bIns="36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71634" y="1260140"/>
            <a:ext cx="4325700" cy="24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/>
          <a:lstStyle>
            <a:lvl1pPr marL="457189" marR="0" lvl="0" indent="-29209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mo"/>
              <a:buChar char="4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2920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mo"/>
              <a:buChar char="4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28574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2793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2793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2"/>
          </p:nvPr>
        </p:nvSpPr>
        <p:spPr>
          <a:xfrm>
            <a:off x="4646599" y="1260140"/>
            <a:ext cx="4325700" cy="24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/>
          <a:lstStyle>
            <a:lvl1pPr marL="457189" marR="0" lvl="0" indent="-29209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mo"/>
              <a:buChar char="4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2920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mo"/>
              <a:buChar char="4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28574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2793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2793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3"/>
          </p:nvPr>
        </p:nvSpPr>
        <p:spPr>
          <a:xfrm>
            <a:off x="171634" y="3839284"/>
            <a:ext cx="4325700" cy="24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/>
          <a:lstStyle>
            <a:lvl1pPr marL="457189" marR="0" lvl="0" indent="-29209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mo"/>
              <a:buChar char="4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2920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mo"/>
              <a:buChar char="4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28574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2793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2793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4"/>
          </p:nvPr>
        </p:nvSpPr>
        <p:spPr>
          <a:xfrm>
            <a:off x="4646599" y="3839283"/>
            <a:ext cx="4325700" cy="24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/>
          <a:lstStyle>
            <a:lvl1pPr marL="457189" marR="0" lvl="0" indent="-29209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mo"/>
              <a:buChar char="4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2920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mo"/>
              <a:buChar char="4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28574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2793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2793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35806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acing Pages (Even Page Numbers)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1758671" y="373843"/>
            <a:ext cx="7214400" cy="6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cxnSp>
        <p:nvCxnSpPr>
          <p:cNvPr id="118" name="Shape 118"/>
          <p:cNvCxnSpPr/>
          <p:nvPr/>
        </p:nvCxnSpPr>
        <p:spPr>
          <a:xfrm>
            <a:off x="0" y="1136627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 rot="-5400000">
            <a:off x="8608091" y="6257222"/>
            <a:ext cx="889200" cy="1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 rot="-5400000">
            <a:off x="8936547" y="6575622"/>
            <a:ext cx="254800" cy="1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36425" rIns="72850" bIns="36425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1" name="Shape 121"/>
          <p:cNvSpPr txBox="1">
            <a:spLocks noGrp="1"/>
          </p:cNvSpPr>
          <p:nvPr>
            <p:ph type="ftr" idx="11"/>
          </p:nvPr>
        </p:nvSpPr>
        <p:spPr>
          <a:xfrm rot="-5400000">
            <a:off x="6746959" y="3495623"/>
            <a:ext cx="4633600" cy="1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171634" y="1260140"/>
            <a:ext cx="8801400" cy="55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/>
          <a:lstStyle>
            <a:lvl1pPr marL="457189" marR="0" lvl="0" indent="-29209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mo"/>
              <a:buChar char="4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2920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mo"/>
              <a:buChar char="4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28574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2793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2793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91205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acing Pages (Odd Page Numbers)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8541938" y="6451737"/>
            <a:ext cx="4305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2850" tIns="36425" rIns="72850" bIns="36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7520897" y="6415705"/>
            <a:ext cx="938700" cy="414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0587" y="0"/>
                </a:moveTo>
                <a:lnTo>
                  <a:pt x="102227" y="0"/>
                </a:lnTo>
                <a:lnTo>
                  <a:pt x="102809" y="53"/>
                </a:lnTo>
                <a:cubicBezTo>
                  <a:pt x="104881" y="395"/>
                  <a:pt x="105468" y="3312"/>
                  <a:pt x="106377" y="6453"/>
                </a:cubicBezTo>
                <a:lnTo>
                  <a:pt x="119437" y="49580"/>
                </a:lnTo>
                <a:cubicBezTo>
                  <a:pt x="120240" y="52473"/>
                  <a:pt x="120177" y="55395"/>
                  <a:pt x="119287" y="59248"/>
                </a:cubicBezTo>
                <a:lnTo>
                  <a:pt x="106497" y="112317"/>
                </a:lnTo>
                <a:cubicBezTo>
                  <a:pt x="105589" y="116119"/>
                  <a:pt x="104884" y="119520"/>
                  <a:pt x="102812" y="119935"/>
                </a:cubicBezTo>
                <a:lnTo>
                  <a:pt x="102231" y="120000"/>
                </a:lnTo>
                <a:lnTo>
                  <a:pt x="80590" y="120000"/>
                </a:lnTo>
                <a:cubicBezTo>
                  <a:pt x="80471" y="119977"/>
                  <a:pt x="80211" y="119994"/>
                  <a:pt x="79951" y="119893"/>
                </a:cubicBezTo>
                <a:cubicBezTo>
                  <a:pt x="77825" y="119369"/>
                  <a:pt x="76001" y="113585"/>
                  <a:pt x="77547" y="106913"/>
                </a:cubicBezTo>
                <a:lnTo>
                  <a:pt x="90166" y="54567"/>
                </a:lnTo>
                <a:lnTo>
                  <a:pt x="77444" y="12557"/>
                </a:lnTo>
                <a:cubicBezTo>
                  <a:pt x="76043" y="6921"/>
                  <a:pt x="77821" y="520"/>
                  <a:pt x="79947" y="88"/>
                </a:cubicBezTo>
                <a:cubicBezTo>
                  <a:pt x="80207" y="4"/>
                  <a:pt x="80468" y="18"/>
                  <a:pt x="80587" y="0"/>
                </a:cubicBezTo>
                <a:close/>
                <a:moveTo>
                  <a:pt x="41125" y="0"/>
                </a:moveTo>
                <a:lnTo>
                  <a:pt x="62765" y="0"/>
                </a:lnTo>
                <a:lnTo>
                  <a:pt x="63346" y="53"/>
                </a:lnTo>
                <a:cubicBezTo>
                  <a:pt x="65419" y="395"/>
                  <a:pt x="66006" y="3312"/>
                  <a:pt x="66915" y="6453"/>
                </a:cubicBezTo>
                <a:lnTo>
                  <a:pt x="79974" y="49580"/>
                </a:lnTo>
                <a:cubicBezTo>
                  <a:pt x="80778" y="52473"/>
                  <a:pt x="80715" y="55395"/>
                  <a:pt x="79825" y="59248"/>
                </a:cubicBezTo>
                <a:lnTo>
                  <a:pt x="67035" y="112317"/>
                </a:lnTo>
                <a:cubicBezTo>
                  <a:pt x="66127" y="116119"/>
                  <a:pt x="65422" y="119520"/>
                  <a:pt x="63350" y="119935"/>
                </a:cubicBezTo>
                <a:lnTo>
                  <a:pt x="62769" y="120000"/>
                </a:lnTo>
                <a:lnTo>
                  <a:pt x="41128" y="120000"/>
                </a:lnTo>
                <a:cubicBezTo>
                  <a:pt x="41009" y="119977"/>
                  <a:pt x="40749" y="119994"/>
                  <a:pt x="40488" y="119893"/>
                </a:cubicBezTo>
                <a:cubicBezTo>
                  <a:pt x="38363" y="119369"/>
                  <a:pt x="36539" y="113585"/>
                  <a:pt x="38084" y="106913"/>
                </a:cubicBezTo>
                <a:lnTo>
                  <a:pt x="50704" y="54567"/>
                </a:lnTo>
                <a:lnTo>
                  <a:pt x="37982" y="12557"/>
                </a:lnTo>
                <a:cubicBezTo>
                  <a:pt x="36580" y="6921"/>
                  <a:pt x="38359" y="520"/>
                  <a:pt x="40485" y="88"/>
                </a:cubicBezTo>
                <a:cubicBezTo>
                  <a:pt x="40745" y="4"/>
                  <a:pt x="41006" y="18"/>
                  <a:pt x="41125" y="0"/>
                </a:cubicBezTo>
                <a:close/>
                <a:moveTo>
                  <a:pt x="3641" y="0"/>
                </a:moveTo>
                <a:lnTo>
                  <a:pt x="25282" y="0"/>
                </a:lnTo>
                <a:lnTo>
                  <a:pt x="25863" y="53"/>
                </a:lnTo>
                <a:cubicBezTo>
                  <a:pt x="27935" y="395"/>
                  <a:pt x="28523" y="3312"/>
                  <a:pt x="29431" y="6453"/>
                </a:cubicBezTo>
                <a:lnTo>
                  <a:pt x="42491" y="49580"/>
                </a:lnTo>
                <a:cubicBezTo>
                  <a:pt x="43295" y="52473"/>
                  <a:pt x="43231" y="55395"/>
                  <a:pt x="42342" y="59248"/>
                </a:cubicBezTo>
                <a:lnTo>
                  <a:pt x="29552" y="112317"/>
                </a:lnTo>
                <a:cubicBezTo>
                  <a:pt x="28643" y="116119"/>
                  <a:pt x="27939" y="119520"/>
                  <a:pt x="25867" y="119935"/>
                </a:cubicBezTo>
                <a:lnTo>
                  <a:pt x="25285" y="120000"/>
                </a:lnTo>
                <a:lnTo>
                  <a:pt x="3645" y="120000"/>
                </a:lnTo>
                <a:cubicBezTo>
                  <a:pt x="3526" y="119977"/>
                  <a:pt x="3265" y="119994"/>
                  <a:pt x="3005" y="119893"/>
                </a:cubicBezTo>
                <a:cubicBezTo>
                  <a:pt x="880" y="119369"/>
                  <a:pt x="-943" y="113585"/>
                  <a:pt x="601" y="106913"/>
                </a:cubicBezTo>
                <a:lnTo>
                  <a:pt x="13220" y="54567"/>
                </a:lnTo>
                <a:lnTo>
                  <a:pt x="499" y="12557"/>
                </a:lnTo>
                <a:cubicBezTo>
                  <a:pt x="-902" y="6921"/>
                  <a:pt x="876" y="520"/>
                  <a:pt x="3001" y="88"/>
                </a:cubicBezTo>
                <a:cubicBezTo>
                  <a:pt x="3262" y="4"/>
                  <a:pt x="3522" y="18"/>
                  <a:pt x="3641" y="0"/>
                </a:cubicBezTo>
                <a:close/>
              </a:path>
            </a:pathLst>
          </a:cu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72850" tIns="36425" rIns="72850" bIns="36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" name="Shape 127"/>
          <p:cNvCxnSpPr/>
          <p:nvPr/>
        </p:nvCxnSpPr>
        <p:spPr>
          <a:xfrm>
            <a:off x="0" y="6368649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2246775" y="6451739"/>
            <a:ext cx="46506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8541939" y="6456388"/>
            <a:ext cx="4311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36425" rIns="72850" bIns="36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171634" y="67717"/>
            <a:ext cx="8801400" cy="6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/>
          <a:lstStyle>
            <a:lvl1pPr marL="457189" marR="0" lvl="0" indent="-29209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mo"/>
              <a:buChar char="4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2920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mo"/>
              <a:buChar char="4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28574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2793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2793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91374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 Summar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541939" y="6456388"/>
            <a:ext cx="4311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71021" y="1528825"/>
            <a:ext cx="8802000" cy="7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/>
          <a:lstStyle>
            <a:lvl1pPr marR="0" lvl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171020" y="652736"/>
            <a:ext cx="88020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0" y="6368649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2246775" y="6451739"/>
            <a:ext cx="46506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897236" y="6451737"/>
            <a:ext cx="20751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171021" y="2747405"/>
            <a:ext cx="8802300" cy="30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/>
          <a:lstStyle>
            <a:lvl1pPr marL="457189" marR="0" lvl="0" indent="-29209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mo"/>
              <a:buChar char="4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2920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mo"/>
              <a:buChar char="4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28574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2793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27939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71020" y="1504579"/>
            <a:ext cx="8801400" cy="1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2850" tIns="36425" rIns="72850" bIns="36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body" idx="3"/>
          </p:nvPr>
        </p:nvSpPr>
        <p:spPr>
          <a:xfrm>
            <a:off x="171020" y="2382140"/>
            <a:ext cx="88014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/>
          <a:lstStyle>
            <a:lvl1pPr marL="457189" marR="0" lvl="0" indent="-228594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56705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1_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1401416" y="287887"/>
            <a:ext cx="7494000" cy="6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5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6C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Clr>
                <a:srgbClr val="006C5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C5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Clr>
                <a:srgbClr val="006C5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C5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Clr>
                <a:srgbClr val="006C5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C5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Clr>
                <a:srgbClr val="006C5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C5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Clr>
                <a:srgbClr val="006C5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C5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Clr>
                <a:srgbClr val="006C5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C5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Clr>
                <a:srgbClr val="006C5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C5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Clr>
                <a:srgbClr val="006C5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C5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208720" y="1550504"/>
            <a:ext cx="8686800" cy="45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marR="0" lvl="0" indent="-34289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6B5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40639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809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45665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/>
          <p:cNvSpPr/>
          <p:nvPr userDrawn="1"/>
        </p:nvSpPr>
        <p:spPr>
          <a:xfrm>
            <a:off x="0" y="0"/>
            <a:ext cx="3363992" cy="6310313"/>
          </a:xfrm>
          <a:custGeom>
            <a:avLst/>
            <a:gdLst>
              <a:gd name="connsiteX0" fmla="*/ 0 w 3363992"/>
              <a:gd name="connsiteY0" fmla="*/ 0 h 6310313"/>
              <a:gd name="connsiteX1" fmla="*/ 1119860 w 3363992"/>
              <a:gd name="connsiteY1" fmla="*/ 0 h 6310313"/>
              <a:gd name="connsiteX2" fmla="*/ 1193276 w 3363992"/>
              <a:gd name="connsiteY2" fmla="*/ 2793 h 6310313"/>
              <a:gd name="connsiteX3" fmla="*/ 1643843 w 3363992"/>
              <a:gd name="connsiteY3" fmla="*/ 339347 h 6310313"/>
              <a:gd name="connsiteX4" fmla="*/ 3292911 w 3363992"/>
              <a:gd name="connsiteY4" fmla="*/ 2607256 h 6310313"/>
              <a:gd name="connsiteX5" fmla="*/ 3274080 w 3363992"/>
              <a:gd name="connsiteY5" fmla="*/ 3115638 h 6310313"/>
              <a:gd name="connsiteX6" fmla="*/ 1659053 w 3363992"/>
              <a:gd name="connsiteY6" fmla="*/ 5906341 h 6310313"/>
              <a:gd name="connsiteX7" fmla="*/ 1193735 w 3363992"/>
              <a:gd name="connsiteY7" fmla="*/ 6306932 h 6310313"/>
              <a:gd name="connsiteX8" fmla="*/ 1120319 w 3363992"/>
              <a:gd name="connsiteY8" fmla="*/ 6310313 h 6310313"/>
              <a:gd name="connsiteX9" fmla="*/ 0 w 3363992"/>
              <a:gd name="connsiteY9" fmla="*/ 6310313 h 631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63992" h="6310313">
                <a:moveTo>
                  <a:pt x="0" y="0"/>
                </a:moveTo>
                <a:lnTo>
                  <a:pt x="1119860" y="0"/>
                </a:lnTo>
                <a:lnTo>
                  <a:pt x="1193276" y="2793"/>
                </a:lnTo>
                <a:cubicBezTo>
                  <a:pt x="1454947" y="20808"/>
                  <a:pt x="1529136" y="174203"/>
                  <a:pt x="1643843" y="339347"/>
                </a:cubicBezTo>
                <a:lnTo>
                  <a:pt x="3292911" y="2607256"/>
                </a:lnTo>
                <a:cubicBezTo>
                  <a:pt x="3394411" y="2759346"/>
                  <a:pt x="3386396" y="2913011"/>
                  <a:pt x="3274080" y="3115638"/>
                </a:cubicBezTo>
                <a:lnTo>
                  <a:pt x="1659053" y="5906341"/>
                </a:lnTo>
                <a:cubicBezTo>
                  <a:pt x="1544346" y="6106248"/>
                  <a:pt x="1455406" y="6285126"/>
                  <a:pt x="1193735" y="6306932"/>
                </a:cubicBezTo>
                <a:lnTo>
                  <a:pt x="1120319" y="6310313"/>
                </a:lnTo>
                <a:lnTo>
                  <a:pt x="0" y="6310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311900"/>
            <a:ext cx="9144000" cy="54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>
            <a:spLocks noChangeAspect="1"/>
          </p:cNvSpPr>
          <p:nvPr userDrawn="1"/>
        </p:nvSpPr>
        <p:spPr>
          <a:xfrm>
            <a:off x="5740402" y="6310800"/>
            <a:ext cx="1313950" cy="547200"/>
          </a:xfrm>
          <a:custGeom>
            <a:avLst/>
            <a:gdLst>
              <a:gd name="connsiteX0" fmla="*/ 882397 w 1313950"/>
              <a:gd name="connsiteY0" fmla="*/ 0 h 547200"/>
              <a:gd name="connsiteX1" fmla="*/ 1119350 w 1313950"/>
              <a:gd name="connsiteY1" fmla="*/ 0 h 547200"/>
              <a:gd name="connsiteX2" fmla="*/ 1125716 w 1313950"/>
              <a:gd name="connsiteY2" fmla="*/ 242 h 547200"/>
              <a:gd name="connsiteX3" fmla="*/ 1164787 w 1313950"/>
              <a:gd name="connsiteY3" fmla="*/ 29427 h 547200"/>
              <a:gd name="connsiteX4" fmla="*/ 1307786 w 1313950"/>
              <a:gd name="connsiteY4" fmla="*/ 226089 h 547200"/>
              <a:gd name="connsiteX5" fmla="*/ 1306153 w 1313950"/>
              <a:gd name="connsiteY5" fmla="*/ 270173 h 547200"/>
              <a:gd name="connsiteX6" fmla="*/ 1166106 w 1313950"/>
              <a:gd name="connsiteY6" fmla="*/ 512170 h 547200"/>
              <a:gd name="connsiteX7" fmla="*/ 1125756 w 1313950"/>
              <a:gd name="connsiteY7" fmla="*/ 546907 h 547200"/>
              <a:gd name="connsiteX8" fmla="*/ 1119389 w 1313950"/>
              <a:gd name="connsiteY8" fmla="*/ 547200 h 547200"/>
              <a:gd name="connsiteX9" fmla="*/ 882436 w 1313950"/>
              <a:gd name="connsiteY9" fmla="*/ 547200 h 547200"/>
              <a:gd name="connsiteX10" fmla="*/ 875431 w 1313950"/>
              <a:gd name="connsiteY10" fmla="*/ 546714 h 547200"/>
              <a:gd name="connsiteX11" fmla="*/ 849109 w 1313950"/>
              <a:gd name="connsiteY11" fmla="*/ 487528 h 547200"/>
              <a:gd name="connsiteX12" fmla="*/ 987283 w 1313950"/>
              <a:gd name="connsiteY12" fmla="*/ 248826 h 547200"/>
              <a:gd name="connsiteX13" fmla="*/ 847987 w 1313950"/>
              <a:gd name="connsiteY13" fmla="*/ 57261 h 547200"/>
              <a:gd name="connsiteX14" fmla="*/ 875391 w 1313950"/>
              <a:gd name="connsiteY14" fmla="*/ 402 h 547200"/>
              <a:gd name="connsiteX15" fmla="*/ 882397 w 1313950"/>
              <a:gd name="connsiteY15" fmla="*/ 0 h 547200"/>
              <a:gd name="connsiteX16" fmla="*/ 450303 w 1313950"/>
              <a:gd name="connsiteY16" fmla="*/ 0 h 547200"/>
              <a:gd name="connsiteX17" fmla="*/ 687256 w 1313950"/>
              <a:gd name="connsiteY17" fmla="*/ 0 h 547200"/>
              <a:gd name="connsiteX18" fmla="*/ 693622 w 1313950"/>
              <a:gd name="connsiteY18" fmla="*/ 242 h 547200"/>
              <a:gd name="connsiteX19" fmla="*/ 732693 w 1313950"/>
              <a:gd name="connsiteY19" fmla="*/ 29427 h 547200"/>
              <a:gd name="connsiteX20" fmla="*/ 875692 w 1313950"/>
              <a:gd name="connsiteY20" fmla="*/ 226089 h 547200"/>
              <a:gd name="connsiteX21" fmla="*/ 874059 w 1313950"/>
              <a:gd name="connsiteY21" fmla="*/ 270173 h 547200"/>
              <a:gd name="connsiteX22" fmla="*/ 734012 w 1313950"/>
              <a:gd name="connsiteY22" fmla="*/ 512170 h 547200"/>
              <a:gd name="connsiteX23" fmla="*/ 693662 w 1313950"/>
              <a:gd name="connsiteY23" fmla="*/ 546907 h 547200"/>
              <a:gd name="connsiteX24" fmla="*/ 687295 w 1313950"/>
              <a:gd name="connsiteY24" fmla="*/ 547200 h 547200"/>
              <a:gd name="connsiteX25" fmla="*/ 450342 w 1313950"/>
              <a:gd name="connsiteY25" fmla="*/ 547200 h 547200"/>
              <a:gd name="connsiteX26" fmla="*/ 443337 w 1313950"/>
              <a:gd name="connsiteY26" fmla="*/ 546714 h 547200"/>
              <a:gd name="connsiteX27" fmla="*/ 417015 w 1313950"/>
              <a:gd name="connsiteY27" fmla="*/ 487528 h 547200"/>
              <a:gd name="connsiteX28" fmla="*/ 555189 w 1313950"/>
              <a:gd name="connsiteY28" fmla="*/ 248826 h 547200"/>
              <a:gd name="connsiteX29" fmla="*/ 415893 w 1313950"/>
              <a:gd name="connsiteY29" fmla="*/ 57261 h 547200"/>
              <a:gd name="connsiteX30" fmla="*/ 443297 w 1313950"/>
              <a:gd name="connsiteY30" fmla="*/ 402 h 547200"/>
              <a:gd name="connsiteX31" fmla="*/ 450303 w 1313950"/>
              <a:gd name="connsiteY31" fmla="*/ 0 h 547200"/>
              <a:gd name="connsiteX32" fmla="*/ 39876 w 1313950"/>
              <a:gd name="connsiteY32" fmla="*/ 0 h 547200"/>
              <a:gd name="connsiteX33" fmla="*/ 276829 w 1313950"/>
              <a:gd name="connsiteY33" fmla="*/ 0 h 547200"/>
              <a:gd name="connsiteX34" fmla="*/ 283195 w 1313950"/>
              <a:gd name="connsiteY34" fmla="*/ 242 h 547200"/>
              <a:gd name="connsiteX35" fmla="*/ 322266 w 1313950"/>
              <a:gd name="connsiteY35" fmla="*/ 29427 h 547200"/>
              <a:gd name="connsiteX36" fmla="*/ 465265 w 1313950"/>
              <a:gd name="connsiteY36" fmla="*/ 226089 h 547200"/>
              <a:gd name="connsiteX37" fmla="*/ 463632 w 1313950"/>
              <a:gd name="connsiteY37" fmla="*/ 270173 h 547200"/>
              <a:gd name="connsiteX38" fmla="*/ 323585 w 1313950"/>
              <a:gd name="connsiteY38" fmla="*/ 512170 h 547200"/>
              <a:gd name="connsiteX39" fmla="*/ 283235 w 1313950"/>
              <a:gd name="connsiteY39" fmla="*/ 546907 h 547200"/>
              <a:gd name="connsiteX40" fmla="*/ 276868 w 1313950"/>
              <a:gd name="connsiteY40" fmla="*/ 547200 h 547200"/>
              <a:gd name="connsiteX41" fmla="*/ 39916 w 1313950"/>
              <a:gd name="connsiteY41" fmla="*/ 547200 h 547200"/>
              <a:gd name="connsiteX42" fmla="*/ 32910 w 1313950"/>
              <a:gd name="connsiteY42" fmla="*/ 546714 h 547200"/>
              <a:gd name="connsiteX43" fmla="*/ 6588 w 1313950"/>
              <a:gd name="connsiteY43" fmla="*/ 487528 h 547200"/>
              <a:gd name="connsiteX44" fmla="*/ 144762 w 1313950"/>
              <a:gd name="connsiteY44" fmla="*/ 248826 h 547200"/>
              <a:gd name="connsiteX45" fmla="*/ 5466 w 1313950"/>
              <a:gd name="connsiteY45" fmla="*/ 57261 h 547200"/>
              <a:gd name="connsiteX46" fmla="*/ 32870 w 1313950"/>
              <a:gd name="connsiteY46" fmla="*/ 402 h 547200"/>
              <a:gd name="connsiteX47" fmla="*/ 39876 w 1313950"/>
              <a:gd name="connsiteY47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313950" h="547200">
                <a:moveTo>
                  <a:pt x="882397" y="0"/>
                </a:moveTo>
                <a:lnTo>
                  <a:pt x="1119350" y="0"/>
                </a:lnTo>
                <a:lnTo>
                  <a:pt x="1125716" y="242"/>
                </a:lnTo>
                <a:cubicBezTo>
                  <a:pt x="1148407" y="1805"/>
                  <a:pt x="1154840" y="15106"/>
                  <a:pt x="1164787" y="29427"/>
                </a:cubicBezTo>
                <a:lnTo>
                  <a:pt x="1307786" y="226089"/>
                </a:lnTo>
                <a:cubicBezTo>
                  <a:pt x="1316588" y="239277"/>
                  <a:pt x="1315893" y="252602"/>
                  <a:pt x="1306153" y="270173"/>
                </a:cubicBezTo>
                <a:lnTo>
                  <a:pt x="1166106" y="512170"/>
                </a:lnTo>
                <a:cubicBezTo>
                  <a:pt x="1156159" y="529505"/>
                  <a:pt x="1148447" y="545016"/>
                  <a:pt x="1125756" y="546907"/>
                </a:cubicBezTo>
                <a:lnTo>
                  <a:pt x="1119389" y="547200"/>
                </a:lnTo>
                <a:lnTo>
                  <a:pt x="882436" y="547200"/>
                </a:lnTo>
                <a:cubicBezTo>
                  <a:pt x="881134" y="547098"/>
                  <a:pt x="878282" y="547174"/>
                  <a:pt x="875431" y="546714"/>
                </a:cubicBezTo>
                <a:cubicBezTo>
                  <a:pt x="852157" y="544326"/>
                  <a:pt x="832188" y="517948"/>
                  <a:pt x="849109" y="487528"/>
                </a:cubicBezTo>
                <a:lnTo>
                  <a:pt x="987283" y="248826"/>
                </a:lnTo>
                <a:lnTo>
                  <a:pt x="847987" y="57261"/>
                </a:lnTo>
                <a:cubicBezTo>
                  <a:pt x="832640" y="31562"/>
                  <a:pt x="852117" y="2375"/>
                  <a:pt x="875391" y="402"/>
                </a:cubicBezTo>
                <a:cubicBezTo>
                  <a:pt x="878243" y="22"/>
                  <a:pt x="881094" y="85"/>
                  <a:pt x="882397" y="0"/>
                </a:cubicBezTo>
                <a:close/>
                <a:moveTo>
                  <a:pt x="450303" y="0"/>
                </a:moveTo>
                <a:lnTo>
                  <a:pt x="687256" y="0"/>
                </a:lnTo>
                <a:lnTo>
                  <a:pt x="693622" y="242"/>
                </a:lnTo>
                <a:cubicBezTo>
                  <a:pt x="716313" y="1805"/>
                  <a:pt x="722746" y="15106"/>
                  <a:pt x="732693" y="29427"/>
                </a:cubicBezTo>
                <a:lnTo>
                  <a:pt x="875692" y="226089"/>
                </a:lnTo>
                <a:cubicBezTo>
                  <a:pt x="884494" y="239277"/>
                  <a:pt x="883799" y="252602"/>
                  <a:pt x="874059" y="270173"/>
                </a:cubicBezTo>
                <a:lnTo>
                  <a:pt x="734012" y="512170"/>
                </a:lnTo>
                <a:cubicBezTo>
                  <a:pt x="724065" y="529505"/>
                  <a:pt x="716353" y="545016"/>
                  <a:pt x="693662" y="546907"/>
                </a:cubicBezTo>
                <a:lnTo>
                  <a:pt x="687295" y="547200"/>
                </a:lnTo>
                <a:lnTo>
                  <a:pt x="450342" y="547200"/>
                </a:lnTo>
                <a:cubicBezTo>
                  <a:pt x="449040" y="547098"/>
                  <a:pt x="446188" y="547174"/>
                  <a:pt x="443337" y="546714"/>
                </a:cubicBezTo>
                <a:cubicBezTo>
                  <a:pt x="420063" y="544326"/>
                  <a:pt x="400094" y="517948"/>
                  <a:pt x="417015" y="487528"/>
                </a:cubicBezTo>
                <a:lnTo>
                  <a:pt x="555189" y="248826"/>
                </a:lnTo>
                <a:lnTo>
                  <a:pt x="415893" y="57261"/>
                </a:lnTo>
                <a:cubicBezTo>
                  <a:pt x="400546" y="31562"/>
                  <a:pt x="420023" y="2375"/>
                  <a:pt x="443297" y="402"/>
                </a:cubicBezTo>
                <a:cubicBezTo>
                  <a:pt x="446149" y="22"/>
                  <a:pt x="449000" y="85"/>
                  <a:pt x="450303" y="0"/>
                </a:cubicBezTo>
                <a:close/>
                <a:moveTo>
                  <a:pt x="39876" y="0"/>
                </a:moveTo>
                <a:lnTo>
                  <a:pt x="276829" y="0"/>
                </a:lnTo>
                <a:lnTo>
                  <a:pt x="283195" y="242"/>
                </a:lnTo>
                <a:cubicBezTo>
                  <a:pt x="305886" y="1805"/>
                  <a:pt x="312319" y="15106"/>
                  <a:pt x="322266" y="29427"/>
                </a:cubicBezTo>
                <a:lnTo>
                  <a:pt x="465265" y="226089"/>
                </a:lnTo>
                <a:cubicBezTo>
                  <a:pt x="474067" y="239277"/>
                  <a:pt x="473372" y="252602"/>
                  <a:pt x="463632" y="270173"/>
                </a:cubicBezTo>
                <a:lnTo>
                  <a:pt x="323585" y="512170"/>
                </a:lnTo>
                <a:cubicBezTo>
                  <a:pt x="313638" y="529505"/>
                  <a:pt x="305926" y="545016"/>
                  <a:pt x="283235" y="546907"/>
                </a:cubicBezTo>
                <a:lnTo>
                  <a:pt x="276868" y="547200"/>
                </a:lnTo>
                <a:lnTo>
                  <a:pt x="39916" y="547200"/>
                </a:lnTo>
                <a:cubicBezTo>
                  <a:pt x="38614" y="547098"/>
                  <a:pt x="35762" y="547174"/>
                  <a:pt x="32910" y="546714"/>
                </a:cubicBezTo>
                <a:cubicBezTo>
                  <a:pt x="9636" y="544326"/>
                  <a:pt x="-10333" y="517948"/>
                  <a:pt x="6588" y="487528"/>
                </a:cubicBezTo>
                <a:lnTo>
                  <a:pt x="144762" y="248826"/>
                </a:lnTo>
                <a:lnTo>
                  <a:pt x="5466" y="57261"/>
                </a:lnTo>
                <a:cubicBezTo>
                  <a:pt x="-9881" y="31562"/>
                  <a:pt x="9597" y="2375"/>
                  <a:pt x="32870" y="402"/>
                </a:cubicBezTo>
                <a:cubicBezTo>
                  <a:pt x="35722" y="22"/>
                  <a:pt x="38574" y="85"/>
                  <a:pt x="398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223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63992" y="1930401"/>
            <a:ext cx="5579984" cy="178803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header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3363992" y="3762887"/>
            <a:ext cx="5579984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 flipV="1">
            <a:off x="0" y="6310799"/>
            <a:ext cx="9144000" cy="72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54" y="219932"/>
            <a:ext cx="1375303" cy="873137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7111502" y="6402387"/>
            <a:ext cx="18324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pPr lvl="0" algn="r"/>
            <a:r>
              <a:rPr lang="en-GB" sz="1200" dirty="0">
                <a:solidFill>
                  <a:schemeClr val="bg1"/>
                </a:solidFill>
              </a:rPr>
              <a:t>Moving Britain Ahead</a:t>
            </a:r>
          </a:p>
        </p:txBody>
      </p:sp>
      <p:sp>
        <p:nvSpPr>
          <p:cNvPr id="22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299554" y="6402387"/>
            <a:ext cx="513675" cy="365125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7111502" y="6767512"/>
            <a:ext cx="1832474" cy="90488"/>
          </a:xfrm>
          <a:prstGeom prst="rect">
            <a:avLst/>
          </a:prstGeom>
        </p:spPr>
        <p:txBody>
          <a:bodyPr lIns="0" tIns="0" rIns="90000" bIns="0" anchor="b"/>
          <a:lstStyle>
            <a:lvl1pPr algn="r">
              <a:defRPr sz="500">
                <a:solidFill>
                  <a:schemeClr val="accent1"/>
                </a:solidFill>
              </a:defRPr>
            </a:lvl1pPr>
          </a:lstStyle>
          <a:p>
            <a:fld id="{34FCCBA5-D2FD-468A-9A59-AFA3EBE6C093}" type="datetime6">
              <a:rPr lang="en-GB" smtClean="0"/>
              <a:t>September 20</a:t>
            </a:fld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3229" y="6403965"/>
            <a:ext cx="4870023" cy="363548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>
                <a:solidFill>
                  <a:prstClr val="white"/>
                </a:solidFill>
              </a:rPr>
              <a:t>NeTEx UK Fare Profile - Introduction</a:t>
            </a:r>
            <a:endParaRPr lang="en-GB" sz="9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36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f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80229"/>
            <a:ext cx="9144000" cy="54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>
            <a:spLocks noChangeAspect="1"/>
          </p:cNvSpPr>
          <p:nvPr userDrawn="1"/>
        </p:nvSpPr>
        <p:spPr>
          <a:xfrm>
            <a:off x="5740402" y="6310800"/>
            <a:ext cx="1313950" cy="547200"/>
          </a:xfrm>
          <a:custGeom>
            <a:avLst/>
            <a:gdLst>
              <a:gd name="connsiteX0" fmla="*/ 882397 w 1313950"/>
              <a:gd name="connsiteY0" fmla="*/ 0 h 547200"/>
              <a:gd name="connsiteX1" fmla="*/ 1119350 w 1313950"/>
              <a:gd name="connsiteY1" fmla="*/ 0 h 547200"/>
              <a:gd name="connsiteX2" fmla="*/ 1125716 w 1313950"/>
              <a:gd name="connsiteY2" fmla="*/ 242 h 547200"/>
              <a:gd name="connsiteX3" fmla="*/ 1164787 w 1313950"/>
              <a:gd name="connsiteY3" fmla="*/ 29427 h 547200"/>
              <a:gd name="connsiteX4" fmla="*/ 1307786 w 1313950"/>
              <a:gd name="connsiteY4" fmla="*/ 226089 h 547200"/>
              <a:gd name="connsiteX5" fmla="*/ 1306153 w 1313950"/>
              <a:gd name="connsiteY5" fmla="*/ 270173 h 547200"/>
              <a:gd name="connsiteX6" fmla="*/ 1166106 w 1313950"/>
              <a:gd name="connsiteY6" fmla="*/ 512170 h 547200"/>
              <a:gd name="connsiteX7" fmla="*/ 1125756 w 1313950"/>
              <a:gd name="connsiteY7" fmla="*/ 546907 h 547200"/>
              <a:gd name="connsiteX8" fmla="*/ 1119389 w 1313950"/>
              <a:gd name="connsiteY8" fmla="*/ 547200 h 547200"/>
              <a:gd name="connsiteX9" fmla="*/ 882436 w 1313950"/>
              <a:gd name="connsiteY9" fmla="*/ 547200 h 547200"/>
              <a:gd name="connsiteX10" fmla="*/ 875431 w 1313950"/>
              <a:gd name="connsiteY10" fmla="*/ 546714 h 547200"/>
              <a:gd name="connsiteX11" fmla="*/ 849109 w 1313950"/>
              <a:gd name="connsiteY11" fmla="*/ 487528 h 547200"/>
              <a:gd name="connsiteX12" fmla="*/ 987283 w 1313950"/>
              <a:gd name="connsiteY12" fmla="*/ 248826 h 547200"/>
              <a:gd name="connsiteX13" fmla="*/ 847987 w 1313950"/>
              <a:gd name="connsiteY13" fmla="*/ 57261 h 547200"/>
              <a:gd name="connsiteX14" fmla="*/ 875391 w 1313950"/>
              <a:gd name="connsiteY14" fmla="*/ 402 h 547200"/>
              <a:gd name="connsiteX15" fmla="*/ 882397 w 1313950"/>
              <a:gd name="connsiteY15" fmla="*/ 0 h 547200"/>
              <a:gd name="connsiteX16" fmla="*/ 450303 w 1313950"/>
              <a:gd name="connsiteY16" fmla="*/ 0 h 547200"/>
              <a:gd name="connsiteX17" fmla="*/ 687256 w 1313950"/>
              <a:gd name="connsiteY17" fmla="*/ 0 h 547200"/>
              <a:gd name="connsiteX18" fmla="*/ 693622 w 1313950"/>
              <a:gd name="connsiteY18" fmla="*/ 242 h 547200"/>
              <a:gd name="connsiteX19" fmla="*/ 732693 w 1313950"/>
              <a:gd name="connsiteY19" fmla="*/ 29427 h 547200"/>
              <a:gd name="connsiteX20" fmla="*/ 875692 w 1313950"/>
              <a:gd name="connsiteY20" fmla="*/ 226089 h 547200"/>
              <a:gd name="connsiteX21" fmla="*/ 874059 w 1313950"/>
              <a:gd name="connsiteY21" fmla="*/ 270173 h 547200"/>
              <a:gd name="connsiteX22" fmla="*/ 734012 w 1313950"/>
              <a:gd name="connsiteY22" fmla="*/ 512170 h 547200"/>
              <a:gd name="connsiteX23" fmla="*/ 693662 w 1313950"/>
              <a:gd name="connsiteY23" fmla="*/ 546907 h 547200"/>
              <a:gd name="connsiteX24" fmla="*/ 687295 w 1313950"/>
              <a:gd name="connsiteY24" fmla="*/ 547200 h 547200"/>
              <a:gd name="connsiteX25" fmla="*/ 450342 w 1313950"/>
              <a:gd name="connsiteY25" fmla="*/ 547200 h 547200"/>
              <a:gd name="connsiteX26" fmla="*/ 443337 w 1313950"/>
              <a:gd name="connsiteY26" fmla="*/ 546714 h 547200"/>
              <a:gd name="connsiteX27" fmla="*/ 417015 w 1313950"/>
              <a:gd name="connsiteY27" fmla="*/ 487528 h 547200"/>
              <a:gd name="connsiteX28" fmla="*/ 555189 w 1313950"/>
              <a:gd name="connsiteY28" fmla="*/ 248826 h 547200"/>
              <a:gd name="connsiteX29" fmla="*/ 415893 w 1313950"/>
              <a:gd name="connsiteY29" fmla="*/ 57261 h 547200"/>
              <a:gd name="connsiteX30" fmla="*/ 443297 w 1313950"/>
              <a:gd name="connsiteY30" fmla="*/ 402 h 547200"/>
              <a:gd name="connsiteX31" fmla="*/ 450303 w 1313950"/>
              <a:gd name="connsiteY31" fmla="*/ 0 h 547200"/>
              <a:gd name="connsiteX32" fmla="*/ 39876 w 1313950"/>
              <a:gd name="connsiteY32" fmla="*/ 0 h 547200"/>
              <a:gd name="connsiteX33" fmla="*/ 276829 w 1313950"/>
              <a:gd name="connsiteY33" fmla="*/ 0 h 547200"/>
              <a:gd name="connsiteX34" fmla="*/ 283195 w 1313950"/>
              <a:gd name="connsiteY34" fmla="*/ 242 h 547200"/>
              <a:gd name="connsiteX35" fmla="*/ 322266 w 1313950"/>
              <a:gd name="connsiteY35" fmla="*/ 29427 h 547200"/>
              <a:gd name="connsiteX36" fmla="*/ 465265 w 1313950"/>
              <a:gd name="connsiteY36" fmla="*/ 226089 h 547200"/>
              <a:gd name="connsiteX37" fmla="*/ 463632 w 1313950"/>
              <a:gd name="connsiteY37" fmla="*/ 270173 h 547200"/>
              <a:gd name="connsiteX38" fmla="*/ 323585 w 1313950"/>
              <a:gd name="connsiteY38" fmla="*/ 512170 h 547200"/>
              <a:gd name="connsiteX39" fmla="*/ 283235 w 1313950"/>
              <a:gd name="connsiteY39" fmla="*/ 546907 h 547200"/>
              <a:gd name="connsiteX40" fmla="*/ 276868 w 1313950"/>
              <a:gd name="connsiteY40" fmla="*/ 547200 h 547200"/>
              <a:gd name="connsiteX41" fmla="*/ 39916 w 1313950"/>
              <a:gd name="connsiteY41" fmla="*/ 547200 h 547200"/>
              <a:gd name="connsiteX42" fmla="*/ 32910 w 1313950"/>
              <a:gd name="connsiteY42" fmla="*/ 546714 h 547200"/>
              <a:gd name="connsiteX43" fmla="*/ 6588 w 1313950"/>
              <a:gd name="connsiteY43" fmla="*/ 487528 h 547200"/>
              <a:gd name="connsiteX44" fmla="*/ 144762 w 1313950"/>
              <a:gd name="connsiteY44" fmla="*/ 248826 h 547200"/>
              <a:gd name="connsiteX45" fmla="*/ 5466 w 1313950"/>
              <a:gd name="connsiteY45" fmla="*/ 57261 h 547200"/>
              <a:gd name="connsiteX46" fmla="*/ 32870 w 1313950"/>
              <a:gd name="connsiteY46" fmla="*/ 402 h 547200"/>
              <a:gd name="connsiteX47" fmla="*/ 39876 w 1313950"/>
              <a:gd name="connsiteY47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313950" h="547200">
                <a:moveTo>
                  <a:pt x="882397" y="0"/>
                </a:moveTo>
                <a:lnTo>
                  <a:pt x="1119350" y="0"/>
                </a:lnTo>
                <a:lnTo>
                  <a:pt x="1125716" y="242"/>
                </a:lnTo>
                <a:cubicBezTo>
                  <a:pt x="1148407" y="1805"/>
                  <a:pt x="1154840" y="15106"/>
                  <a:pt x="1164787" y="29427"/>
                </a:cubicBezTo>
                <a:lnTo>
                  <a:pt x="1307786" y="226089"/>
                </a:lnTo>
                <a:cubicBezTo>
                  <a:pt x="1316588" y="239277"/>
                  <a:pt x="1315893" y="252602"/>
                  <a:pt x="1306153" y="270173"/>
                </a:cubicBezTo>
                <a:lnTo>
                  <a:pt x="1166106" y="512170"/>
                </a:lnTo>
                <a:cubicBezTo>
                  <a:pt x="1156159" y="529505"/>
                  <a:pt x="1148447" y="545016"/>
                  <a:pt x="1125756" y="546907"/>
                </a:cubicBezTo>
                <a:lnTo>
                  <a:pt x="1119389" y="547200"/>
                </a:lnTo>
                <a:lnTo>
                  <a:pt x="882436" y="547200"/>
                </a:lnTo>
                <a:cubicBezTo>
                  <a:pt x="881134" y="547098"/>
                  <a:pt x="878282" y="547174"/>
                  <a:pt x="875431" y="546714"/>
                </a:cubicBezTo>
                <a:cubicBezTo>
                  <a:pt x="852157" y="544326"/>
                  <a:pt x="832188" y="517948"/>
                  <a:pt x="849109" y="487528"/>
                </a:cubicBezTo>
                <a:lnTo>
                  <a:pt x="987283" y="248826"/>
                </a:lnTo>
                <a:lnTo>
                  <a:pt x="847987" y="57261"/>
                </a:lnTo>
                <a:cubicBezTo>
                  <a:pt x="832640" y="31562"/>
                  <a:pt x="852117" y="2375"/>
                  <a:pt x="875391" y="402"/>
                </a:cubicBezTo>
                <a:cubicBezTo>
                  <a:pt x="878243" y="22"/>
                  <a:pt x="881094" y="85"/>
                  <a:pt x="882397" y="0"/>
                </a:cubicBezTo>
                <a:close/>
                <a:moveTo>
                  <a:pt x="450303" y="0"/>
                </a:moveTo>
                <a:lnTo>
                  <a:pt x="687256" y="0"/>
                </a:lnTo>
                <a:lnTo>
                  <a:pt x="693622" y="242"/>
                </a:lnTo>
                <a:cubicBezTo>
                  <a:pt x="716313" y="1805"/>
                  <a:pt x="722746" y="15106"/>
                  <a:pt x="732693" y="29427"/>
                </a:cubicBezTo>
                <a:lnTo>
                  <a:pt x="875692" y="226089"/>
                </a:lnTo>
                <a:cubicBezTo>
                  <a:pt x="884494" y="239277"/>
                  <a:pt x="883799" y="252602"/>
                  <a:pt x="874059" y="270173"/>
                </a:cubicBezTo>
                <a:lnTo>
                  <a:pt x="734012" y="512170"/>
                </a:lnTo>
                <a:cubicBezTo>
                  <a:pt x="724065" y="529505"/>
                  <a:pt x="716353" y="545016"/>
                  <a:pt x="693662" y="546907"/>
                </a:cubicBezTo>
                <a:lnTo>
                  <a:pt x="687295" y="547200"/>
                </a:lnTo>
                <a:lnTo>
                  <a:pt x="450342" y="547200"/>
                </a:lnTo>
                <a:cubicBezTo>
                  <a:pt x="449040" y="547098"/>
                  <a:pt x="446188" y="547174"/>
                  <a:pt x="443337" y="546714"/>
                </a:cubicBezTo>
                <a:cubicBezTo>
                  <a:pt x="420063" y="544326"/>
                  <a:pt x="400094" y="517948"/>
                  <a:pt x="417015" y="487528"/>
                </a:cubicBezTo>
                <a:lnTo>
                  <a:pt x="555189" y="248826"/>
                </a:lnTo>
                <a:lnTo>
                  <a:pt x="415893" y="57261"/>
                </a:lnTo>
                <a:cubicBezTo>
                  <a:pt x="400546" y="31562"/>
                  <a:pt x="420023" y="2375"/>
                  <a:pt x="443297" y="402"/>
                </a:cubicBezTo>
                <a:cubicBezTo>
                  <a:pt x="446149" y="22"/>
                  <a:pt x="449000" y="85"/>
                  <a:pt x="450303" y="0"/>
                </a:cubicBezTo>
                <a:close/>
                <a:moveTo>
                  <a:pt x="39876" y="0"/>
                </a:moveTo>
                <a:lnTo>
                  <a:pt x="276829" y="0"/>
                </a:lnTo>
                <a:lnTo>
                  <a:pt x="283195" y="242"/>
                </a:lnTo>
                <a:cubicBezTo>
                  <a:pt x="305886" y="1805"/>
                  <a:pt x="312319" y="15106"/>
                  <a:pt x="322266" y="29427"/>
                </a:cubicBezTo>
                <a:lnTo>
                  <a:pt x="465265" y="226089"/>
                </a:lnTo>
                <a:cubicBezTo>
                  <a:pt x="474067" y="239277"/>
                  <a:pt x="473372" y="252602"/>
                  <a:pt x="463632" y="270173"/>
                </a:cubicBezTo>
                <a:lnTo>
                  <a:pt x="323585" y="512170"/>
                </a:lnTo>
                <a:cubicBezTo>
                  <a:pt x="313638" y="529505"/>
                  <a:pt x="305926" y="545016"/>
                  <a:pt x="283235" y="546907"/>
                </a:cubicBezTo>
                <a:lnTo>
                  <a:pt x="276868" y="547200"/>
                </a:lnTo>
                <a:lnTo>
                  <a:pt x="39916" y="547200"/>
                </a:lnTo>
                <a:cubicBezTo>
                  <a:pt x="38614" y="547098"/>
                  <a:pt x="35762" y="547174"/>
                  <a:pt x="32910" y="546714"/>
                </a:cubicBezTo>
                <a:cubicBezTo>
                  <a:pt x="9636" y="544326"/>
                  <a:pt x="-10333" y="517948"/>
                  <a:pt x="6588" y="487528"/>
                </a:cubicBezTo>
                <a:lnTo>
                  <a:pt x="144762" y="248826"/>
                </a:lnTo>
                <a:lnTo>
                  <a:pt x="5466" y="57261"/>
                </a:lnTo>
                <a:cubicBezTo>
                  <a:pt x="-9881" y="31562"/>
                  <a:pt x="9597" y="2375"/>
                  <a:pt x="32870" y="402"/>
                </a:cubicBezTo>
                <a:cubicBezTo>
                  <a:pt x="35722" y="22"/>
                  <a:pt x="38574" y="85"/>
                  <a:pt x="398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223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37461" y="544547"/>
            <a:ext cx="5902486" cy="704348"/>
          </a:xfrm>
          <a:prstGeom prst="rect">
            <a:avLst/>
          </a:prstGeom>
        </p:spPr>
        <p:txBody>
          <a:bodyPr lIns="90000" rIns="90000" anchor="t"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299554" y="6402387"/>
            <a:ext cx="513675" cy="365125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0" y="6310799"/>
            <a:ext cx="9144000" cy="72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111502" y="6402387"/>
            <a:ext cx="18324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pPr lvl="0" algn="r"/>
            <a:r>
              <a:rPr lang="en-GB" sz="1200" dirty="0">
                <a:solidFill>
                  <a:schemeClr val="bg1"/>
                </a:solidFill>
              </a:rPr>
              <a:t>Moving Britain Ahead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99554" y="2106116"/>
            <a:ext cx="8644422" cy="409147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chemeClr val="accent1"/>
              </a:buClr>
              <a:buSzPct val="100000"/>
              <a:buFont typeface="Webdings" panose="05030102010509060703" pitchFamily="18" charset="2"/>
              <a:buChar char="4"/>
              <a:defRPr sz="1600" baseline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16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111502" y="6767512"/>
            <a:ext cx="1832474" cy="90488"/>
          </a:xfrm>
          <a:prstGeom prst="rect">
            <a:avLst/>
          </a:prstGeom>
        </p:spPr>
        <p:txBody>
          <a:bodyPr lIns="0" tIns="0" rIns="90000" bIns="0" anchor="b"/>
          <a:lstStyle>
            <a:lvl1pPr algn="r">
              <a:defRPr sz="500">
                <a:solidFill>
                  <a:schemeClr val="accent1"/>
                </a:solidFill>
              </a:defRPr>
            </a:lvl1pPr>
          </a:lstStyle>
          <a:p>
            <a:fld id="{F1CA768B-2E0F-4CE1-88C6-EB201069FDB3}" type="datetime6">
              <a:rPr lang="en-GB" smtClean="0"/>
              <a:t>September 20</a:t>
            </a:fld>
            <a:endParaRPr lang="en-GB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3229" y="6403965"/>
            <a:ext cx="4870023" cy="363548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>
                <a:solidFill>
                  <a:prstClr val="white"/>
                </a:solidFill>
              </a:rPr>
              <a:t>NeTEx UK Fare Profile - Introduction</a:t>
            </a:r>
            <a:endParaRPr lang="en-GB" sz="9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1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80229"/>
            <a:ext cx="9144000" cy="54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 7"/>
          <p:cNvSpPr>
            <a:spLocks noChangeAspect="1"/>
          </p:cNvSpPr>
          <p:nvPr userDrawn="1"/>
        </p:nvSpPr>
        <p:spPr>
          <a:xfrm>
            <a:off x="5740402" y="6310800"/>
            <a:ext cx="1313950" cy="547200"/>
          </a:xfrm>
          <a:custGeom>
            <a:avLst/>
            <a:gdLst>
              <a:gd name="connsiteX0" fmla="*/ 882397 w 1313950"/>
              <a:gd name="connsiteY0" fmla="*/ 0 h 547200"/>
              <a:gd name="connsiteX1" fmla="*/ 1119350 w 1313950"/>
              <a:gd name="connsiteY1" fmla="*/ 0 h 547200"/>
              <a:gd name="connsiteX2" fmla="*/ 1125716 w 1313950"/>
              <a:gd name="connsiteY2" fmla="*/ 242 h 547200"/>
              <a:gd name="connsiteX3" fmla="*/ 1164787 w 1313950"/>
              <a:gd name="connsiteY3" fmla="*/ 29427 h 547200"/>
              <a:gd name="connsiteX4" fmla="*/ 1307786 w 1313950"/>
              <a:gd name="connsiteY4" fmla="*/ 226089 h 547200"/>
              <a:gd name="connsiteX5" fmla="*/ 1306153 w 1313950"/>
              <a:gd name="connsiteY5" fmla="*/ 270173 h 547200"/>
              <a:gd name="connsiteX6" fmla="*/ 1166106 w 1313950"/>
              <a:gd name="connsiteY6" fmla="*/ 512170 h 547200"/>
              <a:gd name="connsiteX7" fmla="*/ 1125756 w 1313950"/>
              <a:gd name="connsiteY7" fmla="*/ 546907 h 547200"/>
              <a:gd name="connsiteX8" fmla="*/ 1119389 w 1313950"/>
              <a:gd name="connsiteY8" fmla="*/ 547200 h 547200"/>
              <a:gd name="connsiteX9" fmla="*/ 882436 w 1313950"/>
              <a:gd name="connsiteY9" fmla="*/ 547200 h 547200"/>
              <a:gd name="connsiteX10" fmla="*/ 875431 w 1313950"/>
              <a:gd name="connsiteY10" fmla="*/ 546714 h 547200"/>
              <a:gd name="connsiteX11" fmla="*/ 849109 w 1313950"/>
              <a:gd name="connsiteY11" fmla="*/ 487528 h 547200"/>
              <a:gd name="connsiteX12" fmla="*/ 987283 w 1313950"/>
              <a:gd name="connsiteY12" fmla="*/ 248826 h 547200"/>
              <a:gd name="connsiteX13" fmla="*/ 847987 w 1313950"/>
              <a:gd name="connsiteY13" fmla="*/ 57261 h 547200"/>
              <a:gd name="connsiteX14" fmla="*/ 875391 w 1313950"/>
              <a:gd name="connsiteY14" fmla="*/ 402 h 547200"/>
              <a:gd name="connsiteX15" fmla="*/ 882397 w 1313950"/>
              <a:gd name="connsiteY15" fmla="*/ 0 h 547200"/>
              <a:gd name="connsiteX16" fmla="*/ 450303 w 1313950"/>
              <a:gd name="connsiteY16" fmla="*/ 0 h 547200"/>
              <a:gd name="connsiteX17" fmla="*/ 687256 w 1313950"/>
              <a:gd name="connsiteY17" fmla="*/ 0 h 547200"/>
              <a:gd name="connsiteX18" fmla="*/ 693622 w 1313950"/>
              <a:gd name="connsiteY18" fmla="*/ 242 h 547200"/>
              <a:gd name="connsiteX19" fmla="*/ 732693 w 1313950"/>
              <a:gd name="connsiteY19" fmla="*/ 29427 h 547200"/>
              <a:gd name="connsiteX20" fmla="*/ 875692 w 1313950"/>
              <a:gd name="connsiteY20" fmla="*/ 226089 h 547200"/>
              <a:gd name="connsiteX21" fmla="*/ 874059 w 1313950"/>
              <a:gd name="connsiteY21" fmla="*/ 270173 h 547200"/>
              <a:gd name="connsiteX22" fmla="*/ 734012 w 1313950"/>
              <a:gd name="connsiteY22" fmla="*/ 512170 h 547200"/>
              <a:gd name="connsiteX23" fmla="*/ 693662 w 1313950"/>
              <a:gd name="connsiteY23" fmla="*/ 546907 h 547200"/>
              <a:gd name="connsiteX24" fmla="*/ 687295 w 1313950"/>
              <a:gd name="connsiteY24" fmla="*/ 547200 h 547200"/>
              <a:gd name="connsiteX25" fmla="*/ 450342 w 1313950"/>
              <a:gd name="connsiteY25" fmla="*/ 547200 h 547200"/>
              <a:gd name="connsiteX26" fmla="*/ 443337 w 1313950"/>
              <a:gd name="connsiteY26" fmla="*/ 546714 h 547200"/>
              <a:gd name="connsiteX27" fmla="*/ 417015 w 1313950"/>
              <a:gd name="connsiteY27" fmla="*/ 487528 h 547200"/>
              <a:gd name="connsiteX28" fmla="*/ 555189 w 1313950"/>
              <a:gd name="connsiteY28" fmla="*/ 248826 h 547200"/>
              <a:gd name="connsiteX29" fmla="*/ 415893 w 1313950"/>
              <a:gd name="connsiteY29" fmla="*/ 57261 h 547200"/>
              <a:gd name="connsiteX30" fmla="*/ 443297 w 1313950"/>
              <a:gd name="connsiteY30" fmla="*/ 402 h 547200"/>
              <a:gd name="connsiteX31" fmla="*/ 450303 w 1313950"/>
              <a:gd name="connsiteY31" fmla="*/ 0 h 547200"/>
              <a:gd name="connsiteX32" fmla="*/ 39876 w 1313950"/>
              <a:gd name="connsiteY32" fmla="*/ 0 h 547200"/>
              <a:gd name="connsiteX33" fmla="*/ 276829 w 1313950"/>
              <a:gd name="connsiteY33" fmla="*/ 0 h 547200"/>
              <a:gd name="connsiteX34" fmla="*/ 283195 w 1313950"/>
              <a:gd name="connsiteY34" fmla="*/ 242 h 547200"/>
              <a:gd name="connsiteX35" fmla="*/ 322266 w 1313950"/>
              <a:gd name="connsiteY35" fmla="*/ 29427 h 547200"/>
              <a:gd name="connsiteX36" fmla="*/ 465265 w 1313950"/>
              <a:gd name="connsiteY36" fmla="*/ 226089 h 547200"/>
              <a:gd name="connsiteX37" fmla="*/ 463632 w 1313950"/>
              <a:gd name="connsiteY37" fmla="*/ 270173 h 547200"/>
              <a:gd name="connsiteX38" fmla="*/ 323585 w 1313950"/>
              <a:gd name="connsiteY38" fmla="*/ 512170 h 547200"/>
              <a:gd name="connsiteX39" fmla="*/ 283235 w 1313950"/>
              <a:gd name="connsiteY39" fmla="*/ 546907 h 547200"/>
              <a:gd name="connsiteX40" fmla="*/ 276868 w 1313950"/>
              <a:gd name="connsiteY40" fmla="*/ 547200 h 547200"/>
              <a:gd name="connsiteX41" fmla="*/ 39916 w 1313950"/>
              <a:gd name="connsiteY41" fmla="*/ 547200 h 547200"/>
              <a:gd name="connsiteX42" fmla="*/ 32910 w 1313950"/>
              <a:gd name="connsiteY42" fmla="*/ 546714 h 547200"/>
              <a:gd name="connsiteX43" fmla="*/ 6588 w 1313950"/>
              <a:gd name="connsiteY43" fmla="*/ 487528 h 547200"/>
              <a:gd name="connsiteX44" fmla="*/ 144762 w 1313950"/>
              <a:gd name="connsiteY44" fmla="*/ 248826 h 547200"/>
              <a:gd name="connsiteX45" fmla="*/ 5466 w 1313950"/>
              <a:gd name="connsiteY45" fmla="*/ 57261 h 547200"/>
              <a:gd name="connsiteX46" fmla="*/ 32870 w 1313950"/>
              <a:gd name="connsiteY46" fmla="*/ 402 h 547200"/>
              <a:gd name="connsiteX47" fmla="*/ 39876 w 1313950"/>
              <a:gd name="connsiteY47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313950" h="547200">
                <a:moveTo>
                  <a:pt x="882397" y="0"/>
                </a:moveTo>
                <a:lnTo>
                  <a:pt x="1119350" y="0"/>
                </a:lnTo>
                <a:lnTo>
                  <a:pt x="1125716" y="242"/>
                </a:lnTo>
                <a:cubicBezTo>
                  <a:pt x="1148407" y="1805"/>
                  <a:pt x="1154840" y="15106"/>
                  <a:pt x="1164787" y="29427"/>
                </a:cubicBezTo>
                <a:lnTo>
                  <a:pt x="1307786" y="226089"/>
                </a:lnTo>
                <a:cubicBezTo>
                  <a:pt x="1316588" y="239277"/>
                  <a:pt x="1315893" y="252602"/>
                  <a:pt x="1306153" y="270173"/>
                </a:cubicBezTo>
                <a:lnTo>
                  <a:pt x="1166106" y="512170"/>
                </a:lnTo>
                <a:cubicBezTo>
                  <a:pt x="1156159" y="529505"/>
                  <a:pt x="1148447" y="545016"/>
                  <a:pt x="1125756" y="546907"/>
                </a:cubicBezTo>
                <a:lnTo>
                  <a:pt x="1119389" y="547200"/>
                </a:lnTo>
                <a:lnTo>
                  <a:pt x="882436" y="547200"/>
                </a:lnTo>
                <a:cubicBezTo>
                  <a:pt x="881134" y="547098"/>
                  <a:pt x="878282" y="547174"/>
                  <a:pt x="875431" y="546714"/>
                </a:cubicBezTo>
                <a:cubicBezTo>
                  <a:pt x="852157" y="544326"/>
                  <a:pt x="832188" y="517948"/>
                  <a:pt x="849109" y="487528"/>
                </a:cubicBezTo>
                <a:lnTo>
                  <a:pt x="987283" y="248826"/>
                </a:lnTo>
                <a:lnTo>
                  <a:pt x="847987" y="57261"/>
                </a:lnTo>
                <a:cubicBezTo>
                  <a:pt x="832640" y="31562"/>
                  <a:pt x="852117" y="2375"/>
                  <a:pt x="875391" y="402"/>
                </a:cubicBezTo>
                <a:cubicBezTo>
                  <a:pt x="878243" y="22"/>
                  <a:pt x="881094" y="85"/>
                  <a:pt x="882397" y="0"/>
                </a:cubicBezTo>
                <a:close/>
                <a:moveTo>
                  <a:pt x="450303" y="0"/>
                </a:moveTo>
                <a:lnTo>
                  <a:pt x="687256" y="0"/>
                </a:lnTo>
                <a:lnTo>
                  <a:pt x="693622" y="242"/>
                </a:lnTo>
                <a:cubicBezTo>
                  <a:pt x="716313" y="1805"/>
                  <a:pt x="722746" y="15106"/>
                  <a:pt x="732693" y="29427"/>
                </a:cubicBezTo>
                <a:lnTo>
                  <a:pt x="875692" y="226089"/>
                </a:lnTo>
                <a:cubicBezTo>
                  <a:pt x="884494" y="239277"/>
                  <a:pt x="883799" y="252602"/>
                  <a:pt x="874059" y="270173"/>
                </a:cubicBezTo>
                <a:lnTo>
                  <a:pt x="734012" y="512170"/>
                </a:lnTo>
                <a:cubicBezTo>
                  <a:pt x="724065" y="529505"/>
                  <a:pt x="716353" y="545016"/>
                  <a:pt x="693662" y="546907"/>
                </a:cubicBezTo>
                <a:lnTo>
                  <a:pt x="687295" y="547200"/>
                </a:lnTo>
                <a:lnTo>
                  <a:pt x="450342" y="547200"/>
                </a:lnTo>
                <a:cubicBezTo>
                  <a:pt x="449040" y="547098"/>
                  <a:pt x="446188" y="547174"/>
                  <a:pt x="443337" y="546714"/>
                </a:cubicBezTo>
                <a:cubicBezTo>
                  <a:pt x="420063" y="544326"/>
                  <a:pt x="400094" y="517948"/>
                  <a:pt x="417015" y="487528"/>
                </a:cubicBezTo>
                <a:lnTo>
                  <a:pt x="555189" y="248826"/>
                </a:lnTo>
                <a:lnTo>
                  <a:pt x="415893" y="57261"/>
                </a:lnTo>
                <a:cubicBezTo>
                  <a:pt x="400546" y="31562"/>
                  <a:pt x="420023" y="2375"/>
                  <a:pt x="443297" y="402"/>
                </a:cubicBezTo>
                <a:cubicBezTo>
                  <a:pt x="446149" y="22"/>
                  <a:pt x="449000" y="85"/>
                  <a:pt x="450303" y="0"/>
                </a:cubicBezTo>
                <a:close/>
                <a:moveTo>
                  <a:pt x="39876" y="0"/>
                </a:moveTo>
                <a:lnTo>
                  <a:pt x="276829" y="0"/>
                </a:lnTo>
                <a:lnTo>
                  <a:pt x="283195" y="242"/>
                </a:lnTo>
                <a:cubicBezTo>
                  <a:pt x="305886" y="1805"/>
                  <a:pt x="312319" y="15106"/>
                  <a:pt x="322266" y="29427"/>
                </a:cubicBezTo>
                <a:lnTo>
                  <a:pt x="465265" y="226089"/>
                </a:lnTo>
                <a:cubicBezTo>
                  <a:pt x="474067" y="239277"/>
                  <a:pt x="473372" y="252602"/>
                  <a:pt x="463632" y="270173"/>
                </a:cubicBezTo>
                <a:lnTo>
                  <a:pt x="323585" y="512170"/>
                </a:lnTo>
                <a:cubicBezTo>
                  <a:pt x="313638" y="529505"/>
                  <a:pt x="305926" y="545016"/>
                  <a:pt x="283235" y="546907"/>
                </a:cubicBezTo>
                <a:lnTo>
                  <a:pt x="276868" y="547200"/>
                </a:lnTo>
                <a:lnTo>
                  <a:pt x="39916" y="547200"/>
                </a:lnTo>
                <a:cubicBezTo>
                  <a:pt x="38614" y="547098"/>
                  <a:pt x="35762" y="547174"/>
                  <a:pt x="32910" y="546714"/>
                </a:cubicBezTo>
                <a:cubicBezTo>
                  <a:pt x="9636" y="544326"/>
                  <a:pt x="-10333" y="517948"/>
                  <a:pt x="6588" y="487528"/>
                </a:cubicBezTo>
                <a:lnTo>
                  <a:pt x="144762" y="248826"/>
                </a:lnTo>
                <a:lnTo>
                  <a:pt x="5466" y="57261"/>
                </a:lnTo>
                <a:cubicBezTo>
                  <a:pt x="-9881" y="31562"/>
                  <a:pt x="9597" y="2375"/>
                  <a:pt x="32870" y="402"/>
                </a:cubicBezTo>
                <a:cubicBezTo>
                  <a:pt x="35722" y="22"/>
                  <a:pt x="38574" y="85"/>
                  <a:pt x="398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223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37461" y="544547"/>
            <a:ext cx="5902486" cy="704348"/>
          </a:xfrm>
          <a:prstGeom prst="rect">
            <a:avLst/>
          </a:prstGeom>
        </p:spPr>
        <p:txBody>
          <a:bodyPr lIns="90000" rIns="90000" anchor="t"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299554" y="6402387"/>
            <a:ext cx="513675" cy="365125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0" y="6310799"/>
            <a:ext cx="9144000" cy="72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99554" y="2106116"/>
            <a:ext cx="8644422" cy="409147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chemeClr val="accent1"/>
              </a:buClr>
              <a:buSzPct val="100000"/>
              <a:buFont typeface="Webdings" panose="05030102010509060703" pitchFamily="18" charset="2"/>
              <a:buChar char="4"/>
              <a:defRPr sz="1600" baseline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16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111502" y="6767512"/>
            <a:ext cx="1832474" cy="90488"/>
          </a:xfrm>
          <a:prstGeom prst="rect">
            <a:avLst/>
          </a:prstGeom>
        </p:spPr>
        <p:txBody>
          <a:bodyPr lIns="0" tIns="0" rIns="90000" bIns="0" anchor="b"/>
          <a:lstStyle>
            <a:lvl1pPr algn="r">
              <a:defRPr sz="500">
                <a:solidFill>
                  <a:schemeClr val="accent1"/>
                </a:solidFill>
              </a:defRPr>
            </a:lvl1pPr>
          </a:lstStyle>
          <a:p>
            <a:fld id="{31EF7B77-D201-44C2-A60F-E86F145E1446}" type="datetime6">
              <a:rPr lang="en-GB" smtClean="0"/>
              <a:t>September 20</a:t>
            </a:fld>
            <a:endParaRPr lang="en-GB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3229" y="6403965"/>
            <a:ext cx="4870023" cy="363548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>
                <a:solidFill>
                  <a:prstClr val="white"/>
                </a:solidFill>
              </a:rPr>
              <a:t>NeTEx UK Fare Profile - Introduction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B09AB4-7EAD-4DDB-BCAF-E19252F5EAF3}"/>
              </a:ext>
            </a:extLst>
          </p:cNvPr>
          <p:cNvSpPr txBox="1"/>
          <p:nvPr userDrawn="1"/>
        </p:nvSpPr>
        <p:spPr>
          <a:xfrm>
            <a:off x="7111502" y="6402387"/>
            <a:ext cx="18324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pPr lvl="0" algn="r"/>
            <a:r>
              <a:rPr lang="en-GB" sz="1200" dirty="0">
                <a:solidFill>
                  <a:schemeClr val="bg1"/>
                </a:solidFill>
              </a:rPr>
              <a:t>Moving Britain Ahead</a:t>
            </a:r>
          </a:p>
        </p:txBody>
      </p:sp>
    </p:spTree>
    <p:extLst>
      <p:ext uri="{BB962C8B-B14F-4D97-AF65-F5344CB8AC3E}">
        <p14:creationId xmlns:p14="http://schemas.microsoft.com/office/powerpoint/2010/main" val="165129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fT Title and Content with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11900"/>
            <a:ext cx="9144000" cy="54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>
            <a:spLocks noChangeAspect="1"/>
          </p:cNvSpPr>
          <p:nvPr userDrawn="1"/>
        </p:nvSpPr>
        <p:spPr>
          <a:xfrm>
            <a:off x="6582923" y="6310800"/>
            <a:ext cx="471429" cy="547200"/>
          </a:xfrm>
          <a:custGeom>
            <a:avLst/>
            <a:gdLst>
              <a:gd name="connsiteX0" fmla="*/ 1286685 w 15203407"/>
              <a:gd name="connsiteY0" fmla="*/ 0 h 17656756"/>
              <a:gd name="connsiteX1" fmla="*/ 8932561 w 15203407"/>
              <a:gd name="connsiteY1" fmla="*/ 0 h 17656756"/>
              <a:gd name="connsiteX2" fmla="*/ 9137985 w 15203407"/>
              <a:gd name="connsiteY2" fmla="*/ 7816 h 17656756"/>
              <a:gd name="connsiteX3" fmla="*/ 10398707 w 15203407"/>
              <a:gd name="connsiteY3" fmla="*/ 949519 h 17656756"/>
              <a:gd name="connsiteX4" fmla="*/ 15012930 w 15203407"/>
              <a:gd name="connsiteY4" fmla="*/ 7295309 h 17656756"/>
              <a:gd name="connsiteX5" fmla="*/ 15195353 w 15203407"/>
              <a:gd name="connsiteY5" fmla="*/ 7817924 h 17656756"/>
              <a:gd name="connsiteX6" fmla="*/ 15202123 w 15203407"/>
              <a:gd name="connsiteY6" fmla="*/ 7983431 h 17656756"/>
              <a:gd name="connsiteX7" fmla="*/ 15201948 w 15203407"/>
              <a:gd name="connsiteY7" fmla="*/ 7990490 h 17656756"/>
              <a:gd name="connsiteX8" fmla="*/ 15203407 w 15203407"/>
              <a:gd name="connsiteY8" fmla="*/ 7992776 h 17656756"/>
              <a:gd name="connsiteX9" fmla="*/ 15196637 w 15203407"/>
              <a:gd name="connsiteY9" fmla="*/ 8193123 h 17656756"/>
              <a:gd name="connsiteX10" fmla="*/ 14960239 w 15203407"/>
              <a:gd name="connsiteY10" fmla="*/ 8717801 h 17656756"/>
              <a:gd name="connsiteX11" fmla="*/ 10441266 w 15203407"/>
              <a:gd name="connsiteY11" fmla="*/ 16526409 h 17656756"/>
              <a:gd name="connsiteX12" fmla="*/ 9139269 w 15203407"/>
              <a:gd name="connsiteY12" fmla="*/ 17647295 h 17656756"/>
              <a:gd name="connsiteX13" fmla="*/ 8933845 w 15203407"/>
              <a:gd name="connsiteY13" fmla="*/ 17656756 h 17656756"/>
              <a:gd name="connsiteX14" fmla="*/ 1287969 w 15203407"/>
              <a:gd name="connsiteY14" fmla="*/ 17656756 h 17656756"/>
              <a:gd name="connsiteX15" fmla="*/ 1061907 w 15203407"/>
              <a:gd name="connsiteY15" fmla="*/ 17641058 h 17656756"/>
              <a:gd name="connsiteX16" fmla="*/ 212577 w 15203407"/>
              <a:gd name="connsiteY16" fmla="*/ 15731295 h 17656756"/>
              <a:gd name="connsiteX17" fmla="*/ 4671092 w 15203407"/>
              <a:gd name="connsiteY17" fmla="*/ 8028962 h 17656756"/>
              <a:gd name="connsiteX18" fmla="*/ 176368 w 15203407"/>
              <a:gd name="connsiteY18" fmla="*/ 1847669 h 17656756"/>
              <a:gd name="connsiteX19" fmla="*/ 1060623 w 15203407"/>
              <a:gd name="connsiteY19" fmla="*/ 12968 h 17656756"/>
              <a:gd name="connsiteX20" fmla="*/ 1286685 w 15203407"/>
              <a:gd name="connsiteY20" fmla="*/ 0 h 17656756"/>
              <a:gd name="connsiteX0" fmla="*/ 1286685 w 15202123"/>
              <a:gd name="connsiteY0" fmla="*/ 0 h 17656756"/>
              <a:gd name="connsiteX1" fmla="*/ 8932561 w 15202123"/>
              <a:gd name="connsiteY1" fmla="*/ 0 h 17656756"/>
              <a:gd name="connsiteX2" fmla="*/ 9137985 w 15202123"/>
              <a:gd name="connsiteY2" fmla="*/ 7816 h 17656756"/>
              <a:gd name="connsiteX3" fmla="*/ 10398707 w 15202123"/>
              <a:gd name="connsiteY3" fmla="*/ 949519 h 17656756"/>
              <a:gd name="connsiteX4" fmla="*/ 15012930 w 15202123"/>
              <a:gd name="connsiteY4" fmla="*/ 7295309 h 17656756"/>
              <a:gd name="connsiteX5" fmla="*/ 15195353 w 15202123"/>
              <a:gd name="connsiteY5" fmla="*/ 7817924 h 17656756"/>
              <a:gd name="connsiteX6" fmla="*/ 15202123 w 15202123"/>
              <a:gd name="connsiteY6" fmla="*/ 7983431 h 17656756"/>
              <a:gd name="connsiteX7" fmla="*/ 15201948 w 15202123"/>
              <a:gd name="connsiteY7" fmla="*/ 7990490 h 17656756"/>
              <a:gd name="connsiteX8" fmla="*/ 15196637 w 15202123"/>
              <a:gd name="connsiteY8" fmla="*/ 8193123 h 17656756"/>
              <a:gd name="connsiteX9" fmla="*/ 14960239 w 15202123"/>
              <a:gd name="connsiteY9" fmla="*/ 8717801 h 17656756"/>
              <a:gd name="connsiteX10" fmla="*/ 10441266 w 15202123"/>
              <a:gd name="connsiteY10" fmla="*/ 16526409 h 17656756"/>
              <a:gd name="connsiteX11" fmla="*/ 9139269 w 15202123"/>
              <a:gd name="connsiteY11" fmla="*/ 17647295 h 17656756"/>
              <a:gd name="connsiteX12" fmla="*/ 8933845 w 15202123"/>
              <a:gd name="connsiteY12" fmla="*/ 17656756 h 17656756"/>
              <a:gd name="connsiteX13" fmla="*/ 1287969 w 15202123"/>
              <a:gd name="connsiteY13" fmla="*/ 17656756 h 17656756"/>
              <a:gd name="connsiteX14" fmla="*/ 1061907 w 15202123"/>
              <a:gd name="connsiteY14" fmla="*/ 17641058 h 17656756"/>
              <a:gd name="connsiteX15" fmla="*/ 212577 w 15202123"/>
              <a:gd name="connsiteY15" fmla="*/ 15731295 h 17656756"/>
              <a:gd name="connsiteX16" fmla="*/ 4671092 w 15202123"/>
              <a:gd name="connsiteY16" fmla="*/ 8028962 h 17656756"/>
              <a:gd name="connsiteX17" fmla="*/ 176368 w 15202123"/>
              <a:gd name="connsiteY17" fmla="*/ 1847669 h 17656756"/>
              <a:gd name="connsiteX18" fmla="*/ 1060623 w 15202123"/>
              <a:gd name="connsiteY18" fmla="*/ 12968 h 17656756"/>
              <a:gd name="connsiteX19" fmla="*/ 1286685 w 15202123"/>
              <a:gd name="connsiteY19" fmla="*/ 0 h 17656756"/>
              <a:gd name="connsiteX0" fmla="*/ 1286685 w 15206623"/>
              <a:gd name="connsiteY0" fmla="*/ 0 h 17656756"/>
              <a:gd name="connsiteX1" fmla="*/ 8932561 w 15206623"/>
              <a:gd name="connsiteY1" fmla="*/ 0 h 17656756"/>
              <a:gd name="connsiteX2" fmla="*/ 9137985 w 15206623"/>
              <a:gd name="connsiteY2" fmla="*/ 7816 h 17656756"/>
              <a:gd name="connsiteX3" fmla="*/ 10398707 w 15206623"/>
              <a:gd name="connsiteY3" fmla="*/ 949519 h 17656756"/>
              <a:gd name="connsiteX4" fmla="*/ 15012930 w 15206623"/>
              <a:gd name="connsiteY4" fmla="*/ 7295309 h 17656756"/>
              <a:gd name="connsiteX5" fmla="*/ 15195353 w 15206623"/>
              <a:gd name="connsiteY5" fmla="*/ 7817924 h 17656756"/>
              <a:gd name="connsiteX6" fmla="*/ 15202123 w 15206623"/>
              <a:gd name="connsiteY6" fmla="*/ 7983431 h 17656756"/>
              <a:gd name="connsiteX7" fmla="*/ 15201948 w 15206623"/>
              <a:gd name="connsiteY7" fmla="*/ 7990490 h 17656756"/>
              <a:gd name="connsiteX8" fmla="*/ 15206623 w 15206623"/>
              <a:gd name="connsiteY8" fmla="*/ 7982497 h 17656756"/>
              <a:gd name="connsiteX9" fmla="*/ 15196637 w 15206623"/>
              <a:gd name="connsiteY9" fmla="*/ 8193123 h 17656756"/>
              <a:gd name="connsiteX10" fmla="*/ 14960239 w 15206623"/>
              <a:gd name="connsiteY10" fmla="*/ 8717801 h 17656756"/>
              <a:gd name="connsiteX11" fmla="*/ 10441266 w 15206623"/>
              <a:gd name="connsiteY11" fmla="*/ 16526409 h 17656756"/>
              <a:gd name="connsiteX12" fmla="*/ 9139269 w 15206623"/>
              <a:gd name="connsiteY12" fmla="*/ 17647295 h 17656756"/>
              <a:gd name="connsiteX13" fmla="*/ 8933845 w 15206623"/>
              <a:gd name="connsiteY13" fmla="*/ 17656756 h 17656756"/>
              <a:gd name="connsiteX14" fmla="*/ 1287969 w 15206623"/>
              <a:gd name="connsiteY14" fmla="*/ 17656756 h 17656756"/>
              <a:gd name="connsiteX15" fmla="*/ 1061907 w 15206623"/>
              <a:gd name="connsiteY15" fmla="*/ 17641058 h 17656756"/>
              <a:gd name="connsiteX16" fmla="*/ 212577 w 15206623"/>
              <a:gd name="connsiteY16" fmla="*/ 15731295 h 17656756"/>
              <a:gd name="connsiteX17" fmla="*/ 4671092 w 15206623"/>
              <a:gd name="connsiteY17" fmla="*/ 8028962 h 17656756"/>
              <a:gd name="connsiteX18" fmla="*/ 176368 w 15206623"/>
              <a:gd name="connsiteY18" fmla="*/ 1847669 h 17656756"/>
              <a:gd name="connsiteX19" fmla="*/ 1060623 w 15206623"/>
              <a:gd name="connsiteY19" fmla="*/ 12968 h 17656756"/>
              <a:gd name="connsiteX20" fmla="*/ 1286685 w 15206623"/>
              <a:gd name="connsiteY20" fmla="*/ 0 h 17656756"/>
              <a:gd name="connsiteX0" fmla="*/ 1286685 w 15202123"/>
              <a:gd name="connsiteY0" fmla="*/ 0 h 17656756"/>
              <a:gd name="connsiteX1" fmla="*/ 8932561 w 15202123"/>
              <a:gd name="connsiteY1" fmla="*/ 0 h 17656756"/>
              <a:gd name="connsiteX2" fmla="*/ 9137985 w 15202123"/>
              <a:gd name="connsiteY2" fmla="*/ 7816 h 17656756"/>
              <a:gd name="connsiteX3" fmla="*/ 10398707 w 15202123"/>
              <a:gd name="connsiteY3" fmla="*/ 949519 h 17656756"/>
              <a:gd name="connsiteX4" fmla="*/ 15012930 w 15202123"/>
              <a:gd name="connsiteY4" fmla="*/ 7295309 h 17656756"/>
              <a:gd name="connsiteX5" fmla="*/ 15195353 w 15202123"/>
              <a:gd name="connsiteY5" fmla="*/ 7817924 h 17656756"/>
              <a:gd name="connsiteX6" fmla="*/ 15202123 w 15202123"/>
              <a:gd name="connsiteY6" fmla="*/ 7983431 h 17656756"/>
              <a:gd name="connsiteX7" fmla="*/ 15201948 w 15202123"/>
              <a:gd name="connsiteY7" fmla="*/ 7990490 h 17656756"/>
              <a:gd name="connsiteX8" fmla="*/ 15196637 w 15202123"/>
              <a:gd name="connsiteY8" fmla="*/ 8193123 h 17656756"/>
              <a:gd name="connsiteX9" fmla="*/ 14960239 w 15202123"/>
              <a:gd name="connsiteY9" fmla="*/ 8717801 h 17656756"/>
              <a:gd name="connsiteX10" fmla="*/ 10441266 w 15202123"/>
              <a:gd name="connsiteY10" fmla="*/ 16526409 h 17656756"/>
              <a:gd name="connsiteX11" fmla="*/ 9139269 w 15202123"/>
              <a:gd name="connsiteY11" fmla="*/ 17647295 h 17656756"/>
              <a:gd name="connsiteX12" fmla="*/ 8933845 w 15202123"/>
              <a:gd name="connsiteY12" fmla="*/ 17656756 h 17656756"/>
              <a:gd name="connsiteX13" fmla="*/ 1287969 w 15202123"/>
              <a:gd name="connsiteY13" fmla="*/ 17656756 h 17656756"/>
              <a:gd name="connsiteX14" fmla="*/ 1061907 w 15202123"/>
              <a:gd name="connsiteY14" fmla="*/ 17641058 h 17656756"/>
              <a:gd name="connsiteX15" fmla="*/ 212577 w 15202123"/>
              <a:gd name="connsiteY15" fmla="*/ 15731295 h 17656756"/>
              <a:gd name="connsiteX16" fmla="*/ 4671092 w 15202123"/>
              <a:gd name="connsiteY16" fmla="*/ 8028962 h 17656756"/>
              <a:gd name="connsiteX17" fmla="*/ 176368 w 15202123"/>
              <a:gd name="connsiteY17" fmla="*/ 1847669 h 17656756"/>
              <a:gd name="connsiteX18" fmla="*/ 1060623 w 15202123"/>
              <a:gd name="connsiteY18" fmla="*/ 12968 h 17656756"/>
              <a:gd name="connsiteX19" fmla="*/ 1286685 w 15202123"/>
              <a:gd name="connsiteY19" fmla="*/ 0 h 17656756"/>
              <a:gd name="connsiteX0" fmla="*/ 1286685 w 15216150"/>
              <a:gd name="connsiteY0" fmla="*/ 0 h 17656756"/>
              <a:gd name="connsiteX1" fmla="*/ 8932561 w 15216150"/>
              <a:gd name="connsiteY1" fmla="*/ 0 h 17656756"/>
              <a:gd name="connsiteX2" fmla="*/ 9137985 w 15216150"/>
              <a:gd name="connsiteY2" fmla="*/ 7816 h 17656756"/>
              <a:gd name="connsiteX3" fmla="*/ 10398707 w 15216150"/>
              <a:gd name="connsiteY3" fmla="*/ 949519 h 17656756"/>
              <a:gd name="connsiteX4" fmla="*/ 15012930 w 15216150"/>
              <a:gd name="connsiteY4" fmla="*/ 7295309 h 17656756"/>
              <a:gd name="connsiteX5" fmla="*/ 15195353 w 15216150"/>
              <a:gd name="connsiteY5" fmla="*/ 7817924 h 17656756"/>
              <a:gd name="connsiteX6" fmla="*/ 15202123 w 15216150"/>
              <a:gd name="connsiteY6" fmla="*/ 7983431 h 17656756"/>
              <a:gd name="connsiteX7" fmla="*/ 15196637 w 15216150"/>
              <a:gd name="connsiteY7" fmla="*/ 8193123 h 17656756"/>
              <a:gd name="connsiteX8" fmla="*/ 14960239 w 15216150"/>
              <a:gd name="connsiteY8" fmla="*/ 8717801 h 17656756"/>
              <a:gd name="connsiteX9" fmla="*/ 10441266 w 15216150"/>
              <a:gd name="connsiteY9" fmla="*/ 16526409 h 17656756"/>
              <a:gd name="connsiteX10" fmla="*/ 9139269 w 15216150"/>
              <a:gd name="connsiteY10" fmla="*/ 17647295 h 17656756"/>
              <a:gd name="connsiteX11" fmla="*/ 8933845 w 15216150"/>
              <a:gd name="connsiteY11" fmla="*/ 17656756 h 17656756"/>
              <a:gd name="connsiteX12" fmla="*/ 1287969 w 15216150"/>
              <a:gd name="connsiteY12" fmla="*/ 17656756 h 17656756"/>
              <a:gd name="connsiteX13" fmla="*/ 1061907 w 15216150"/>
              <a:gd name="connsiteY13" fmla="*/ 17641058 h 17656756"/>
              <a:gd name="connsiteX14" fmla="*/ 212577 w 15216150"/>
              <a:gd name="connsiteY14" fmla="*/ 15731295 h 17656756"/>
              <a:gd name="connsiteX15" fmla="*/ 4671092 w 15216150"/>
              <a:gd name="connsiteY15" fmla="*/ 8028962 h 17656756"/>
              <a:gd name="connsiteX16" fmla="*/ 176368 w 15216150"/>
              <a:gd name="connsiteY16" fmla="*/ 1847669 h 17656756"/>
              <a:gd name="connsiteX17" fmla="*/ 1060623 w 15216150"/>
              <a:gd name="connsiteY17" fmla="*/ 12968 h 17656756"/>
              <a:gd name="connsiteX18" fmla="*/ 1286685 w 15216150"/>
              <a:gd name="connsiteY18" fmla="*/ 0 h 17656756"/>
              <a:gd name="connsiteX0" fmla="*/ 1286685 w 15222336"/>
              <a:gd name="connsiteY0" fmla="*/ 0 h 17656756"/>
              <a:gd name="connsiteX1" fmla="*/ 8932561 w 15222336"/>
              <a:gd name="connsiteY1" fmla="*/ 0 h 17656756"/>
              <a:gd name="connsiteX2" fmla="*/ 9137985 w 15222336"/>
              <a:gd name="connsiteY2" fmla="*/ 7816 h 17656756"/>
              <a:gd name="connsiteX3" fmla="*/ 10398707 w 15222336"/>
              <a:gd name="connsiteY3" fmla="*/ 949519 h 17656756"/>
              <a:gd name="connsiteX4" fmla="*/ 15012930 w 15222336"/>
              <a:gd name="connsiteY4" fmla="*/ 7295309 h 17656756"/>
              <a:gd name="connsiteX5" fmla="*/ 15195353 w 15222336"/>
              <a:gd name="connsiteY5" fmla="*/ 7817924 h 17656756"/>
              <a:gd name="connsiteX6" fmla="*/ 15196637 w 15222336"/>
              <a:gd name="connsiteY6" fmla="*/ 8193123 h 17656756"/>
              <a:gd name="connsiteX7" fmla="*/ 14960239 w 15222336"/>
              <a:gd name="connsiteY7" fmla="*/ 8717801 h 17656756"/>
              <a:gd name="connsiteX8" fmla="*/ 10441266 w 15222336"/>
              <a:gd name="connsiteY8" fmla="*/ 16526409 h 17656756"/>
              <a:gd name="connsiteX9" fmla="*/ 9139269 w 15222336"/>
              <a:gd name="connsiteY9" fmla="*/ 17647295 h 17656756"/>
              <a:gd name="connsiteX10" fmla="*/ 8933845 w 15222336"/>
              <a:gd name="connsiteY10" fmla="*/ 17656756 h 17656756"/>
              <a:gd name="connsiteX11" fmla="*/ 1287969 w 15222336"/>
              <a:gd name="connsiteY11" fmla="*/ 17656756 h 17656756"/>
              <a:gd name="connsiteX12" fmla="*/ 1061907 w 15222336"/>
              <a:gd name="connsiteY12" fmla="*/ 17641058 h 17656756"/>
              <a:gd name="connsiteX13" fmla="*/ 212577 w 15222336"/>
              <a:gd name="connsiteY13" fmla="*/ 15731295 h 17656756"/>
              <a:gd name="connsiteX14" fmla="*/ 4671092 w 15222336"/>
              <a:gd name="connsiteY14" fmla="*/ 8028962 h 17656756"/>
              <a:gd name="connsiteX15" fmla="*/ 176368 w 15222336"/>
              <a:gd name="connsiteY15" fmla="*/ 1847669 h 17656756"/>
              <a:gd name="connsiteX16" fmla="*/ 1060623 w 15222336"/>
              <a:gd name="connsiteY16" fmla="*/ 12968 h 17656756"/>
              <a:gd name="connsiteX17" fmla="*/ 1286685 w 15222336"/>
              <a:gd name="connsiteY17" fmla="*/ 0 h 17656756"/>
              <a:gd name="connsiteX0" fmla="*/ 1286685 w 15216434"/>
              <a:gd name="connsiteY0" fmla="*/ 0 h 17656756"/>
              <a:gd name="connsiteX1" fmla="*/ 8932561 w 15216434"/>
              <a:gd name="connsiteY1" fmla="*/ 0 h 17656756"/>
              <a:gd name="connsiteX2" fmla="*/ 9137985 w 15216434"/>
              <a:gd name="connsiteY2" fmla="*/ 7816 h 17656756"/>
              <a:gd name="connsiteX3" fmla="*/ 10398707 w 15216434"/>
              <a:gd name="connsiteY3" fmla="*/ 949519 h 17656756"/>
              <a:gd name="connsiteX4" fmla="*/ 15012930 w 15216434"/>
              <a:gd name="connsiteY4" fmla="*/ 7295309 h 17656756"/>
              <a:gd name="connsiteX5" fmla="*/ 15195353 w 15216434"/>
              <a:gd name="connsiteY5" fmla="*/ 7817924 h 17656756"/>
              <a:gd name="connsiteX6" fmla="*/ 15184730 w 15216434"/>
              <a:gd name="connsiteY6" fmla="*/ 8205029 h 17656756"/>
              <a:gd name="connsiteX7" fmla="*/ 14960239 w 15216434"/>
              <a:gd name="connsiteY7" fmla="*/ 8717801 h 17656756"/>
              <a:gd name="connsiteX8" fmla="*/ 10441266 w 15216434"/>
              <a:gd name="connsiteY8" fmla="*/ 16526409 h 17656756"/>
              <a:gd name="connsiteX9" fmla="*/ 9139269 w 15216434"/>
              <a:gd name="connsiteY9" fmla="*/ 17647295 h 17656756"/>
              <a:gd name="connsiteX10" fmla="*/ 8933845 w 15216434"/>
              <a:gd name="connsiteY10" fmla="*/ 17656756 h 17656756"/>
              <a:gd name="connsiteX11" fmla="*/ 1287969 w 15216434"/>
              <a:gd name="connsiteY11" fmla="*/ 17656756 h 17656756"/>
              <a:gd name="connsiteX12" fmla="*/ 1061907 w 15216434"/>
              <a:gd name="connsiteY12" fmla="*/ 17641058 h 17656756"/>
              <a:gd name="connsiteX13" fmla="*/ 212577 w 15216434"/>
              <a:gd name="connsiteY13" fmla="*/ 15731295 h 17656756"/>
              <a:gd name="connsiteX14" fmla="*/ 4671092 w 15216434"/>
              <a:gd name="connsiteY14" fmla="*/ 8028962 h 17656756"/>
              <a:gd name="connsiteX15" fmla="*/ 176368 w 15216434"/>
              <a:gd name="connsiteY15" fmla="*/ 1847669 h 17656756"/>
              <a:gd name="connsiteX16" fmla="*/ 1060623 w 15216434"/>
              <a:gd name="connsiteY16" fmla="*/ 12968 h 17656756"/>
              <a:gd name="connsiteX17" fmla="*/ 1286685 w 15216434"/>
              <a:gd name="connsiteY17" fmla="*/ 0 h 17656756"/>
              <a:gd name="connsiteX0" fmla="*/ 1286685 w 15214496"/>
              <a:gd name="connsiteY0" fmla="*/ 0 h 17656756"/>
              <a:gd name="connsiteX1" fmla="*/ 8932561 w 15214496"/>
              <a:gd name="connsiteY1" fmla="*/ 0 h 17656756"/>
              <a:gd name="connsiteX2" fmla="*/ 9137985 w 15214496"/>
              <a:gd name="connsiteY2" fmla="*/ 7816 h 17656756"/>
              <a:gd name="connsiteX3" fmla="*/ 10398707 w 15214496"/>
              <a:gd name="connsiteY3" fmla="*/ 949519 h 17656756"/>
              <a:gd name="connsiteX4" fmla="*/ 15012930 w 15214496"/>
              <a:gd name="connsiteY4" fmla="*/ 7295309 h 17656756"/>
              <a:gd name="connsiteX5" fmla="*/ 15195353 w 15214496"/>
              <a:gd name="connsiteY5" fmla="*/ 7817924 h 17656756"/>
              <a:gd name="connsiteX6" fmla="*/ 15179967 w 15214496"/>
              <a:gd name="connsiteY6" fmla="*/ 8205029 h 17656756"/>
              <a:gd name="connsiteX7" fmla="*/ 14960239 w 15214496"/>
              <a:gd name="connsiteY7" fmla="*/ 8717801 h 17656756"/>
              <a:gd name="connsiteX8" fmla="*/ 10441266 w 15214496"/>
              <a:gd name="connsiteY8" fmla="*/ 16526409 h 17656756"/>
              <a:gd name="connsiteX9" fmla="*/ 9139269 w 15214496"/>
              <a:gd name="connsiteY9" fmla="*/ 17647295 h 17656756"/>
              <a:gd name="connsiteX10" fmla="*/ 8933845 w 15214496"/>
              <a:gd name="connsiteY10" fmla="*/ 17656756 h 17656756"/>
              <a:gd name="connsiteX11" fmla="*/ 1287969 w 15214496"/>
              <a:gd name="connsiteY11" fmla="*/ 17656756 h 17656756"/>
              <a:gd name="connsiteX12" fmla="*/ 1061907 w 15214496"/>
              <a:gd name="connsiteY12" fmla="*/ 17641058 h 17656756"/>
              <a:gd name="connsiteX13" fmla="*/ 212577 w 15214496"/>
              <a:gd name="connsiteY13" fmla="*/ 15731295 h 17656756"/>
              <a:gd name="connsiteX14" fmla="*/ 4671092 w 15214496"/>
              <a:gd name="connsiteY14" fmla="*/ 8028962 h 17656756"/>
              <a:gd name="connsiteX15" fmla="*/ 176368 w 15214496"/>
              <a:gd name="connsiteY15" fmla="*/ 1847669 h 17656756"/>
              <a:gd name="connsiteX16" fmla="*/ 1060623 w 15214496"/>
              <a:gd name="connsiteY16" fmla="*/ 12968 h 17656756"/>
              <a:gd name="connsiteX17" fmla="*/ 1286685 w 15214496"/>
              <a:gd name="connsiteY17" fmla="*/ 0 h 17656756"/>
              <a:gd name="connsiteX0" fmla="*/ 1286685 w 15383055"/>
              <a:gd name="connsiteY0" fmla="*/ 0 h 17656756"/>
              <a:gd name="connsiteX1" fmla="*/ 8932561 w 15383055"/>
              <a:gd name="connsiteY1" fmla="*/ 0 h 17656756"/>
              <a:gd name="connsiteX2" fmla="*/ 9137985 w 15383055"/>
              <a:gd name="connsiteY2" fmla="*/ 7816 h 17656756"/>
              <a:gd name="connsiteX3" fmla="*/ 10398707 w 15383055"/>
              <a:gd name="connsiteY3" fmla="*/ 949519 h 17656756"/>
              <a:gd name="connsiteX4" fmla="*/ 15012930 w 15383055"/>
              <a:gd name="connsiteY4" fmla="*/ 7295309 h 17656756"/>
              <a:gd name="connsiteX5" fmla="*/ 15195353 w 15383055"/>
              <a:gd name="connsiteY5" fmla="*/ 7817924 h 17656756"/>
              <a:gd name="connsiteX6" fmla="*/ 14960239 w 15383055"/>
              <a:gd name="connsiteY6" fmla="*/ 8717801 h 17656756"/>
              <a:gd name="connsiteX7" fmla="*/ 10441266 w 15383055"/>
              <a:gd name="connsiteY7" fmla="*/ 16526409 h 17656756"/>
              <a:gd name="connsiteX8" fmla="*/ 9139269 w 15383055"/>
              <a:gd name="connsiteY8" fmla="*/ 17647295 h 17656756"/>
              <a:gd name="connsiteX9" fmla="*/ 8933845 w 15383055"/>
              <a:gd name="connsiteY9" fmla="*/ 17656756 h 17656756"/>
              <a:gd name="connsiteX10" fmla="*/ 1287969 w 15383055"/>
              <a:gd name="connsiteY10" fmla="*/ 17656756 h 17656756"/>
              <a:gd name="connsiteX11" fmla="*/ 1061907 w 15383055"/>
              <a:gd name="connsiteY11" fmla="*/ 17641058 h 17656756"/>
              <a:gd name="connsiteX12" fmla="*/ 212577 w 15383055"/>
              <a:gd name="connsiteY12" fmla="*/ 15731295 h 17656756"/>
              <a:gd name="connsiteX13" fmla="*/ 4671092 w 15383055"/>
              <a:gd name="connsiteY13" fmla="*/ 8028962 h 17656756"/>
              <a:gd name="connsiteX14" fmla="*/ 176368 w 15383055"/>
              <a:gd name="connsiteY14" fmla="*/ 1847669 h 17656756"/>
              <a:gd name="connsiteX15" fmla="*/ 1060623 w 15383055"/>
              <a:gd name="connsiteY15" fmla="*/ 12968 h 17656756"/>
              <a:gd name="connsiteX16" fmla="*/ 1286685 w 15383055"/>
              <a:gd name="connsiteY16" fmla="*/ 0 h 17656756"/>
              <a:gd name="connsiteX0" fmla="*/ 1286685 w 15558070"/>
              <a:gd name="connsiteY0" fmla="*/ 0 h 17656756"/>
              <a:gd name="connsiteX1" fmla="*/ 8932561 w 15558070"/>
              <a:gd name="connsiteY1" fmla="*/ 0 h 17656756"/>
              <a:gd name="connsiteX2" fmla="*/ 9137985 w 15558070"/>
              <a:gd name="connsiteY2" fmla="*/ 7816 h 17656756"/>
              <a:gd name="connsiteX3" fmla="*/ 10398707 w 15558070"/>
              <a:gd name="connsiteY3" fmla="*/ 949519 h 17656756"/>
              <a:gd name="connsiteX4" fmla="*/ 15012930 w 15558070"/>
              <a:gd name="connsiteY4" fmla="*/ 7295309 h 17656756"/>
              <a:gd name="connsiteX5" fmla="*/ 14960239 w 15558070"/>
              <a:gd name="connsiteY5" fmla="*/ 8717801 h 17656756"/>
              <a:gd name="connsiteX6" fmla="*/ 10441266 w 15558070"/>
              <a:gd name="connsiteY6" fmla="*/ 16526409 h 17656756"/>
              <a:gd name="connsiteX7" fmla="*/ 9139269 w 15558070"/>
              <a:gd name="connsiteY7" fmla="*/ 17647295 h 17656756"/>
              <a:gd name="connsiteX8" fmla="*/ 8933845 w 15558070"/>
              <a:gd name="connsiteY8" fmla="*/ 17656756 h 17656756"/>
              <a:gd name="connsiteX9" fmla="*/ 1287969 w 15558070"/>
              <a:gd name="connsiteY9" fmla="*/ 17656756 h 17656756"/>
              <a:gd name="connsiteX10" fmla="*/ 1061907 w 15558070"/>
              <a:gd name="connsiteY10" fmla="*/ 17641058 h 17656756"/>
              <a:gd name="connsiteX11" fmla="*/ 212577 w 15558070"/>
              <a:gd name="connsiteY11" fmla="*/ 15731295 h 17656756"/>
              <a:gd name="connsiteX12" fmla="*/ 4671092 w 15558070"/>
              <a:gd name="connsiteY12" fmla="*/ 8028962 h 17656756"/>
              <a:gd name="connsiteX13" fmla="*/ 176368 w 15558070"/>
              <a:gd name="connsiteY13" fmla="*/ 1847669 h 17656756"/>
              <a:gd name="connsiteX14" fmla="*/ 1060623 w 15558070"/>
              <a:gd name="connsiteY14" fmla="*/ 12968 h 17656756"/>
              <a:gd name="connsiteX15" fmla="*/ 1286685 w 15558070"/>
              <a:gd name="connsiteY15" fmla="*/ 0 h 17656756"/>
              <a:gd name="connsiteX0" fmla="*/ 1286685 w 15416912"/>
              <a:gd name="connsiteY0" fmla="*/ 0 h 17656756"/>
              <a:gd name="connsiteX1" fmla="*/ 8932561 w 15416912"/>
              <a:gd name="connsiteY1" fmla="*/ 0 h 17656756"/>
              <a:gd name="connsiteX2" fmla="*/ 9137985 w 15416912"/>
              <a:gd name="connsiteY2" fmla="*/ 7816 h 17656756"/>
              <a:gd name="connsiteX3" fmla="*/ 10398707 w 15416912"/>
              <a:gd name="connsiteY3" fmla="*/ 949519 h 17656756"/>
              <a:gd name="connsiteX4" fmla="*/ 15012930 w 15416912"/>
              <a:gd name="connsiteY4" fmla="*/ 7295309 h 17656756"/>
              <a:gd name="connsiteX5" fmla="*/ 14960239 w 15416912"/>
              <a:gd name="connsiteY5" fmla="*/ 8717801 h 17656756"/>
              <a:gd name="connsiteX6" fmla="*/ 10441266 w 15416912"/>
              <a:gd name="connsiteY6" fmla="*/ 16526409 h 17656756"/>
              <a:gd name="connsiteX7" fmla="*/ 9139269 w 15416912"/>
              <a:gd name="connsiteY7" fmla="*/ 17647295 h 17656756"/>
              <a:gd name="connsiteX8" fmla="*/ 8933845 w 15416912"/>
              <a:gd name="connsiteY8" fmla="*/ 17656756 h 17656756"/>
              <a:gd name="connsiteX9" fmla="*/ 1287969 w 15416912"/>
              <a:gd name="connsiteY9" fmla="*/ 17656756 h 17656756"/>
              <a:gd name="connsiteX10" fmla="*/ 1061907 w 15416912"/>
              <a:gd name="connsiteY10" fmla="*/ 17641058 h 17656756"/>
              <a:gd name="connsiteX11" fmla="*/ 212577 w 15416912"/>
              <a:gd name="connsiteY11" fmla="*/ 15731295 h 17656756"/>
              <a:gd name="connsiteX12" fmla="*/ 4671092 w 15416912"/>
              <a:gd name="connsiteY12" fmla="*/ 8028962 h 17656756"/>
              <a:gd name="connsiteX13" fmla="*/ 176368 w 15416912"/>
              <a:gd name="connsiteY13" fmla="*/ 1847669 h 17656756"/>
              <a:gd name="connsiteX14" fmla="*/ 1060623 w 15416912"/>
              <a:gd name="connsiteY14" fmla="*/ 12968 h 17656756"/>
              <a:gd name="connsiteX15" fmla="*/ 1286685 w 15416912"/>
              <a:gd name="connsiteY15" fmla="*/ 0 h 17656756"/>
              <a:gd name="connsiteX0" fmla="*/ 1286685 w 15221660"/>
              <a:gd name="connsiteY0" fmla="*/ 0 h 17656756"/>
              <a:gd name="connsiteX1" fmla="*/ 8932561 w 15221660"/>
              <a:gd name="connsiteY1" fmla="*/ 0 h 17656756"/>
              <a:gd name="connsiteX2" fmla="*/ 9137985 w 15221660"/>
              <a:gd name="connsiteY2" fmla="*/ 7816 h 17656756"/>
              <a:gd name="connsiteX3" fmla="*/ 10398707 w 15221660"/>
              <a:gd name="connsiteY3" fmla="*/ 949519 h 17656756"/>
              <a:gd name="connsiteX4" fmla="*/ 15012930 w 15221660"/>
              <a:gd name="connsiteY4" fmla="*/ 7295309 h 17656756"/>
              <a:gd name="connsiteX5" fmla="*/ 14960239 w 15221660"/>
              <a:gd name="connsiteY5" fmla="*/ 8717801 h 17656756"/>
              <a:gd name="connsiteX6" fmla="*/ 10441266 w 15221660"/>
              <a:gd name="connsiteY6" fmla="*/ 16526409 h 17656756"/>
              <a:gd name="connsiteX7" fmla="*/ 9139269 w 15221660"/>
              <a:gd name="connsiteY7" fmla="*/ 17647295 h 17656756"/>
              <a:gd name="connsiteX8" fmla="*/ 8933845 w 15221660"/>
              <a:gd name="connsiteY8" fmla="*/ 17656756 h 17656756"/>
              <a:gd name="connsiteX9" fmla="*/ 1287969 w 15221660"/>
              <a:gd name="connsiteY9" fmla="*/ 17656756 h 17656756"/>
              <a:gd name="connsiteX10" fmla="*/ 1061907 w 15221660"/>
              <a:gd name="connsiteY10" fmla="*/ 17641058 h 17656756"/>
              <a:gd name="connsiteX11" fmla="*/ 212577 w 15221660"/>
              <a:gd name="connsiteY11" fmla="*/ 15731295 h 17656756"/>
              <a:gd name="connsiteX12" fmla="*/ 4671092 w 15221660"/>
              <a:gd name="connsiteY12" fmla="*/ 8028962 h 17656756"/>
              <a:gd name="connsiteX13" fmla="*/ 176368 w 15221660"/>
              <a:gd name="connsiteY13" fmla="*/ 1847669 h 17656756"/>
              <a:gd name="connsiteX14" fmla="*/ 1060623 w 15221660"/>
              <a:gd name="connsiteY14" fmla="*/ 12968 h 17656756"/>
              <a:gd name="connsiteX15" fmla="*/ 1286685 w 15221660"/>
              <a:gd name="connsiteY15" fmla="*/ 0 h 17656756"/>
              <a:gd name="connsiteX0" fmla="*/ 1286685 w 15217515"/>
              <a:gd name="connsiteY0" fmla="*/ 0 h 17656756"/>
              <a:gd name="connsiteX1" fmla="*/ 8932561 w 15217515"/>
              <a:gd name="connsiteY1" fmla="*/ 0 h 17656756"/>
              <a:gd name="connsiteX2" fmla="*/ 9137985 w 15217515"/>
              <a:gd name="connsiteY2" fmla="*/ 7816 h 17656756"/>
              <a:gd name="connsiteX3" fmla="*/ 10398707 w 15217515"/>
              <a:gd name="connsiteY3" fmla="*/ 949519 h 17656756"/>
              <a:gd name="connsiteX4" fmla="*/ 15012930 w 15217515"/>
              <a:gd name="connsiteY4" fmla="*/ 7295309 h 17656756"/>
              <a:gd name="connsiteX5" fmla="*/ 14960239 w 15217515"/>
              <a:gd name="connsiteY5" fmla="*/ 8717801 h 17656756"/>
              <a:gd name="connsiteX6" fmla="*/ 10441266 w 15217515"/>
              <a:gd name="connsiteY6" fmla="*/ 16526409 h 17656756"/>
              <a:gd name="connsiteX7" fmla="*/ 9139269 w 15217515"/>
              <a:gd name="connsiteY7" fmla="*/ 17647295 h 17656756"/>
              <a:gd name="connsiteX8" fmla="*/ 8933845 w 15217515"/>
              <a:gd name="connsiteY8" fmla="*/ 17656756 h 17656756"/>
              <a:gd name="connsiteX9" fmla="*/ 1287969 w 15217515"/>
              <a:gd name="connsiteY9" fmla="*/ 17656756 h 17656756"/>
              <a:gd name="connsiteX10" fmla="*/ 1061907 w 15217515"/>
              <a:gd name="connsiteY10" fmla="*/ 17641058 h 17656756"/>
              <a:gd name="connsiteX11" fmla="*/ 212577 w 15217515"/>
              <a:gd name="connsiteY11" fmla="*/ 15731295 h 17656756"/>
              <a:gd name="connsiteX12" fmla="*/ 4671092 w 15217515"/>
              <a:gd name="connsiteY12" fmla="*/ 8028962 h 17656756"/>
              <a:gd name="connsiteX13" fmla="*/ 176368 w 15217515"/>
              <a:gd name="connsiteY13" fmla="*/ 1847669 h 17656756"/>
              <a:gd name="connsiteX14" fmla="*/ 1060623 w 15217515"/>
              <a:gd name="connsiteY14" fmla="*/ 12968 h 17656756"/>
              <a:gd name="connsiteX15" fmla="*/ 1286685 w 15217515"/>
              <a:gd name="connsiteY15" fmla="*/ 0 h 17656756"/>
              <a:gd name="connsiteX0" fmla="*/ 1286685 w 15211821"/>
              <a:gd name="connsiteY0" fmla="*/ 0 h 17656756"/>
              <a:gd name="connsiteX1" fmla="*/ 8932561 w 15211821"/>
              <a:gd name="connsiteY1" fmla="*/ 0 h 17656756"/>
              <a:gd name="connsiteX2" fmla="*/ 9137985 w 15211821"/>
              <a:gd name="connsiteY2" fmla="*/ 7816 h 17656756"/>
              <a:gd name="connsiteX3" fmla="*/ 10398707 w 15211821"/>
              <a:gd name="connsiteY3" fmla="*/ 949519 h 17656756"/>
              <a:gd name="connsiteX4" fmla="*/ 15012930 w 15211821"/>
              <a:gd name="connsiteY4" fmla="*/ 7295309 h 17656756"/>
              <a:gd name="connsiteX5" fmla="*/ 14960239 w 15211821"/>
              <a:gd name="connsiteY5" fmla="*/ 8717801 h 17656756"/>
              <a:gd name="connsiteX6" fmla="*/ 10441266 w 15211821"/>
              <a:gd name="connsiteY6" fmla="*/ 16526409 h 17656756"/>
              <a:gd name="connsiteX7" fmla="*/ 9139269 w 15211821"/>
              <a:gd name="connsiteY7" fmla="*/ 17647295 h 17656756"/>
              <a:gd name="connsiteX8" fmla="*/ 8933845 w 15211821"/>
              <a:gd name="connsiteY8" fmla="*/ 17656756 h 17656756"/>
              <a:gd name="connsiteX9" fmla="*/ 1287969 w 15211821"/>
              <a:gd name="connsiteY9" fmla="*/ 17656756 h 17656756"/>
              <a:gd name="connsiteX10" fmla="*/ 1061907 w 15211821"/>
              <a:gd name="connsiteY10" fmla="*/ 17641058 h 17656756"/>
              <a:gd name="connsiteX11" fmla="*/ 212577 w 15211821"/>
              <a:gd name="connsiteY11" fmla="*/ 15731295 h 17656756"/>
              <a:gd name="connsiteX12" fmla="*/ 4671092 w 15211821"/>
              <a:gd name="connsiteY12" fmla="*/ 8028962 h 17656756"/>
              <a:gd name="connsiteX13" fmla="*/ 176368 w 15211821"/>
              <a:gd name="connsiteY13" fmla="*/ 1847669 h 17656756"/>
              <a:gd name="connsiteX14" fmla="*/ 1060623 w 15211821"/>
              <a:gd name="connsiteY14" fmla="*/ 12968 h 17656756"/>
              <a:gd name="connsiteX15" fmla="*/ 1286685 w 15211821"/>
              <a:gd name="connsiteY15" fmla="*/ 0 h 17656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211821" h="17656756">
                <a:moveTo>
                  <a:pt x="1286685" y="0"/>
                </a:moveTo>
                <a:lnTo>
                  <a:pt x="8932561" y="0"/>
                </a:lnTo>
                <a:lnTo>
                  <a:pt x="9137985" y="7816"/>
                </a:lnTo>
                <a:cubicBezTo>
                  <a:pt x="9870162" y="58221"/>
                  <a:pt x="10077747" y="487433"/>
                  <a:pt x="10398707" y="949519"/>
                </a:cubicBezTo>
                <a:lnTo>
                  <a:pt x="15012930" y="7295309"/>
                </a:lnTo>
                <a:cubicBezTo>
                  <a:pt x="15296935" y="7720867"/>
                  <a:pt x="15274508" y="8150834"/>
                  <a:pt x="14960239" y="8717801"/>
                </a:cubicBezTo>
                <a:lnTo>
                  <a:pt x="10441266" y="16526409"/>
                </a:lnTo>
                <a:cubicBezTo>
                  <a:pt x="10120306" y="17085766"/>
                  <a:pt x="9871446" y="17586279"/>
                  <a:pt x="9139269" y="17647295"/>
                </a:cubicBezTo>
                <a:lnTo>
                  <a:pt x="8933845" y="17656756"/>
                </a:lnTo>
                <a:lnTo>
                  <a:pt x="1287969" y="17656756"/>
                </a:lnTo>
                <a:cubicBezTo>
                  <a:pt x="1245952" y="17653445"/>
                  <a:pt x="1153930" y="17655899"/>
                  <a:pt x="1061907" y="17641058"/>
                </a:cubicBezTo>
                <a:cubicBezTo>
                  <a:pt x="310936" y="17564010"/>
                  <a:pt x="-333427" y="16712875"/>
                  <a:pt x="212577" y="15731295"/>
                </a:cubicBezTo>
                <a:lnTo>
                  <a:pt x="4671092" y="8028962"/>
                </a:lnTo>
                <a:lnTo>
                  <a:pt x="176368" y="1847669"/>
                </a:lnTo>
                <a:cubicBezTo>
                  <a:pt x="-318836" y="1018424"/>
                  <a:pt x="309652" y="76618"/>
                  <a:pt x="1060623" y="12968"/>
                </a:cubicBezTo>
                <a:cubicBezTo>
                  <a:pt x="1152646" y="708"/>
                  <a:pt x="1244668" y="2735"/>
                  <a:pt x="12866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223" dirty="0"/>
          </a:p>
        </p:txBody>
      </p:sp>
      <p:sp>
        <p:nvSpPr>
          <p:cNvPr id="19" name="Freeform 18"/>
          <p:cNvSpPr>
            <a:spLocks noChangeAspect="1"/>
          </p:cNvSpPr>
          <p:nvPr userDrawn="1"/>
        </p:nvSpPr>
        <p:spPr>
          <a:xfrm>
            <a:off x="6150829" y="6310800"/>
            <a:ext cx="471429" cy="547200"/>
          </a:xfrm>
          <a:custGeom>
            <a:avLst/>
            <a:gdLst>
              <a:gd name="connsiteX0" fmla="*/ 1286685 w 15203407"/>
              <a:gd name="connsiteY0" fmla="*/ 0 h 17656756"/>
              <a:gd name="connsiteX1" fmla="*/ 8932561 w 15203407"/>
              <a:gd name="connsiteY1" fmla="*/ 0 h 17656756"/>
              <a:gd name="connsiteX2" fmla="*/ 9137985 w 15203407"/>
              <a:gd name="connsiteY2" fmla="*/ 7816 h 17656756"/>
              <a:gd name="connsiteX3" fmla="*/ 10398707 w 15203407"/>
              <a:gd name="connsiteY3" fmla="*/ 949519 h 17656756"/>
              <a:gd name="connsiteX4" fmla="*/ 15012930 w 15203407"/>
              <a:gd name="connsiteY4" fmla="*/ 7295309 h 17656756"/>
              <a:gd name="connsiteX5" fmla="*/ 15195353 w 15203407"/>
              <a:gd name="connsiteY5" fmla="*/ 7817924 h 17656756"/>
              <a:gd name="connsiteX6" fmla="*/ 15202123 w 15203407"/>
              <a:gd name="connsiteY6" fmla="*/ 7983431 h 17656756"/>
              <a:gd name="connsiteX7" fmla="*/ 15201948 w 15203407"/>
              <a:gd name="connsiteY7" fmla="*/ 7990490 h 17656756"/>
              <a:gd name="connsiteX8" fmla="*/ 15203407 w 15203407"/>
              <a:gd name="connsiteY8" fmla="*/ 7992776 h 17656756"/>
              <a:gd name="connsiteX9" fmla="*/ 15196637 w 15203407"/>
              <a:gd name="connsiteY9" fmla="*/ 8193123 h 17656756"/>
              <a:gd name="connsiteX10" fmla="*/ 14960239 w 15203407"/>
              <a:gd name="connsiteY10" fmla="*/ 8717801 h 17656756"/>
              <a:gd name="connsiteX11" fmla="*/ 10441266 w 15203407"/>
              <a:gd name="connsiteY11" fmla="*/ 16526409 h 17656756"/>
              <a:gd name="connsiteX12" fmla="*/ 9139269 w 15203407"/>
              <a:gd name="connsiteY12" fmla="*/ 17647295 h 17656756"/>
              <a:gd name="connsiteX13" fmla="*/ 8933845 w 15203407"/>
              <a:gd name="connsiteY13" fmla="*/ 17656756 h 17656756"/>
              <a:gd name="connsiteX14" fmla="*/ 1287969 w 15203407"/>
              <a:gd name="connsiteY14" fmla="*/ 17656756 h 17656756"/>
              <a:gd name="connsiteX15" fmla="*/ 1061907 w 15203407"/>
              <a:gd name="connsiteY15" fmla="*/ 17641058 h 17656756"/>
              <a:gd name="connsiteX16" fmla="*/ 212577 w 15203407"/>
              <a:gd name="connsiteY16" fmla="*/ 15731295 h 17656756"/>
              <a:gd name="connsiteX17" fmla="*/ 4671092 w 15203407"/>
              <a:gd name="connsiteY17" fmla="*/ 8028962 h 17656756"/>
              <a:gd name="connsiteX18" fmla="*/ 176368 w 15203407"/>
              <a:gd name="connsiteY18" fmla="*/ 1847669 h 17656756"/>
              <a:gd name="connsiteX19" fmla="*/ 1060623 w 15203407"/>
              <a:gd name="connsiteY19" fmla="*/ 12968 h 17656756"/>
              <a:gd name="connsiteX20" fmla="*/ 1286685 w 15203407"/>
              <a:gd name="connsiteY20" fmla="*/ 0 h 17656756"/>
              <a:gd name="connsiteX0" fmla="*/ 1286685 w 15202123"/>
              <a:gd name="connsiteY0" fmla="*/ 0 h 17656756"/>
              <a:gd name="connsiteX1" fmla="*/ 8932561 w 15202123"/>
              <a:gd name="connsiteY1" fmla="*/ 0 h 17656756"/>
              <a:gd name="connsiteX2" fmla="*/ 9137985 w 15202123"/>
              <a:gd name="connsiteY2" fmla="*/ 7816 h 17656756"/>
              <a:gd name="connsiteX3" fmla="*/ 10398707 w 15202123"/>
              <a:gd name="connsiteY3" fmla="*/ 949519 h 17656756"/>
              <a:gd name="connsiteX4" fmla="*/ 15012930 w 15202123"/>
              <a:gd name="connsiteY4" fmla="*/ 7295309 h 17656756"/>
              <a:gd name="connsiteX5" fmla="*/ 15195353 w 15202123"/>
              <a:gd name="connsiteY5" fmla="*/ 7817924 h 17656756"/>
              <a:gd name="connsiteX6" fmla="*/ 15202123 w 15202123"/>
              <a:gd name="connsiteY6" fmla="*/ 7983431 h 17656756"/>
              <a:gd name="connsiteX7" fmla="*/ 15201948 w 15202123"/>
              <a:gd name="connsiteY7" fmla="*/ 7990490 h 17656756"/>
              <a:gd name="connsiteX8" fmla="*/ 15196637 w 15202123"/>
              <a:gd name="connsiteY8" fmla="*/ 8193123 h 17656756"/>
              <a:gd name="connsiteX9" fmla="*/ 14960239 w 15202123"/>
              <a:gd name="connsiteY9" fmla="*/ 8717801 h 17656756"/>
              <a:gd name="connsiteX10" fmla="*/ 10441266 w 15202123"/>
              <a:gd name="connsiteY10" fmla="*/ 16526409 h 17656756"/>
              <a:gd name="connsiteX11" fmla="*/ 9139269 w 15202123"/>
              <a:gd name="connsiteY11" fmla="*/ 17647295 h 17656756"/>
              <a:gd name="connsiteX12" fmla="*/ 8933845 w 15202123"/>
              <a:gd name="connsiteY12" fmla="*/ 17656756 h 17656756"/>
              <a:gd name="connsiteX13" fmla="*/ 1287969 w 15202123"/>
              <a:gd name="connsiteY13" fmla="*/ 17656756 h 17656756"/>
              <a:gd name="connsiteX14" fmla="*/ 1061907 w 15202123"/>
              <a:gd name="connsiteY14" fmla="*/ 17641058 h 17656756"/>
              <a:gd name="connsiteX15" fmla="*/ 212577 w 15202123"/>
              <a:gd name="connsiteY15" fmla="*/ 15731295 h 17656756"/>
              <a:gd name="connsiteX16" fmla="*/ 4671092 w 15202123"/>
              <a:gd name="connsiteY16" fmla="*/ 8028962 h 17656756"/>
              <a:gd name="connsiteX17" fmla="*/ 176368 w 15202123"/>
              <a:gd name="connsiteY17" fmla="*/ 1847669 h 17656756"/>
              <a:gd name="connsiteX18" fmla="*/ 1060623 w 15202123"/>
              <a:gd name="connsiteY18" fmla="*/ 12968 h 17656756"/>
              <a:gd name="connsiteX19" fmla="*/ 1286685 w 15202123"/>
              <a:gd name="connsiteY19" fmla="*/ 0 h 17656756"/>
              <a:gd name="connsiteX0" fmla="*/ 1286685 w 15206623"/>
              <a:gd name="connsiteY0" fmla="*/ 0 h 17656756"/>
              <a:gd name="connsiteX1" fmla="*/ 8932561 w 15206623"/>
              <a:gd name="connsiteY1" fmla="*/ 0 h 17656756"/>
              <a:gd name="connsiteX2" fmla="*/ 9137985 w 15206623"/>
              <a:gd name="connsiteY2" fmla="*/ 7816 h 17656756"/>
              <a:gd name="connsiteX3" fmla="*/ 10398707 w 15206623"/>
              <a:gd name="connsiteY3" fmla="*/ 949519 h 17656756"/>
              <a:gd name="connsiteX4" fmla="*/ 15012930 w 15206623"/>
              <a:gd name="connsiteY4" fmla="*/ 7295309 h 17656756"/>
              <a:gd name="connsiteX5" fmla="*/ 15195353 w 15206623"/>
              <a:gd name="connsiteY5" fmla="*/ 7817924 h 17656756"/>
              <a:gd name="connsiteX6" fmla="*/ 15202123 w 15206623"/>
              <a:gd name="connsiteY6" fmla="*/ 7983431 h 17656756"/>
              <a:gd name="connsiteX7" fmla="*/ 15201948 w 15206623"/>
              <a:gd name="connsiteY7" fmla="*/ 7990490 h 17656756"/>
              <a:gd name="connsiteX8" fmla="*/ 15206623 w 15206623"/>
              <a:gd name="connsiteY8" fmla="*/ 7982497 h 17656756"/>
              <a:gd name="connsiteX9" fmla="*/ 15196637 w 15206623"/>
              <a:gd name="connsiteY9" fmla="*/ 8193123 h 17656756"/>
              <a:gd name="connsiteX10" fmla="*/ 14960239 w 15206623"/>
              <a:gd name="connsiteY10" fmla="*/ 8717801 h 17656756"/>
              <a:gd name="connsiteX11" fmla="*/ 10441266 w 15206623"/>
              <a:gd name="connsiteY11" fmla="*/ 16526409 h 17656756"/>
              <a:gd name="connsiteX12" fmla="*/ 9139269 w 15206623"/>
              <a:gd name="connsiteY12" fmla="*/ 17647295 h 17656756"/>
              <a:gd name="connsiteX13" fmla="*/ 8933845 w 15206623"/>
              <a:gd name="connsiteY13" fmla="*/ 17656756 h 17656756"/>
              <a:gd name="connsiteX14" fmla="*/ 1287969 w 15206623"/>
              <a:gd name="connsiteY14" fmla="*/ 17656756 h 17656756"/>
              <a:gd name="connsiteX15" fmla="*/ 1061907 w 15206623"/>
              <a:gd name="connsiteY15" fmla="*/ 17641058 h 17656756"/>
              <a:gd name="connsiteX16" fmla="*/ 212577 w 15206623"/>
              <a:gd name="connsiteY16" fmla="*/ 15731295 h 17656756"/>
              <a:gd name="connsiteX17" fmla="*/ 4671092 w 15206623"/>
              <a:gd name="connsiteY17" fmla="*/ 8028962 h 17656756"/>
              <a:gd name="connsiteX18" fmla="*/ 176368 w 15206623"/>
              <a:gd name="connsiteY18" fmla="*/ 1847669 h 17656756"/>
              <a:gd name="connsiteX19" fmla="*/ 1060623 w 15206623"/>
              <a:gd name="connsiteY19" fmla="*/ 12968 h 17656756"/>
              <a:gd name="connsiteX20" fmla="*/ 1286685 w 15206623"/>
              <a:gd name="connsiteY20" fmla="*/ 0 h 17656756"/>
              <a:gd name="connsiteX0" fmla="*/ 1286685 w 15202123"/>
              <a:gd name="connsiteY0" fmla="*/ 0 h 17656756"/>
              <a:gd name="connsiteX1" fmla="*/ 8932561 w 15202123"/>
              <a:gd name="connsiteY1" fmla="*/ 0 h 17656756"/>
              <a:gd name="connsiteX2" fmla="*/ 9137985 w 15202123"/>
              <a:gd name="connsiteY2" fmla="*/ 7816 h 17656756"/>
              <a:gd name="connsiteX3" fmla="*/ 10398707 w 15202123"/>
              <a:gd name="connsiteY3" fmla="*/ 949519 h 17656756"/>
              <a:gd name="connsiteX4" fmla="*/ 15012930 w 15202123"/>
              <a:gd name="connsiteY4" fmla="*/ 7295309 h 17656756"/>
              <a:gd name="connsiteX5" fmla="*/ 15195353 w 15202123"/>
              <a:gd name="connsiteY5" fmla="*/ 7817924 h 17656756"/>
              <a:gd name="connsiteX6" fmla="*/ 15202123 w 15202123"/>
              <a:gd name="connsiteY6" fmla="*/ 7983431 h 17656756"/>
              <a:gd name="connsiteX7" fmla="*/ 15201948 w 15202123"/>
              <a:gd name="connsiteY7" fmla="*/ 7990490 h 17656756"/>
              <a:gd name="connsiteX8" fmla="*/ 15196637 w 15202123"/>
              <a:gd name="connsiteY8" fmla="*/ 8193123 h 17656756"/>
              <a:gd name="connsiteX9" fmla="*/ 14960239 w 15202123"/>
              <a:gd name="connsiteY9" fmla="*/ 8717801 h 17656756"/>
              <a:gd name="connsiteX10" fmla="*/ 10441266 w 15202123"/>
              <a:gd name="connsiteY10" fmla="*/ 16526409 h 17656756"/>
              <a:gd name="connsiteX11" fmla="*/ 9139269 w 15202123"/>
              <a:gd name="connsiteY11" fmla="*/ 17647295 h 17656756"/>
              <a:gd name="connsiteX12" fmla="*/ 8933845 w 15202123"/>
              <a:gd name="connsiteY12" fmla="*/ 17656756 h 17656756"/>
              <a:gd name="connsiteX13" fmla="*/ 1287969 w 15202123"/>
              <a:gd name="connsiteY13" fmla="*/ 17656756 h 17656756"/>
              <a:gd name="connsiteX14" fmla="*/ 1061907 w 15202123"/>
              <a:gd name="connsiteY14" fmla="*/ 17641058 h 17656756"/>
              <a:gd name="connsiteX15" fmla="*/ 212577 w 15202123"/>
              <a:gd name="connsiteY15" fmla="*/ 15731295 h 17656756"/>
              <a:gd name="connsiteX16" fmla="*/ 4671092 w 15202123"/>
              <a:gd name="connsiteY16" fmla="*/ 8028962 h 17656756"/>
              <a:gd name="connsiteX17" fmla="*/ 176368 w 15202123"/>
              <a:gd name="connsiteY17" fmla="*/ 1847669 h 17656756"/>
              <a:gd name="connsiteX18" fmla="*/ 1060623 w 15202123"/>
              <a:gd name="connsiteY18" fmla="*/ 12968 h 17656756"/>
              <a:gd name="connsiteX19" fmla="*/ 1286685 w 15202123"/>
              <a:gd name="connsiteY19" fmla="*/ 0 h 17656756"/>
              <a:gd name="connsiteX0" fmla="*/ 1286685 w 15216150"/>
              <a:gd name="connsiteY0" fmla="*/ 0 h 17656756"/>
              <a:gd name="connsiteX1" fmla="*/ 8932561 w 15216150"/>
              <a:gd name="connsiteY1" fmla="*/ 0 h 17656756"/>
              <a:gd name="connsiteX2" fmla="*/ 9137985 w 15216150"/>
              <a:gd name="connsiteY2" fmla="*/ 7816 h 17656756"/>
              <a:gd name="connsiteX3" fmla="*/ 10398707 w 15216150"/>
              <a:gd name="connsiteY3" fmla="*/ 949519 h 17656756"/>
              <a:gd name="connsiteX4" fmla="*/ 15012930 w 15216150"/>
              <a:gd name="connsiteY4" fmla="*/ 7295309 h 17656756"/>
              <a:gd name="connsiteX5" fmla="*/ 15195353 w 15216150"/>
              <a:gd name="connsiteY5" fmla="*/ 7817924 h 17656756"/>
              <a:gd name="connsiteX6" fmla="*/ 15202123 w 15216150"/>
              <a:gd name="connsiteY6" fmla="*/ 7983431 h 17656756"/>
              <a:gd name="connsiteX7" fmla="*/ 15196637 w 15216150"/>
              <a:gd name="connsiteY7" fmla="*/ 8193123 h 17656756"/>
              <a:gd name="connsiteX8" fmla="*/ 14960239 w 15216150"/>
              <a:gd name="connsiteY8" fmla="*/ 8717801 h 17656756"/>
              <a:gd name="connsiteX9" fmla="*/ 10441266 w 15216150"/>
              <a:gd name="connsiteY9" fmla="*/ 16526409 h 17656756"/>
              <a:gd name="connsiteX10" fmla="*/ 9139269 w 15216150"/>
              <a:gd name="connsiteY10" fmla="*/ 17647295 h 17656756"/>
              <a:gd name="connsiteX11" fmla="*/ 8933845 w 15216150"/>
              <a:gd name="connsiteY11" fmla="*/ 17656756 h 17656756"/>
              <a:gd name="connsiteX12" fmla="*/ 1287969 w 15216150"/>
              <a:gd name="connsiteY12" fmla="*/ 17656756 h 17656756"/>
              <a:gd name="connsiteX13" fmla="*/ 1061907 w 15216150"/>
              <a:gd name="connsiteY13" fmla="*/ 17641058 h 17656756"/>
              <a:gd name="connsiteX14" fmla="*/ 212577 w 15216150"/>
              <a:gd name="connsiteY14" fmla="*/ 15731295 h 17656756"/>
              <a:gd name="connsiteX15" fmla="*/ 4671092 w 15216150"/>
              <a:gd name="connsiteY15" fmla="*/ 8028962 h 17656756"/>
              <a:gd name="connsiteX16" fmla="*/ 176368 w 15216150"/>
              <a:gd name="connsiteY16" fmla="*/ 1847669 h 17656756"/>
              <a:gd name="connsiteX17" fmla="*/ 1060623 w 15216150"/>
              <a:gd name="connsiteY17" fmla="*/ 12968 h 17656756"/>
              <a:gd name="connsiteX18" fmla="*/ 1286685 w 15216150"/>
              <a:gd name="connsiteY18" fmla="*/ 0 h 17656756"/>
              <a:gd name="connsiteX0" fmla="*/ 1286685 w 15222336"/>
              <a:gd name="connsiteY0" fmla="*/ 0 h 17656756"/>
              <a:gd name="connsiteX1" fmla="*/ 8932561 w 15222336"/>
              <a:gd name="connsiteY1" fmla="*/ 0 h 17656756"/>
              <a:gd name="connsiteX2" fmla="*/ 9137985 w 15222336"/>
              <a:gd name="connsiteY2" fmla="*/ 7816 h 17656756"/>
              <a:gd name="connsiteX3" fmla="*/ 10398707 w 15222336"/>
              <a:gd name="connsiteY3" fmla="*/ 949519 h 17656756"/>
              <a:gd name="connsiteX4" fmla="*/ 15012930 w 15222336"/>
              <a:gd name="connsiteY4" fmla="*/ 7295309 h 17656756"/>
              <a:gd name="connsiteX5" fmla="*/ 15195353 w 15222336"/>
              <a:gd name="connsiteY5" fmla="*/ 7817924 h 17656756"/>
              <a:gd name="connsiteX6" fmla="*/ 15196637 w 15222336"/>
              <a:gd name="connsiteY6" fmla="*/ 8193123 h 17656756"/>
              <a:gd name="connsiteX7" fmla="*/ 14960239 w 15222336"/>
              <a:gd name="connsiteY7" fmla="*/ 8717801 h 17656756"/>
              <a:gd name="connsiteX8" fmla="*/ 10441266 w 15222336"/>
              <a:gd name="connsiteY8" fmla="*/ 16526409 h 17656756"/>
              <a:gd name="connsiteX9" fmla="*/ 9139269 w 15222336"/>
              <a:gd name="connsiteY9" fmla="*/ 17647295 h 17656756"/>
              <a:gd name="connsiteX10" fmla="*/ 8933845 w 15222336"/>
              <a:gd name="connsiteY10" fmla="*/ 17656756 h 17656756"/>
              <a:gd name="connsiteX11" fmla="*/ 1287969 w 15222336"/>
              <a:gd name="connsiteY11" fmla="*/ 17656756 h 17656756"/>
              <a:gd name="connsiteX12" fmla="*/ 1061907 w 15222336"/>
              <a:gd name="connsiteY12" fmla="*/ 17641058 h 17656756"/>
              <a:gd name="connsiteX13" fmla="*/ 212577 w 15222336"/>
              <a:gd name="connsiteY13" fmla="*/ 15731295 h 17656756"/>
              <a:gd name="connsiteX14" fmla="*/ 4671092 w 15222336"/>
              <a:gd name="connsiteY14" fmla="*/ 8028962 h 17656756"/>
              <a:gd name="connsiteX15" fmla="*/ 176368 w 15222336"/>
              <a:gd name="connsiteY15" fmla="*/ 1847669 h 17656756"/>
              <a:gd name="connsiteX16" fmla="*/ 1060623 w 15222336"/>
              <a:gd name="connsiteY16" fmla="*/ 12968 h 17656756"/>
              <a:gd name="connsiteX17" fmla="*/ 1286685 w 15222336"/>
              <a:gd name="connsiteY17" fmla="*/ 0 h 17656756"/>
              <a:gd name="connsiteX0" fmla="*/ 1286685 w 15216434"/>
              <a:gd name="connsiteY0" fmla="*/ 0 h 17656756"/>
              <a:gd name="connsiteX1" fmla="*/ 8932561 w 15216434"/>
              <a:gd name="connsiteY1" fmla="*/ 0 h 17656756"/>
              <a:gd name="connsiteX2" fmla="*/ 9137985 w 15216434"/>
              <a:gd name="connsiteY2" fmla="*/ 7816 h 17656756"/>
              <a:gd name="connsiteX3" fmla="*/ 10398707 w 15216434"/>
              <a:gd name="connsiteY3" fmla="*/ 949519 h 17656756"/>
              <a:gd name="connsiteX4" fmla="*/ 15012930 w 15216434"/>
              <a:gd name="connsiteY4" fmla="*/ 7295309 h 17656756"/>
              <a:gd name="connsiteX5" fmla="*/ 15195353 w 15216434"/>
              <a:gd name="connsiteY5" fmla="*/ 7817924 h 17656756"/>
              <a:gd name="connsiteX6" fmla="*/ 15184730 w 15216434"/>
              <a:gd name="connsiteY6" fmla="*/ 8205029 h 17656756"/>
              <a:gd name="connsiteX7" fmla="*/ 14960239 w 15216434"/>
              <a:gd name="connsiteY7" fmla="*/ 8717801 h 17656756"/>
              <a:gd name="connsiteX8" fmla="*/ 10441266 w 15216434"/>
              <a:gd name="connsiteY8" fmla="*/ 16526409 h 17656756"/>
              <a:gd name="connsiteX9" fmla="*/ 9139269 w 15216434"/>
              <a:gd name="connsiteY9" fmla="*/ 17647295 h 17656756"/>
              <a:gd name="connsiteX10" fmla="*/ 8933845 w 15216434"/>
              <a:gd name="connsiteY10" fmla="*/ 17656756 h 17656756"/>
              <a:gd name="connsiteX11" fmla="*/ 1287969 w 15216434"/>
              <a:gd name="connsiteY11" fmla="*/ 17656756 h 17656756"/>
              <a:gd name="connsiteX12" fmla="*/ 1061907 w 15216434"/>
              <a:gd name="connsiteY12" fmla="*/ 17641058 h 17656756"/>
              <a:gd name="connsiteX13" fmla="*/ 212577 w 15216434"/>
              <a:gd name="connsiteY13" fmla="*/ 15731295 h 17656756"/>
              <a:gd name="connsiteX14" fmla="*/ 4671092 w 15216434"/>
              <a:gd name="connsiteY14" fmla="*/ 8028962 h 17656756"/>
              <a:gd name="connsiteX15" fmla="*/ 176368 w 15216434"/>
              <a:gd name="connsiteY15" fmla="*/ 1847669 h 17656756"/>
              <a:gd name="connsiteX16" fmla="*/ 1060623 w 15216434"/>
              <a:gd name="connsiteY16" fmla="*/ 12968 h 17656756"/>
              <a:gd name="connsiteX17" fmla="*/ 1286685 w 15216434"/>
              <a:gd name="connsiteY17" fmla="*/ 0 h 17656756"/>
              <a:gd name="connsiteX0" fmla="*/ 1286685 w 15214496"/>
              <a:gd name="connsiteY0" fmla="*/ 0 h 17656756"/>
              <a:gd name="connsiteX1" fmla="*/ 8932561 w 15214496"/>
              <a:gd name="connsiteY1" fmla="*/ 0 h 17656756"/>
              <a:gd name="connsiteX2" fmla="*/ 9137985 w 15214496"/>
              <a:gd name="connsiteY2" fmla="*/ 7816 h 17656756"/>
              <a:gd name="connsiteX3" fmla="*/ 10398707 w 15214496"/>
              <a:gd name="connsiteY3" fmla="*/ 949519 h 17656756"/>
              <a:gd name="connsiteX4" fmla="*/ 15012930 w 15214496"/>
              <a:gd name="connsiteY4" fmla="*/ 7295309 h 17656756"/>
              <a:gd name="connsiteX5" fmla="*/ 15195353 w 15214496"/>
              <a:gd name="connsiteY5" fmla="*/ 7817924 h 17656756"/>
              <a:gd name="connsiteX6" fmla="*/ 15179967 w 15214496"/>
              <a:gd name="connsiteY6" fmla="*/ 8205029 h 17656756"/>
              <a:gd name="connsiteX7" fmla="*/ 14960239 w 15214496"/>
              <a:gd name="connsiteY7" fmla="*/ 8717801 h 17656756"/>
              <a:gd name="connsiteX8" fmla="*/ 10441266 w 15214496"/>
              <a:gd name="connsiteY8" fmla="*/ 16526409 h 17656756"/>
              <a:gd name="connsiteX9" fmla="*/ 9139269 w 15214496"/>
              <a:gd name="connsiteY9" fmla="*/ 17647295 h 17656756"/>
              <a:gd name="connsiteX10" fmla="*/ 8933845 w 15214496"/>
              <a:gd name="connsiteY10" fmla="*/ 17656756 h 17656756"/>
              <a:gd name="connsiteX11" fmla="*/ 1287969 w 15214496"/>
              <a:gd name="connsiteY11" fmla="*/ 17656756 h 17656756"/>
              <a:gd name="connsiteX12" fmla="*/ 1061907 w 15214496"/>
              <a:gd name="connsiteY12" fmla="*/ 17641058 h 17656756"/>
              <a:gd name="connsiteX13" fmla="*/ 212577 w 15214496"/>
              <a:gd name="connsiteY13" fmla="*/ 15731295 h 17656756"/>
              <a:gd name="connsiteX14" fmla="*/ 4671092 w 15214496"/>
              <a:gd name="connsiteY14" fmla="*/ 8028962 h 17656756"/>
              <a:gd name="connsiteX15" fmla="*/ 176368 w 15214496"/>
              <a:gd name="connsiteY15" fmla="*/ 1847669 h 17656756"/>
              <a:gd name="connsiteX16" fmla="*/ 1060623 w 15214496"/>
              <a:gd name="connsiteY16" fmla="*/ 12968 h 17656756"/>
              <a:gd name="connsiteX17" fmla="*/ 1286685 w 15214496"/>
              <a:gd name="connsiteY17" fmla="*/ 0 h 17656756"/>
              <a:gd name="connsiteX0" fmla="*/ 1286685 w 15383055"/>
              <a:gd name="connsiteY0" fmla="*/ 0 h 17656756"/>
              <a:gd name="connsiteX1" fmla="*/ 8932561 w 15383055"/>
              <a:gd name="connsiteY1" fmla="*/ 0 h 17656756"/>
              <a:gd name="connsiteX2" fmla="*/ 9137985 w 15383055"/>
              <a:gd name="connsiteY2" fmla="*/ 7816 h 17656756"/>
              <a:gd name="connsiteX3" fmla="*/ 10398707 w 15383055"/>
              <a:gd name="connsiteY3" fmla="*/ 949519 h 17656756"/>
              <a:gd name="connsiteX4" fmla="*/ 15012930 w 15383055"/>
              <a:gd name="connsiteY4" fmla="*/ 7295309 h 17656756"/>
              <a:gd name="connsiteX5" fmla="*/ 15195353 w 15383055"/>
              <a:gd name="connsiteY5" fmla="*/ 7817924 h 17656756"/>
              <a:gd name="connsiteX6" fmla="*/ 14960239 w 15383055"/>
              <a:gd name="connsiteY6" fmla="*/ 8717801 h 17656756"/>
              <a:gd name="connsiteX7" fmla="*/ 10441266 w 15383055"/>
              <a:gd name="connsiteY7" fmla="*/ 16526409 h 17656756"/>
              <a:gd name="connsiteX8" fmla="*/ 9139269 w 15383055"/>
              <a:gd name="connsiteY8" fmla="*/ 17647295 h 17656756"/>
              <a:gd name="connsiteX9" fmla="*/ 8933845 w 15383055"/>
              <a:gd name="connsiteY9" fmla="*/ 17656756 h 17656756"/>
              <a:gd name="connsiteX10" fmla="*/ 1287969 w 15383055"/>
              <a:gd name="connsiteY10" fmla="*/ 17656756 h 17656756"/>
              <a:gd name="connsiteX11" fmla="*/ 1061907 w 15383055"/>
              <a:gd name="connsiteY11" fmla="*/ 17641058 h 17656756"/>
              <a:gd name="connsiteX12" fmla="*/ 212577 w 15383055"/>
              <a:gd name="connsiteY12" fmla="*/ 15731295 h 17656756"/>
              <a:gd name="connsiteX13" fmla="*/ 4671092 w 15383055"/>
              <a:gd name="connsiteY13" fmla="*/ 8028962 h 17656756"/>
              <a:gd name="connsiteX14" fmla="*/ 176368 w 15383055"/>
              <a:gd name="connsiteY14" fmla="*/ 1847669 h 17656756"/>
              <a:gd name="connsiteX15" fmla="*/ 1060623 w 15383055"/>
              <a:gd name="connsiteY15" fmla="*/ 12968 h 17656756"/>
              <a:gd name="connsiteX16" fmla="*/ 1286685 w 15383055"/>
              <a:gd name="connsiteY16" fmla="*/ 0 h 17656756"/>
              <a:gd name="connsiteX0" fmla="*/ 1286685 w 15558070"/>
              <a:gd name="connsiteY0" fmla="*/ 0 h 17656756"/>
              <a:gd name="connsiteX1" fmla="*/ 8932561 w 15558070"/>
              <a:gd name="connsiteY1" fmla="*/ 0 h 17656756"/>
              <a:gd name="connsiteX2" fmla="*/ 9137985 w 15558070"/>
              <a:gd name="connsiteY2" fmla="*/ 7816 h 17656756"/>
              <a:gd name="connsiteX3" fmla="*/ 10398707 w 15558070"/>
              <a:gd name="connsiteY3" fmla="*/ 949519 h 17656756"/>
              <a:gd name="connsiteX4" fmla="*/ 15012930 w 15558070"/>
              <a:gd name="connsiteY4" fmla="*/ 7295309 h 17656756"/>
              <a:gd name="connsiteX5" fmla="*/ 14960239 w 15558070"/>
              <a:gd name="connsiteY5" fmla="*/ 8717801 h 17656756"/>
              <a:gd name="connsiteX6" fmla="*/ 10441266 w 15558070"/>
              <a:gd name="connsiteY6" fmla="*/ 16526409 h 17656756"/>
              <a:gd name="connsiteX7" fmla="*/ 9139269 w 15558070"/>
              <a:gd name="connsiteY7" fmla="*/ 17647295 h 17656756"/>
              <a:gd name="connsiteX8" fmla="*/ 8933845 w 15558070"/>
              <a:gd name="connsiteY8" fmla="*/ 17656756 h 17656756"/>
              <a:gd name="connsiteX9" fmla="*/ 1287969 w 15558070"/>
              <a:gd name="connsiteY9" fmla="*/ 17656756 h 17656756"/>
              <a:gd name="connsiteX10" fmla="*/ 1061907 w 15558070"/>
              <a:gd name="connsiteY10" fmla="*/ 17641058 h 17656756"/>
              <a:gd name="connsiteX11" fmla="*/ 212577 w 15558070"/>
              <a:gd name="connsiteY11" fmla="*/ 15731295 h 17656756"/>
              <a:gd name="connsiteX12" fmla="*/ 4671092 w 15558070"/>
              <a:gd name="connsiteY12" fmla="*/ 8028962 h 17656756"/>
              <a:gd name="connsiteX13" fmla="*/ 176368 w 15558070"/>
              <a:gd name="connsiteY13" fmla="*/ 1847669 h 17656756"/>
              <a:gd name="connsiteX14" fmla="*/ 1060623 w 15558070"/>
              <a:gd name="connsiteY14" fmla="*/ 12968 h 17656756"/>
              <a:gd name="connsiteX15" fmla="*/ 1286685 w 15558070"/>
              <a:gd name="connsiteY15" fmla="*/ 0 h 17656756"/>
              <a:gd name="connsiteX0" fmla="*/ 1286685 w 15416912"/>
              <a:gd name="connsiteY0" fmla="*/ 0 h 17656756"/>
              <a:gd name="connsiteX1" fmla="*/ 8932561 w 15416912"/>
              <a:gd name="connsiteY1" fmla="*/ 0 h 17656756"/>
              <a:gd name="connsiteX2" fmla="*/ 9137985 w 15416912"/>
              <a:gd name="connsiteY2" fmla="*/ 7816 h 17656756"/>
              <a:gd name="connsiteX3" fmla="*/ 10398707 w 15416912"/>
              <a:gd name="connsiteY3" fmla="*/ 949519 h 17656756"/>
              <a:gd name="connsiteX4" fmla="*/ 15012930 w 15416912"/>
              <a:gd name="connsiteY4" fmla="*/ 7295309 h 17656756"/>
              <a:gd name="connsiteX5" fmla="*/ 14960239 w 15416912"/>
              <a:gd name="connsiteY5" fmla="*/ 8717801 h 17656756"/>
              <a:gd name="connsiteX6" fmla="*/ 10441266 w 15416912"/>
              <a:gd name="connsiteY6" fmla="*/ 16526409 h 17656756"/>
              <a:gd name="connsiteX7" fmla="*/ 9139269 w 15416912"/>
              <a:gd name="connsiteY7" fmla="*/ 17647295 h 17656756"/>
              <a:gd name="connsiteX8" fmla="*/ 8933845 w 15416912"/>
              <a:gd name="connsiteY8" fmla="*/ 17656756 h 17656756"/>
              <a:gd name="connsiteX9" fmla="*/ 1287969 w 15416912"/>
              <a:gd name="connsiteY9" fmla="*/ 17656756 h 17656756"/>
              <a:gd name="connsiteX10" fmla="*/ 1061907 w 15416912"/>
              <a:gd name="connsiteY10" fmla="*/ 17641058 h 17656756"/>
              <a:gd name="connsiteX11" fmla="*/ 212577 w 15416912"/>
              <a:gd name="connsiteY11" fmla="*/ 15731295 h 17656756"/>
              <a:gd name="connsiteX12" fmla="*/ 4671092 w 15416912"/>
              <a:gd name="connsiteY12" fmla="*/ 8028962 h 17656756"/>
              <a:gd name="connsiteX13" fmla="*/ 176368 w 15416912"/>
              <a:gd name="connsiteY13" fmla="*/ 1847669 h 17656756"/>
              <a:gd name="connsiteX14" fmla="*/ 1060623 w 15416912"/>
              <a:gd name="connsiteY14" fmla="*/ 12968 h 17656756"/>
              <a:gd name="connsiteX15" fmla="*/ 1286685 w 15416912"/>
              <a:gd name="connsiteY15" fmla="*/ 0 h 17656756"/>
              <a:gd name="connsiteX0" fmla="*/ 1286685 w 15221660"/>
              <a:gd name="connsiteY0" fmla="*/ 0 h 17656756"/>
              <a:gd name="connsiteX1" fmla="*/ 8932561 w 15221660"/>
              <a:gd name="connsiteY1" fmla="*/ 0 h 17656756"/>
              <a:gd name="connsiteX2" fmla="*/ 9137985 w 15221660"/>
              <a:gd name="connsiteY2" fmla="*/ 7816 h 17656756"/>
              <a:gd name="connsiteX3" fmla="*/ 10398707 w 15221660"/>
              <a:gd name="connsiteY3" fmla="*/ 949519 h 17656756"/>
              <a:gd name="connsiteX4" fmla="*/ 15012930 w 15221660"/>
              <a:gd name="connsiteY4" fmla="*/ 7295309 h 17656756"/>
              <a:gd name="connsiteX5" fmla="*/ 14960239 w 15221660"/>
              <a:gd name="connsiteY5" fmla="*/ 8717801 h 17656756"/>
              <a:gd name="connsiteX6" fmla="*/ 10441266 w 15221660"/>
              <a:gd name="connsiteY6" fmla="*/ 16526409 h 17656756"/>
              <a:gd name="connsiteX7" fmla="*/ 9139269 w 15221660"/>
              <a:gd name="connsiteY7" fmla="*/ 17647295 h 17656756"/>
              <a:gd name="connsiteX8" fmla="*/ 8933845 w 15221660"/>
              <a:gd name="connsiteY8" fmla="*/ 17656756 h 17656756"/>
              <a:gd name="connsiteX9" fmla="*/ 1287969 w 15221660"/>
              <a:gd name="connsiteY9" fmla="*/ 17656756 h 17656756"/>
              <a:gd name="connsiteX10" fmla="*/ 1061907 w 15221660"/>
              <a:gd name="connsiteY10" fmla="*/ 17641058 h 17656756"/>
              <a:gd name="connsiteX11" fmla="*/ 212577 w 15221660"/>
              <a:gd name="connsiteY11" fmla="*/ 15731295 h 17656756"/>
              <a:gd name="connsiteX12" fmla="*/ 4671092 w 15221660"/>
              <a:gd name="connsiteY12" fmla="*/ 8028962 h 17656756"/>
              <a:gd name="connsiteX13" fmla="*/ 176368 w 15221660"/>
              <a:gd name="connsiteY13" fmla="*/ 1847669 h 17656756"/>
              <a:gd name="connsiteX14" fmla="*/ 1060623 w 15221660"/>
              <a:gd name="connsiteY14" fmla="*/ 12968 h 17656756"/>
              <a:gd name="connsiteX15" fmla="*/ 1286685 w 15221660"/>
              <a:gd name="connsiteY15" fmla="*/ 0 h 17656756"/>
              <a:gd name="connsiteX0" fmla="*/ 1286685 w 15217515"/>
              <a:gd name="connsiteY0" fmla="*/ 0 h 17656756"/>
              <a:gd name="connsiteX1" fmla="*/ 8932561 w 15217515"/>
              <a:gd name="connsiteY1" fmla="*/ 0 h 17656756"/>
              <a:gd name="connsiteX2" fmla="*/ 9137985 w 15217515"/>
              <a:gd name="connsiteY2" fmla="*/ 7816 h 17656756"/>
              <a:gd name="connsiteX3" fmla="*/ 10398707 w 15217515"/>
              <a:gd name="connsiteY3" fmla="*/ 949519 h 17656756"/>
              <a:gd name="connsiteX4" fmla="*/ 15012930 w 15217515"/>
              <a:gd name="connsiteY4" fmla="*/ 7295309 h 17656756"/>
              <a:gd name="connsiteX5" fmla="*/ 14960239 w 15217515"/>
              <a:gd name="connsiteY5" fmla="*/ 8717801 h 17656756"/>
              <a:gd name="connsiteX6" fmla="*/ 10441266 w 15217515"/>
              <a:gd name="connsiteY6" fmla="*/ 16526409 h 17656756"/>
              <a:gd name="connsiteX7" fmla="*/ 9139269 w 15217515"/>
              <a:gd name="connsiteY7" fmla="*/ 17647295 h 17656756"/>
              <a:gd name="connsiteX8" fmla="*/ 8933845 w 15217515"/>
              <a:gd name="connsiteY8" fmla="*/ 17656756 h 17656756"/>
              <a:gd name="connsiteX9" fmla="*/ 1287969 w 15217515"/>
              <a:gd name="connsiteY9" fmla="*/ 17656756 h 17656756"/>
              <a:gd name="connsiteX10" fmla="*/ 1061907 w 15217515"/>
              <a:gd name="connsiteY10" fmla="*/ 17641058 h 17656756"/>
              <a:gd name="connsiteX11" fmla="*/ 212577 w 15217515"/>
              <a:gd name="connsiteY11" fmla="*/ 15731295 h 17656756"/>
              <a:gd name="connsiteX12" fmla="*/ 4671092 w 15217515"/>
              <a:gd name="connsiteY12" fmla="*/ 8028962 h 17656756"/>
              <a:gd name="connsiteX13" fmla="*/ 176368 w 15217515"/>
              <a:gd name="connsiteY13" fmla="*/ 1847669 h 17656756"/>
              <a:gd name="connsiteX14" fmla="*/ 1060623 w 15217515"/>
              <a:gd name="connsiteY14" fmla="*/ 12968 h 17656756"/>
              <a:gd name="connsiteX15" fmla="*/ 1286685 w 15217515"/>
              <a:gd name="connsiteY15" fmla="*/ 0 h 17656756"/>
              <a:gd name="connsiteX0" fmla="*/ 1286685 w 15211821"/>
              <a:gd name="connsiteY0" fmla="*/ 0 h 17656756"/>
              <a:gd name="connsiteX1" fmla="*/ 8932561 w 15211821"/>
              <a:gd name="connsiteY1" fmla="*/ 0 h 17656756"/>
              <a:gd name="connsiteX2" fmla="*/ 9137985 w 15211821"/>
              <a:gd name="connsiteY2" fmla="*/ 7816 h 17656756"/>
              <a:gd name="connsiteX3" fmla="*/ 10398707 w 15211821"/>
              <a:gd name="connsiteY3" fmla="*/ 949519 h 17656756"/>
              <a:gd name="connsiteX4" fmla="*/ 15012930 w 15211821"/>
              <a:gd name="connsiteY4" fmla="*/ 7295309 h 17656756"/>
              <a:gd name="connsiteX5" fmla="*/ 14960239 w 15211821"/>
              <a:gd name="connsiteY5" fmla="*/ 8717801 h 17656756"/>
              <a:gd name="connsiteX6" fmla="*/ 10441266 w 15211821"/>
              <a:gd name="connsiteY6" fmla="*/ 16526409 h 17656756"/>
              <a:gd name="connsiteX7" fmla="*/ 9139269 w 15211821"/>
              <a:gd name="connsiteY7" fmla="*/ 17647295 h 17656756"/>
              <a:gd name="connsiteX8" fmla="*/ 8933845 w 15211821"/>
              <a:gd name="connsiteY8" fmla="*/ 17656756 h 17656756"/>
              <a:gd name="connsiteX9" fmla="*/ 1287969 w 15211821"/>
              <a:gd name="connsiteY9" fmla="*/ 17656756 h 17656756"/>
              <a:gd name="connsiteX10" fmla="*/ 1061907 w 15211821"/>
              <a:gd name="connsiteY10" fmla="*/ 17641058 h 17656756"/>
              <a:gd name="connsiteX11" fmla="*/ 212577 w 15211821"/>
              <a:gd name="connsiteY11" fmla="*/ 15731295 h 17656756"/>
              <a:gd name="connsiteX12" fmla="*/ 4671092 w 15211821"/>
              <a:gd name="connsiteY12" fmla="*/ 8028962 h 17656756"/>
              <a:gd name="connsiteX13" fmla="*/ 176368 w 15211821"/>
              <a:gd name="connsiteY13" fmla="*/ 1847669 h 17656756"/>
              <a:gd name="connsiteX14" fmla="*/ 1060623 w 15211821"/>
              <a:gd name="connsiteY14" fmla="*/ 12968 h 17656756"/>
              <a:gd name="connsiteX15" fmla="*/ 1286685 w 15211821"/>
              <a:gd name="connsiteY15" fmla="*/ 0 h 17656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211821" h="17656756">
                <a:moveTo>
                  <a:pt x="1286685" y="0"/>
                </a:moveTo>
                <a:lnTo>
                  <a:pt x="8932561" y="0"/>
                </a:lnTo>
                <a:lnTo>
                  <a:pt x="9137985" y="7816"/>
                </a:lnTo>
                <a:cubicBezTo>
                  <a:pt x="9870162" y="58221"/>
                  <a:pt x="10077747" y="487433"/>
                  <a:pt x="10398707" y="949519"/>
                </a:cubicBezTo>
                <a:lnTo>
                  <a:pt x="15012930" y="7295309"/>
                </a:lnTo>
                <a:cubicBezTo>
                  <a:pt x="15296935" y="7720867"/>
                  <a:pt x="15274508" y="8150834"/>
                  <a:pt x="14960239" y="8717801"/>
                </a:cubicBezTo>
                <a:lnTo>
                  <a:pt x="10441266" y="16526409"/>
                </a:lnTo>
                <a:cubicBezTo>
                  <a:pt x="10120306" y="17085766"/>
                  <a:pt x="9871446" y="17586279"/>
                  <a:pt x="9139269" y="17647295"/>
                </a:cubicBezTo>
                <a:lnTo>
                  <a:pt x="8933845" y="17656756"/>
                </a:lnTo>
                <a:lnTo>
                  <a:pt x="1287969" y="17656756"/>
                </a:lnTo>
                <a:cubicBezTo>
                  <a:pt x="1245952" y="17653445"/>
                  <a:pt x="1153930" y="17655899"/>
                  <a:pt x="1061907" y="17641058"/>
                </a:cubicBezTo>
                <a:cubicBezTo>
                  <a:pt x="310936" y="17564010"/>
                  <a:pt x="-333427" y="16712875"/>
                  <a:pt x="212577" y="15731295"/>
                </a:cubicBezTo>
                <a:lnTo>
                  <a:pt x="4671092" y="8028962"/>
                </a:lnTo>
                <a:lnTo>
                  <a:pt x="176368" y="1847669"/>
                </a:lnTo>
                <a:cubicBezTo>
                  <a:pt x="-318836" y="1018424"/>
                  <a:pt x="309652" y="76618"/>
                  <a:pt x="1060623" y="12968"/>
                </a:cubicBezTo>
                <a:cubicBezTo>
                  <a:pt x="1152646" y="708"/>
                  <a:pt x="1244668" y="2735"/>
                  <a:pt x="12866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223" dirty="0"/>
          </a:p>
        </p:txBody>
      </p:sp>
      <p:sp>
        <p:nvSpPr>
          <p:cNvPr id="20" name="Freeform 19"/>
          <p:cNvSpPr>
            <a:spLocks noChangeAspect="1"/>
          </p:cNvSpPr>
          <p:nvPr userDrawn="1"/>
        </p:nvSpPr>
        <p:spPr>
          <a:xfrm>
            <a:off x="5740402" y="6310800"/>
            <a:ext cx="471429" cy="547200"/>
          </a:xfrm>
          <a:custGeom>
            <a:avLst/>
            <a:gdLst>
              <a:gd name="connsiteX0" fmla="*/ 1286685 w 15203407"/>
              <a:gd name="connsiteY0" fmla="*/ 0 h 17656756"/>
              <a:gd name="connsiteX1" fmla="*/ 8932561 w 15203407"/>
              <a:gd name="connsiteY1" fmla="*/ 0 h 17656756"/>
              <a:gd name="connsiteX2" fmla="*/ 9137985 w 15203407"/>
              <a:gd name="connsiteY2" fmla="*/ 7816 h 17656756"/>
              <a:gd name="connsiteX3" fmla="*/ 10398707 w 15203407"/>
              <a:gd name="connsiteY3" fmla="*/ 949519 h 17656756"/>
              <a:gd name="connsiteX4" fmla="*/ 15012930 w 15203407"/>
              <a:gd name="connsiteY4" fmla="*/ 7295309 h 17656756"/>
              <a:gd name="connsiteX5" fmla="*/ 15195353 w 15203407"/>
              <a:gd name="connsiteY5" fmla="*/ 7817924 h 17656756"/>
              <a:gd name="connsiteX6" fmla="*/ 15202123 w 15203407"/>
              <a:gd name="connsiteY6" fmla="*/ 7983431 h 17656756"/>
              <a:gd name="connsiteX7" fmla="*/ 15201948 w 15203407"/>
              <a:gd name="connsiteY7" fmla="*/ 7990490 h 17656756"/>
              <a:gd name="connsiteX8" fmla="*/ 15203407 w 15203407"/>
              <a:gd name="connsiteY8" fmla="*/ 7992776 h 17656756"/>
              <a:gd name="connsiteX9" fmla="*/ 15196637 w 15203407"/>
              <a:gd name="connsiteY9" fmla="*/ 8193123 h 17656756"/>
              <a:gd name="connsiteX10" fmla="*/ 14960239 w 15203407"/>
              <a:gd name="connsiteY10" fmla="*/ 8717801 h 17656756"/>
              <a:gd name="connsiteX11" fmla="*/ 10441266 w 15203407"/>
              <a:gd name="connsiteY11" fmla="*/ 16526409 h 17656756"/>
              <a:gd name="connsiteX12" fmla="*/ 9139269 w 15203407"/>
              <a:gd name="connsiteY12" fmla="*/ 17647295 h 17656756"/>
              <a:gd name="connsiteX13" fmla="*/ 8933845 w 15203407"/>
              <a:gd name="connsiteY13" fmla="*/ 17656756 h 17656756"/>
              <a:gd name="connsiteX14" fmla="*/ 1287969 w 15203407"/>
              <a:gd name="connsiteY14" fmla="*/ 17656756 h 17656756"/>
              <a:gd name="connsiteX15" fmla="*/ 1061907 w 15203407"/>
              <a:gd name="connsiteY15" fmla="*/ 17641058 h 17656756"/>
              <a:gd name="connsiteX16" fmla="*/ 212577 w 15203407"/>
              <a:gd name="connsiteY16" fmla="*/ 15731295 h 17656756"/>
              <a:gd name="connsiteX17" fmla="*/ 4671092 w 15203407"/>
              <a:gd name="connsiteY17" fmla="*/ 8028962 h 17656756"/>
              <a:gd name="connsiteX18" fmla="*/ 176368 w 15203407"/>
              <a:gd name="connsiteY18" fmla="*/ 1847669 h 17656756"/>
              <a:gd name="connsiteX19" fmla="*/ 1060623 w 15203407"/>
              <a:gd name="connsiteY19" fmla="*/ 12968 h 17656756"/>
              <a:gd name="connsiteX20" fmla="*/ 1286685 w 15203407"/>
              <a:gd name="connsiteY20" fmla="*/ 0 h 17656756"/>
              <a:gd name="connsiteX0" fmla="*/ 1286685 w 15202123"/>
              <a:gd name="connsiteY0" fmla="*/ 0 h 17656756"/>
              <a:gd name="connsiteX1" fmla="*/ 8932561 w 15202123"/>
              <a:gd name="connsiteY1" fmla="*/ 0 h 17656756"/>
              <a:gd name="connsiteX2" fmla="*/ 9137985 w 15202123"/>
              <a:gd name="connsiteY2" fmla="*/ 7816 h 17656756"/>
              <a:gd name="connsiteX3" fmla="*/ 10398707 w 15202123"/>
              <a:gd name="connsiteY3" fmla="*/ 949519 h 17656756"/>
              <a:gd name="connsiteX4" fmla="*/ 15012930 w 15202123"/>
              <a:gd name="connsiteY4" fmla="*/ 7295309 h 17656756"/>
              <a:gd name="connsiteX5" fmla="*/ 15195353 w 15202123"/>
              <a:gd name="connsiteY5" fmla="*/ 7817924 h 17656756"/>
              <a:gd name="connsiteX6" fmla="*/ 15202123 w 15202123"/>
              <a:gd name="connsiteY6" fmla="*/ 7983431 h 17656756"/>
              <a:gd name="connsiteX7" fmla="*/ 15201948 w 15202123"/>
              <a:gd name="connsiteY7" fmla="*/ 7990490 h 17656756"/>
              <a:gd name="connsiteX8" fmla="*/ 15196637 w 15202123"/>
              <a:gd name="connsiteY8" fmla="*/ 8193123 h 17656756"/>
              <a:gd name="connsiteX9" fmla="*/ 14960239 w 15202123"/>
              <a:gd name="connsiteY9" fmla="*/ 8717801 h 17656756"/>
              <a:gd name="connsiteX10" fmla="*/ 10441266 w 15202123"/>
              <a:gd name="connsiteY10" fmla="*/ 16526409 h 17656756"/>
              <a:gd name="connsiteX11" fmla="*/ 9139269 w 15202123"/>
              <a:gd name="connsiteY11" fmla="*/ 17647295 h 17656756"/>
              <a:gd name="connsiteX12" fmla="*/ 8933845 w 15202123"/>
              <a:gd name="connsiteY12" fmla="*/ 17656756 h 17656756"/>
              <a:gd name="connsiteX13" fmla="*/ 1287969 w 15202123"/>
              <a:gd name="connsiteY13" fmla="*/ 17656756 h 17656756"/>
              <a:gd name="connsiteX14" fmla="*/ 1061907 w 15202123"/>
              <a:gd name="connsiteY14" fmla="*/ 17641058 h 17656756"/>
              <a:gd name="connsiteX15" fmla="*/ 212577 w 15202123"/>
              <a:gd name="connsiteY15" fmla="*/ 15731295 h 17656756"/>
              <a:gd name="connsiteX16" fmla="*/ 4671092 w 15202123"/>
              <a:gd name="connsiteY16" fmla="*/ 8028962 h 17656756"/>
              <a:gd name="connsiteX17" fmla="*/ 176368 w 15202123"/>
              <a:gd name="connsiteY17" fmla="*/ 1847669 h 17656756"/>
              <a:gd name="connsiteX18" fmla="*/ 1060623 w 15202123"/>
              <a:gd name="connsiteY18" fmla="*/ 12968 h 17656756"/>
              <a:gd name="connsiteX19" fmla="*/ 1286685 w 15202123"/>
              <a:gd name="connsiteY19" fmla="*/ 0 h 17656756"/>
              <a:gd name="connsiteX0" fmla="*/ 1286685 w 15206623"/>
              <a:gd name="connsiteY0" fmla="*/ 0 h 17656756"/>
              <a:gd name="connsiteX1" fmla="*/ 8932561 w 15206623"/>
              <a:gd name="connsiteY1" fmla="*/ 0 h 17656756"/>
              <a:gd name="connsiteX2" fmla="*/ 9137985 w 15206623"/>
              <a:gd name="connsiteY2" fmla="*/ 7816 h 17656756"/>
              <a:gd name="connsiteX3" fmla="*/ 10398707 w 15206623"/>
              <a:gd name="connsiteY3" fmla="*/ 949519 h 17656756"/>
              <a:gd name="connsiteX4" fmla="*/ 15012930 w 15206623"/>
              <a:gd name="connsiteY4" fmla="*/ 7295309 h 17656756"/>
              <a:gd name="connsiteX5" fmla="*/ 15195353 w 15206623"/>
              <a:gd name="connsiteY5" fmla="*/ 7817924 h 17656756"/>
              <a:gd name="connsiteX6" fmla="*/ 15202123 w 15206623"/>
              <a:gd name="connsiteY6" fmla="*/ 7983431 h 17656756"/>
              <a:gd name="connsiteX7" fmla="*/ 15201948 w 15206623"/>
              <a:gd name="connsiteY7" fmla="*/ 7990490 h 17656756"/>
              <a:gd name="connsiteX8" fmla="*/ 15206623 w 15206623"/>
              <a:gd name="connsiteY8" fmla="*/ 7982497 h 17656756"/>
              <a:gd name="connsiteX9" fmla="*/ 15196637 w 15206623"/>
              <a:gd name="connsiteY9" fmla="*/ 8193123 h 17656756"/>
              <a:gd name="connsiteX10" fmla="*/ 14960239 w 15206623"/>
              <a:gd name="connsiteY10" fmla="*/ 8717801 h 17656756"/>
              <a:gd name="connsiteX11" fmla="*/ 10441266 w 15206623"/>
              <a:gd name="connsiteY11" fmla="*/ 16526409 h 17656756"/>
              <a:gd name="connsiteX12" fmla="*/ 9139269 w 15206623"/>
              <a:gd name="connsiteY12" fmla="*/ 17647295 h 17656756"/>
              <a:gd name="connsiteX13" fmla="*/ 8933845 w 15206623"/>
              <a:gd name="connsiteY13" fmla="*/ 17656756 h 17656756"/>
              <a:gd name="connsiteX14" fmla="*/ 1287969 w 15206623"/>
              <a:gd name="connsiteY14" fmla="*/ 17656756 h 17656756"/>
              <a:gd name="connsiteX15" fmla="*/ 1061907 w 15206623"/>
              <a:gd name="connsiteY15" fmla="*/ 17641058 h 17656756"/>
              <a:gd name="connsiteX16" fmla="*/ 212577 w 15206623"/>
              <a:gd name="connsiteY16" fmla="*/ 15731295 h 17656756"/>
              <a:gd name="connsiteX17" fmla="*/ 4671092 w 15206623"/>
              <a:gd name="connsiteY17" fmla="*/ 8028962 h 17656756"/>
              <a:gd name="connsiteX18" fmla="*/ 176368 w 15206623"/>
              <a:gd name="connsiteY18" fmla="*/ 1847669 h 17656756"/>
              <a:gd name="connsiteX19" fmla="*/ 1060623 w 15206623"/>
              <a:gd name="connsiteY19" fmla="*/ 12968 h 17656756"/>
              <a:gd name="connsiteX20" fmla="*/ 1286685 w 15206623"/>
              <a:gd name="connsiteY20" fmla="*/ 0 h 17656756"/>
              <a:gd name="connsiteX0" fmla="*/ 1286685 w 15202123"/>
              <a:gd name="connsiteY0" fmla="*/ 0 h 17656756"/>
              <a:gd name="connsiteX1" fmla="*/ 8932561 w 15202123"/>
              <a:gd name="connsiteY1" fmla="*/ 0 h 17656756"/>
              <a:gd name="connsiteX2" fmla="*/ 9137985 w 15202123"/>
              <a:gd name="connsiteY2" fmla="*/ 7816 h 17656756"/>
              <a:gd name="connsiteX3" fmla="*/ 10398707 w 15202123"/>
              <a:gd name="connsiteY3" fmla="*/ 949519 h 17656756"/>
              <a:gd name="connsiteX4" fmla="*/ 15012930 w 15202123"/>
              <a:gd name="connsiteY4" fmla="*/ 7295309 h 17656756"/>
              <a:gd name="connsiteX5" fmla="*/ 15195353 w 15202123"/>
              <a:gd name="connsiteY5" fmla="*/ 7817924 h 17656756"/>
              <a:gd name="connsiteX6" fmla="*/ 15202123 w 15202123"/>
              <a:gd name="connsiteY6" fmla="*/ 7983431 h 17656756"/>
              <a:gd name="connsiteX7" fmla="*/ 15201948 w 15202123"/>
              <a:gd name="connsiteY7" fmla="*/ 7990490 h 17656756"/>
              <a:gd name="connsiteX8" fmla="*/ 15196637 w 15202123"/>
              <a:gd name="connsiteY8" fmla="*/ 8193123 h 17656756"/>
              <a:gd name="connsiteX9" fmla="*/ 14960239 w 15202123"/>
              <a:gd name="connsiteY9" fmla="*/ 8717801 h 17656756"/>
              <a:gd name="connsiteX10" fmla="*/ 10441266 w 15202123"/>
              <a:gd name="connsiteY10" fmla="*/ 16526409 h 17656756"/>
              <a:gd name="connsiteX11" fmla="*/ 9139269 w 15202123"/>
              <a:gd name="connsiteY11" fmla="*/ 17647295 h 17656756"/>
              <a:gd name="connsiteX12" fmla="*/ 8933845 w 15202123"/>
              <a:gd name="connsiteY12" fmla="*/ 17656756 h 17656756"/>
              <a:gd name="connsiteX13" fmla="*/ 1287969 w 15202123"/>
              <a:gd name="connsiteY13" fmla="*/ 17656756 h 17656756"/>
              <a:gd name="connsiteX14" fmla="*/ 1061907 w 15202123"/>
              <a:gd name="connsiteY14" fmla="*/ 17641058 h 17656756"/>
              <a:gd name="connsiteX15" fmla="*/ 212577 w 15202123"/>
              <a:gd name="connsiteY15" fmla="*/ 15731295 h 17656756"/>
              <a:gd name="connsiteX16" fmla="*/ 4671092 w 15202123"/>
              <a:gd name="connsiteY16" fmla="*/ 8028962 h 17656756"/>
              <a:gd name="connsiteX17" fmla="*/ 176368 w 15202123"/>
              <a:gd name="connsiteY17" fmla="*/ 1847669 h 17656756"/>
              <a:gd name="connsiteX18" fmla="*/ 1060623 w 15202123"/>
              <a:gd name="connsiteY18" fmla="*/ 12968 h 17656756"/>
              <a:gd name="connsiteX19" fmla="*/ 1286685 w 15202123"/>
              <a:gd name="connsiteY19" fmla="*/ 0 h 17656756"/>
              <a:gd name="connsiteX0" fmla="*/ 1286685 w 15216150"/>
              <a:gd name="connsiteY0" fmla="*/ 0 h 17656756"/>
              <a:gd name="connsiteX1" fmla="*/ 8932561 w 15216150"/>
              <a:gd name="connsiteY1" fmla="*/ 0 h 17656756"/>
              <a:gd name="connsiteX2" fmla="*/ 9137985 w 15216150"/>
              <a:gd name="connsiteY2" fmla="*/ 7816 h 17656756"/>
              <a:gd name="connsiteX3" fmla="*/ 10398707 w 15216150"/>
              <a:gd name="connsiteY3" fmla="*/ 949519 h 17656756"/>
              <a:gd name="connsiteX4" fmla="*/ 15012930 w 15216150"/>
              <a:gd name="connsiteY4" fmla="*/ 7295309 h 17656756"/>
              <a:gd name="connsiteX5" fmla="*/ 15195353 w 15216150"/>
              <a:gd name="connsiteY5" fmla="*/ 7817924 h 17656756"/>
              <a:gd name="connsiteX6" fmla="*/ 15202123 w 15216150"/>
              <a:gd name="connsiteY6" fmla="*/ 7983431 h 17656756"/>
              <a:gd name="connsiteX7" fmla="*/ 15196637 w 15216150"/>
              <a:gd name="connsiteY7" fmla="*/ 8193123 h 17656756"/>
              <a:gd name="connsiteX8" fmla="*/ 14960239 w 15216150"/>
              <a:gd name="connsiteY8" fmla="*/ 8717801 h 17656756"/>
              <a:gd name="connsiteX9" fmla="*/ 10441266 w 15216150"/>
              <a:gd name="connsiteY9" fmla="*/ 16526409 h 17656756"/>
              <a:gd name="connsiteX10" fmla="*/ 9139269 w 15216150"/>
              <a:gd name="connsiteY10" fmla="*/ 17647295 h 17656756"/>
              <a:gd name="connsiteX11" fmla="*/ 8933845 w 15216150"/>
              <a:gd name="connsiteY11" fmla="*/ 17656756 h 17656756"/>
              <a:gd name="connsiteX12" fmla="*/ 1287969 w 15216150"/>
              <a:gd name="connsiteY12" fmla="*/ 17656756 h 17656756"/>
              <a:gd name="connsiteX13" fmla="*/ 1061907 w 15216150"/>
              <a:gd name="connsiteY13" fmla="*/ 17641058 h 17656756"/>
              <a:gd name="connsiteX14" fmla="*/ 212577 w 15216150"/>
              <a:gd name="connsiteY14" fmla="*/ 15731295 h 17656756"/>
              <a:gd name="connsiteX15" fmla="*/ 4671092 w 15216150"/>
              <a:gd name="connsiteY15" fmla="*/ 8028962 h 17656756"/>
              <a:gd name="connsiteX16" fmla="*/ 176368 w 15216150"/>
              <a:gd name="connsiteY16" fmla="*/ 1847669 h 17656756"/>
              <a:gd name="connsiteX17" fmla="*/ 1060623 w 15216150"/>
              <a:gd name="connsiteY17" fmla="*/ 12968 h 17656756"/>
              <a:gd name="connsiteX18" fmla="*/ 1286685 w 15216150"/>
              <a:gd name="connsiteY18" fmla="*/ 0 h 17656756"/>
              <a:gd name="connsiteX0" fmla="*/ 1286685 w 15222336"/>
              <a:gd name="connsiteY0" fmla="*/ 0 h 17656756"/>
              <a:gd name="connsiteX1" fmla="*/ 8932561 w 15222336"/>
              <a:gd name="connsiteY1" fmla="*/ 0 h 17656756"/>
              <a:gd name="connsiteX2" fmla="*/ 9137985 w 15222336"/>
              <a:gd name="connsiteY2" fmla="*/ 7816 h 17656756"/>
              <a:gd name="connsiteX3" fmla="*/ 10398707 w 15222336"/>
              <a:gd name="connsiteY3" fmla="*/ 949519 h 17656756"/>
              <a:gd name="connsiteX4" fmla="*/ 15012930 w 15222336"/>
              <a:gd name="connsiteY4" fmla="*/ 7295309 h 17656756"/>
              <a:gd name="connsiteX5" fmla="*/ 15195353 w 15222336"/>
              <a:gd name="connsiteY5" fmla="*/ 7817924 h 17656756"/>
              <a:gd name="connsiteX6" fmla="*/ 15196637 w 15222336"/>
              <a:gd name="connsiteY6" fmla="*/ 8193123 h 17656756"/>
              <a:gd name="connsiteX7" fmla="*/ 14960239 w 15222336"/>
              <a:gd name="connsiteY7" fmla="*/ 8717801 h 17656756"/>
              <a:gd name="connsiteX8" fmla="*/ 10441266 w 15222336"/>
              <a:gd name="connsiteY8" fmla="*/ 16526409 h 17656756"/>
              <a:gd name="connsiteX9" fmla="*/ 9139269 w 15222336"/>
              <a:gd name="connsiteY9" fmla="*/ 17647295 h 17656756"/>
              <a:gd name="connsiteX10" fmla="*/ 8933845 w 15222336"/>
              <a:gd name="connsiteY10" fmla="*/ 17656756 h 17656756"/>
              <a:gd name="connsiteX11" fmla="*/ 1287969 w 15222336"/>
              <a:gd name="connsiteY11" fmla="*/ 17656756 h 17656756"/>
              <a:gd name="connsiteX12" fmla="*/ 1061907 w 15222336"/>
              <a:gd name="connsiteY12" fmla="*/ 17641058 h 17656756"/>
              <a:gd name="connsiteX13" fmla="*/ 212577 w 15222336"/>
              <a:gd name="connsiteY13" fmla="*/ 15731295 h 17656756"/>
              <a:gd name="connsiteX14" fmla="*/ 4671092 w 15222336"/>
              <a:gd name="connsiteY14" fmla="*/ 8028962 h 17656756"/>
              <a:gd name="connsiteX15" fmla="*/ 176368 w 15222336"/>
              <a:gd name="connsiteY15" fmla="*/ 1847669 h 17656756"/>
              <a:gd name="connsiteX16" fmla="*/ 1060623 w 15222336"/>
              <a:gd name="connsiteY16" fmla="*/ 12968 h 17656756"/>
              <a:gd name="connsiteX17" fmla="*/ 1286685 w 15222336"/>
              <a:gd name="connsiteY17" fmla="*/ 0 h 17656756"/>
              <a:gd name="connsiteX0" fmla="*/ 1286685 w 15216434"/>
              <a:gd name="connsiteY0" fmla="*/ 0 h 17656756"/>
              <a:gd name="connsiteX1" fmla="*/ 8932561 w 15216434"/>
              <a:gd name="connsiteY1" fmla="*/ 0 h 17656756"/>
              <a:gd name="connsiteX2" fmla="*/ 9137985 w 15216434"/>
              <a:gd name="connsiteY2" fmla="*/ 7816 h 17656756"/>
              <a:gd name="connsiteX3" fmla="*/ 10398707 w 15216434"/>
              <a:gd name="connsiteY3" fmla="*/ 949519 h 17656756"/>
              <a:gd name="connsiteX4" fmla="*/ 15012930 w 15216434"/>
              <a:gd name="connsiteY4" fmla="*/ 7295309 h 17656756"/>
              <a:gd name="connsiteX5" fmla="*/ 15195353 w 15216434"/>
              <a:gd name="connsiteY5" fmla="*/ 7817924 h 17656756"/>
              <a:gd name="connsiteX6" fmla="*/ 15184730 w 15216434"/>
              <a:gd name="connsiteY6" fmla="*/ 8205029 h 17656756"/>
              <a:gd name="connsiteX7" fmla="*/ 14960239 w 15216434"/>
              <a:gd name="connsiteY7" fmla="*/ 8717801 h 17656756"/>
              <a:gd name="connsiteX8" fmla="*/ 10441266 w 15216434"/>
              <a:gd name="connsiteY8" fmla="*/ 16526409 h 17656756"/>
              <a:gd name="connsiteX9" fmla="*/ 9139269 w 15216434"/>
              <a:gd name="connsiteY9" fmla="*/ 17647295 h 17656756"/>
              <a:gd name="connsiteX10" fmla="*/ 8933845 w 15216434"/>
              <a:gd name="connsiteY10" fmla="*/ 17656756 h 17656756"/>
              <a:gd name="connsiteX11" fmla="*/ 1287969 w 15216434"/>
              <a:gd name="connsiteY11" fmla="*/ 17656756 h 17656756"/>
              <a:gd name="connsiteX12" fmla="*/ 1061907 w 15216434"/>
              <a:gd name="connsiteY12" fmla="*/ 17641058 h 17656756"/>
              <a:gd name="connsiteX13" fmla="*/ 212577 w 15216434"/>
              <a:gd name="connsiteY13" fmla="*/ 15731295 h 17656756"/>
              <a:gd name="connsiteX14" fmla="*/ 4671092 w 15216434"/>
              <a:gd name="connsiteY14" fmla="*/ 8028962 h 17656756"/>
              <a:gd name="connsiteX15" fmla="*/ 176368 w 15216434"/>
              <a:gd name="connsiteY15" fmla="*/ 1847669 h 17656756"/>
              <a:gd name="connsiteX16" fmla="*/ 1060623 w 15216434"/>
              <a:gd name="connsiteY16" fmla="*/ 12968 h 17656756"/>
              <a:gd name="connsiteX17" fmla="*/ 1286685 w 15216434"/>
              <a:gd name="connsiteY17" fmla="*/ 0 h 17656756"/>
              <a:gd name="connsiteX0" fmla="*/ 1286685 w 15214496"/>
              <a:gd name="connsiteY0" fmla="*/ 0 h 17656756"/>
              <a:gd name="connsiteX1" fmla="*/ 8932561 w 15214496"/>
              <a:gd name="connsiteY1" fmla="*/ 0 h 17656756"/>
              <a:gd name="connsiteX2" fmla="*/ 9137985 w 15214496"/>
              <a:gd name="connsiteY2" fmla="*/ 7816 h 17656756"/>
              <a:gd name="connsiteX3" fmla="*/ 10398707 w 15214496"/>
              <a:gd name="connsiteY3" fmla="*/ 949519 h 17656756"/>
              <a:gd name="connsiteX4" fmla="*/ 15012930 w 15214496"/>
              <a:gd name="connsiteY4" fmla="*/ 7295309 h 17656756"/>
              <a:gd name="connsiteX5" fmla="*/ 15195353 w 15214496"/>
              <a:gd name="connsiteY5" fmla="*/ 7817924 h 17656756"/>
              <a:gd name="connsiteX6" fmla="*/ 15179967 w 15214496"/>
              <a:gd name="connsiteY6" fmla="*/ 8205029 h 17656756"/>
              <a:gd name="connsiteX7" fmla="*/ 14960239 w 15214496"/>
              <a:gd name="connsiteY7" fmla="*/ 8717801 h 17656756"/>
              <a:gd name="connsiteX8" fmla="*/ 10441266 w 15214496"/>
              <a:gd name="connsiteY8" fmla="*/ 16526409 h 17656756"/>
              <a:gd name="connsiteX9" fmla="*/ 9139269 w 15214496"/>
              <a:gd name="connsiteY9" fmla="*/ 17647295 h 17656756"/>
              <a:gd name="connsiteX10" fmla="*/ 8933845 w 15214496"/>
              <a:gd name="connsiteY10" fmla="*/ 17656756 h 17656756"/>
              <a:gd name="connsiteX11" fmla="*/ 1287969 w 15214496"/>
              <a:gd name="connsiteY11" fmla="*/ 17656756 h 17656756"/>
              <a:gd name="connsiteX12" fmla="*/ 1061907 w 15214496"/>
              <a:gd name="connsiteY12" fmla="*/ 17641058 h 17656756"/>
              <a:gd name="connsiteX13" fmla="*/ 212577 w 15214496"/>
              <a:gd name="connsiteY13" fmla="*/ 15731295 h 17656756"/>
              <a:gd name="connsiteX14" fmla="*/ 4671092 w 15214496"/>
              <a:gd name="connsiteY14" fmla="*/ 8028962 h 17656756"/>
              <a:gd name="connsiteX15" fmla="*/ 176368 w 15214496"/>
              <a:gd name="connsiteY15" fmla="*/ 1847669 h 17656756"/>
              <a:gd name="connsiteX16" fmla="*/ 1060623 w 15214496"/>
              <a:gd name="connsiteY16" fmla="*/ 12968 h 17656756"/>
              <a:gd name="connsiteX17" fmla="*/ 1286685 w 15214496"/>
              <a:gd name="connsiteY17" fmla="*/ 0 h 17656756"/>
              <a:gd name="connsiteX0" fmla="*/ 1286685 w 15383055"/>
              <a:gd name="connsiteY0" fmla="*/ 0 h 17656756"/>
              <a:gd name="connsiteX1" fmla="*/ 8932561 w 15383055"/>
              <a:gd name="connsiteY1" fmla="*/ 0 h 17656756"/>
              <a:gd name="connsiteX2" fmla="*/ 9137985 w 15383055"/>
              <a:gd name="connsiteY2" fmla="*/ 7816 h 17656756"/>
              <a:gd name="connsiteX3" fmla="*/ 10398707 w 15383055"/>
              <a:gd name="connsiteY3" fmla="*/ 949519 h 17656756"/>
              <a:gd name="connsiteX4" fmla="*/ 15012930 w 15383055"/>
              <a:gd name="connsiteY4" fmla="*/ 7295309 h 17656756"/>
              <a:gd name="connsiteX5" fmla="*/ 15195353 w 15383055"/>
              <a:gd name="connsiteY5" fmla="*/ 7817924 h 17656756"/>
              <a:gd name="connsiteX6" fmla="*/ 14960239 w 15383055"/>
              <a:gd name="connsiteY6" fmla="*/ 8717801 h 17656756"/>
              <a:gd name="connsiteX7" fmla="*/ 10441266 w 15383055"/>
              <a:gd name="connsiteY7" fmla="*/ 16526409 h 17656756"/>
              <a:gd name="connsiteX8" fmla="*/ 9139269 w 15383055"/>
              <a:gd name="connsiteY8" fmla="*/ 17647295 h 17656756"/>
              <a:gd name="connsiteX9" fmla="*/ 8933845 w 15383055"/>
              <a:gd name="connsiteY9" fmla="*/ 17656756 h 17656756"/>
              <a:gd name="connsiteX10" fmla="*/ 1287969 w 15383055"/>
              <a:gd name="connsiteY10" fmla="*/ 17656756 h 17656756"/>
              <a:gd name="connsiteX11" fmla="*/ 1061907 w 15383055"/>
              <a:gd name="connsiteY11" fmla="*/ 17641058 h 17656756"/>
              <a:gd name="connsiteX12" fmla="*/ 212577 w 15383055"/>
              <a:gd name="connsiteY12" fmla="*/ 15731295 h 17656756"/>
              <a:gd name="connsiteX13" fmla="*/ 4671092 w 15383055"/>
              <a:gd name="connsiteY13" fmla="*/ 8028962 h 17656756"/>
              <a:gd name="connsiteX14" fmla="*/ 176368 w 15383055"/>
              <a:gd name="connsiteY14" fmla="*/ 1847669 h 17656756"/>
              <a:gd name="connsiteX15" fmla="*/ 1060623 w 15383055"/>
              <a:gd name="connsiteY15" fmla="*/ 12968 h 17656756"/>
              <a:gd name="connsiteX16" fmla="*/ 1286685 w 15383055"/>
              <a:gd name="connsiteY16" fmla="*/ 0 h 17656756"/>
              <a:gd name="connsiteX0" fmla="*/ 1286685 w 15558070"/>
              <a:gd name="connsiteY0" fmla="*/ 0 h 17656756"/>
              <a:gd name="connsiteX1" fmla="*/ 8932561 w 15558070"/>
              <a:gd name="connsiteY1" fmla="*/ 0 h 17656756"/>
              <a:gd name="connsiteX2" fmla="*/ 9137985 w 15558070"/>
              <a:gd name="connsiteY2" fmla="*/ 7816 h 17656756"/>
              <a:gd name="connsiteX3" fmla="*/ 10398707 w 15558070"/>
              <a:gd name="connsiteY3" fmla="*/ 949519 h 17656756"/>
              <a:gd name="connsiteX4" fmla="*/ 15012930 w 15558070"/>
              <a:gd name="connsiteY4" fmla="*/ 7295309 h 17656756"/>
              <a:gd name="connsiteX5" fmla="*/ 14960239 w 15558070"/>
              <a:gd name="connsiteY5" fmla="*/ 8717801 h 17656756"/>
              <a:gd name="connsiteX6" fmla="*/ 10441266 w 15558070"/>
              <a:gd name="connsiteY6" fmla="*/ 16526409 h 17656756"/>
              <a:gd name="connsiteX7" fmla="*/ 9139269 w 15558070"/>
              <a:gd name="connsiteY7" fmla="*/ 17647295 h 17656756"/>
              <a:gd name="connsiteX8" fmla="*/ 8933845 w 15558070"/>
              <a:gd name="connsiteY8" fmla="*/ 17656756 h 17656756"/>
              <a:gd name="connsiteX9" fmla="*/ 1287969 w 15558070"/>
              <a:gd name="connsiteY9" fmla="*/ 17656756 h 17656756"/>
              <a:gd name="connsiteX10" fmla="*/ 1061907 w 15558070"/>
              <a:gd name="connsiteY10" fmla="*/ 17641058 h 17656756"/>
              <a:gd name="connsiteX11" fmla="*/ 212577 w 15558070"/>
              <a:gd name="connsiteY11" fmla="*/ 15731295 h 17656756"/>
              <a:gd name="connsiteX12" fmla="*/ 4671092 w 15558070"/>
              <a:gd name="connsiteY12" fmla="*/ 8028962 h 17656756"/>
              <a:gd name="connsiteX13" fmla="*/ 176368 w 15558070"/>
              <a:gd name="connsiteY13" fmla="*/ 1847669 h 17656756"/>
              <a:gd name="connsiteX14" fmla="*/ 1060623 w 15558070"/>
              <a:gd name="connsiteY14" fmla="*/ 12968 h 17656756"/>
              <a:gd name="connsiteX15" fmla="*/ 1286685 w 15558070"/>
              <a:gd name="connsiteY15" fmla="*/ 0 h 17656756"/>
              <a:gd name="connsiteX0" fmla="*/ 1286685 w 15416912"/>
              <a:gd name="connsiteY0" fmla="*/ 0 h 17656756"/>
              <a:gd name="connsiteX1" fmla="*/ 8932561 w 15416912"/>
              <a:gd name="connsiteY1" fmla="*/ 0 h 17656756"/>
              <a:gd name="connsiteX2" fmla="*/ 9137985 w 15416912"/>
              <a:gd name="connsiteY2" fmla="*/ 7816 h 17656756"/>
              <a:gd name="connsiteX3" fmla="*/ 10398707 w 15416912"/>
              <a:gd name="connsiteY3" fmla="*/ 949519 h 17656756"/>
              <a:gd name="connsiteX4" fmla="*/ 15012930 w 15416912"/>
              <a:gd name="connsiteY4" fmla="*/ 7295309 h 17656756"/>
              <a:gd name="connsiteX5" fmla="*/ 14960239 w 15416912"/>
              <a:gd name="connsiteY5" fmla="*/ 8717801 h 17656756"/>
              <a:gd name="connsiteX6" fmla="*/ 10441266 w 15416912"/>
              <a:gd name="connsiteY6" fmla="*/ 16526409 h 17656756"/>
              <a:gd name="connsiteX7" fmla="*/ 9139269 w 15416912"/>
              <a:gd name="connsiteY7" fmla="*/ 17647295 h 17656756"/>
              <a:gd name="connsiteX8" fmla="*/ 8933845 w 15416912"/>
              <a:gd name="connsiteY8" fmla="*/ 17656756 h 17656756"/>
              <a:gd name="connsiteX9" fmla="*/ 1287969 w 15416912"/>
              <a:gd name="connsiteY9" fmla="*/ 17656756 h 17656756"/>
              <a:gd name="connsiteX10" fmla="*/ 1061907 w 15416912"/>
              <a:gd name="connsiteY10" fmla="*/ 17641058 h 17656756"/>
              <a:gd name="connsiteX11" fmla="*/ 212577 w 15416912"/>
              <a:gd name="connsiteY11" fmla="*/ 15731295 h 17656756"/>
              <a:gd name="connsiteX12" fmla="*/ 4671092 w 15416912"/>
              <a:gd name="connsiteY12" fmla="*/ 8028962 h 17656756"/>
              <a:gd name="connsiteX13" fmla="*/ 176368 w 15416912"/>
              <a:gd name="connsiteY13" fmla="*/ 1847669 h 17656756"/>
              <a:gd name="connsiteX14" fmla="*/ 1060623 w 15416912"/>
              <a:gd name="connsiteY14" fmla="*/ 12968 h 17656756"/>
              <a:gd name="connsiteX15" fmla="*/ 1286685 w 15416912"/>
              <a:gd name="connsiteY15" fmla="*/ 0 h 17656756"/>
              <a:gd name="connsiteX0" fmla="*/ 1286685 w 15221660"/>
              <a:gd name="connsiteY0" fmla="*/ 0 h 17656756"/>
              <a:gd name="connsiteX1" fmla="*/ 8932561 w 15221660"/>
              <a:gd name="connsiteY1" fmla="*/ 0 h 17656756"/>
              <a:gd name="connsiteX2" fmla="*/ 9137985 w 15221660"/>
              <a:gd name="connsiteY2" fmla="*/ 7816 h 17656756"/>
              <a:gd name="connsiteX3" fmla="*/ 10398707 w 15221660"/>
              <a:gd name="connsiteY3" fmla="*/ 949519 h 17656756"/>
              <a:gd name="connsiteX4" fmla="*/ 15012930 w 15221660"/>
              <a:gd name="connsiteY4" fmla="*/ 7295309 h 17656756"/>
              <a:gd name="connsiteX5" fmla="*/ 14960239 w 15221660"/>
              <a:gd name="connsiteY5" fmla="*/ 8717801 h 17656756"/>
              <a:gd name="connsiteX6" fmla="*/ 10441266 w 15221660"/>
              <a:gd name="connsiteY6" fmla="*/ 16526409 h 17656756"/>
              <a:gd name="connsiteX7" fmla="*/ 9139269 w 15221660"/>
              <a:gd name="connsiteY7" fmla="*/ 17647295 h 17656756"/>
              <a:gd name="connsiteX8" fmla="*/ 8933845 w 15221660"/>
              <a:gd name="connsiteY8" fmla="*/ 17656756 h 17656756"/>
              <a:gd name="connsiteX9" fmla="*/ 1287969 w 15221660"/>
              <a:gd name="connsiteY9" fmla="*/ 17656756 h 17656756"/>
              <a:gd name="connsiteX10" fmla="*/ 1061907 w 15221660"/>
              <a:gd name="connsiteY10" fmla="*/ 17641058 h 17656756"/>
              <a:gd name="connsiteX11" fmla="*/ 212577 w 15221660"/>
              <a:gd name="connsiteY11" fmla="*/ 15731295 h 17656756"/>
              <a:gd name="connsiteX12" fmla="*/ 4671092 w 15221660"/>
              <a:gd name="connsiteY12" fmla="*/ 8028962 h 17656756"/>
              <a:gd name="connsiteX13" fmla="*/ 176368 w 15221660"/>
              <a:gd name="connsiteY13" fmla="*/ 1847669 h 17656756"/>
              <a:gd name="connsiteX14" fmla="*/ 1060623 w 15221660"/>
              <a:gd name="connsiteY14" fmla="*/ 12968 h 17656756"/>
              <a:gd name="connsiteX15" fmla="*/ 1286685 w 15221660"/>
              <a:gd name="connsiteY15" fmla="*/ 0 h 17656756"/>
              <a:gd name="connsiteX0" fmla="*/ 1286685 w 15217515"/>
              <a:gd name="connsiteY0" fmla="*/ 0 h 17656756"/>
              <a:gd name="connsiteX1" fmla="*/ 8932561 w 15217515"/>
              <a:gd name="connsiteY1" fmla="*/ 0 h 17656756"/>
              <a:gd name="connsiteX2" fmla="*/ 9137985 w 15217515"/>
              <a:gd name="connsiteY2" fmla="*/ 7816 h 17656756"/>
              <a:gd name="connsiteX3" fmla="*/ 10398707 w 15217515"/>
              <a:gd name="connsiteY3" fmla="*/ 949519 h 17656756"/>
              <a:gd name="connsiteX4" fmla="*/ 15012930 w 15217515"/>
              <a:gd name="connsiteY4" fmla="*/ 7295309 h 17656756"/>
              <a:gd name="connsiteX5" fmla="*/ 14960239 w 15217515"/>
              <a:gd name="connsiteY5" fmla="*/ 8717801 h 17656756"/>
              <a:gd name="connsiteX6" fmla="*/ 10441266 w 15217515"/>
              <a:gd name="connsiteY6" fmla="*/ 16526409 h 17656756"/>
              <a:gd name="connsiteX7" fmla="*/ 9139269 w 15217515"/>
              <a:gd name="connsiteY7" fmla="*/ 17647295 h 17656756"/>
              <a:gd name="connsiteX8" fmla="*/ 8933845 w 15217515"/>
              <a:gd name="connsiteY8" fmla="*/ 17656756 h 17656756"/>
              <a:gd name="connsiteX9" fmla="*/ 1287969 w 15217515"/>
              <a:gd name="connsiteY9" fmla="*/ 17656756 h 17656756"/>
              <a:gd name="connsiteX10" fmla="*/ 1061907 w 15217515"/>
              <a:gd name="connsiteY10" fmla="*/ 17641058 h 17656756"/>
              <a:gd name="connsiteX11" fmla="*/ 212577 w 15217515"/>
              <a:gd name="connsiteY11" fmla="*/ 15731295 h 17656756"/>
              <a:gd name="connsiteX12" fmla="*/ 4671092 w 15217515"/>
              <a:gd name="connsiteY12" fmla="*/ 8028962 h 17656756"/>
              <a:gd name="connsiteX13" fmla="*/ 176368 w 15217515"/>
              <a:gd name="connsiteY13" fmla="*/ 1847669 h 17656756"/>
              <a:gd name="connsiteX14" fmla="*/ 1060623 w 15217515"/>
              <a:gd name="connsiteY14" fmla="*/ 12968 h 17656756"/>
              <a:gd name="connsiteX15" fmla="*/ 1286685 w 15217515"/>
              <a:gd name="connsiteY15" fmla="*/ 0 h 17656756"/>
              <a:gd name="connsiteX0" fmla="*/ 1286685 w 15211821"/>
              <a:gd name="connsiteY0" fmla="*/ 0 h 17656756"/>
              <a:gd name="connsiteX1" fmla="*/ 8932561 w 15211821"/>
              <a:gd name="connsiteY1" fmla="*/ 0 h 17656756"/>
              <a:gd name="connsiteX2" fmla="*/ 9137985 w 15211821"/>
              <a:gd name="connsiteY2" fmla="*/ 7816 h 17656756"/>
              <a:gd name="connsiteX3" fmla="*/ 10398707 w 15211821"/>
              <a:gd name="connsiteY3" fmla="*/ 949519 h 17656756"/>
              <a:gd name="connsiteX4" fmla="*/ 15012930 w 15211821"/>
              <a:gd name="connsiteY4" fmla="*/ 7295309 h 17656756"/>
              <a:gd name="connsiteX5" fmla="*/ 14960239 w 15211821"/>
              <a:gd name="connsiteY5" fmla="*/ 8717801 h 17656756"/>
              <a:gd name="connsiteX6" fmla="*/ 10441266 w 15211821"/>
              <a:gd name="connsiteY6" fmla="*/ 16526409 h 17656756"/>
              <a:gd name="connsiteX7" fmla="*/ 9139269 w 15211821"/>
              <a:gd name="connsiteY7" fmla="*/ 17647295 h 17656756"/>
              <a:gd name="connsiteX8" fmla="*/ 8933845 w 15211821"/>
              <a:gd name="connsiteY8" fmla="*/ 17656756 h 17656756"/>
              <a:gd name="connsiteX9" fmla="*/ 1287969 w 15211821"/>
              <a:gd name="connsiteY9" fmla="*/ 17656756 h 17656756"/>
              <a:gd name="connsiteX10" fmla="*/ 1061907 w 15211821"/>
              <a:gd name="connsiteY10" fmla="*/ 17641058 h 17656756"/>
              <a:gd name="connsiteX11" fmla="*/ 212577 w 15211821"/>
              <a:gd name="connsiteY11" fmla="*/ 15731295 h 17656756"/>
              <a:gd name="connsiteX12" fmla="*/ 4671092 w 15211821"/>
              <a:gd name="connsiteY12" fmla="*/ 8028962 h 17656756"/>
              <a:gd name="connsiteX13" fmla="*/ 176368 w 15211821"/>
              <a:gd name="connsiteY13" fmla="*/ 1847669 h 17656756"/>
              <a:gd name="connsiteX14" fmla="*/ 1060623 w 15211821"/>
              <a:gd name="connsiteY14" fmla="*/ 12968 h 17656756"/>
              <a:gd name="connsiteX15" fmla="*/ 1286685 w 15211821"/>
              <a:gd name="connsiteY15" fmla="*/ 0 h 17656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211821" h="17656756">
                <a:moveTo>
                  <a:pt x="1286685" y="0"/>
                </a:moveTo>
                <a:lnTo>
                  <a:pt x="8932561" y="0"/>
                </a:lnTo>
                <a:lnTo>
                  <a:pt x="9137985" y="7816"/>
                </a:lnTo>
                <a:cubicBezTo>
                  <a:pt x="9870162" y="58221"/>
                  <a:pt x="10077747" y="487433"/>
                  <a:pt x="10398707" y="949519"/>
                </a:cubicBezTo>
                <a:lnTo>
                  <a:pt x="15012930" y="7295309"/>
                </a:lnTo>
                <a:cubicBezTo>
                  <a:pt x="15296935" y="7720867"/>
                  <a:pt x="15274508" y="8150834"/>
                  <a:pt x="14960239" y="8717801"/>
                </a:cubicBezTo>
                <a:lnTo>
                  <a:pt x="10441266" y="16526409"/>
                </a:lnTo>
                <a:cubicBezTo>
                  <a:pt x="10120306" y="17085766"/>
                  <a:pt x="9871446" y="17586279"/>
                  <a:pt x="9139269" y="17647295"/>
                </a:cubicBezTo>
                <a:lnTo>
                  <a:pt x="8933845" y="17656756"/>
                </a:lnTo>
                <a:lnTo>
                  <a:pt x="1287969" y="17656756"/>
                </a:lnTo>
                <a:cubicBezTo>
                  <a:pt x="1245952" y="17653445"/>
                  <a:pt x="1153930" y="17655899"/>
                  <a:pt x="1061907" y="17641058"/>
                </a:cubicBezTo>
                <a:cubicBezTo>
                  <a:pt x="310936" y="17564010"/>
                  <a:pt x="-333427" y="16712875"/>
                  <a:pt x="212577" y="15731295"/>
                </a:cubicBezTo>
                <a:lnTo>
                  <a:pt x="4671092" y="8028962"/>
                </a:lnTo>
                <a:lnTo>
                  <a:pt x="176368" y="1847669"/>
                </a:lnTo>
                <a:cubicBezTo>
                  <a:pt x="-318836" y="1018424"/>
                  <a:pt x="309652" y="76618"/>
                  <a:pt x="1060623" y="12968"/>
                </a:cubicBezTo>
                <a:cubicBezTo>
                  <a:pt x="1152646" y="708"/>
                  <a:pt x="1244668" y="2735"/>
                  <a:pt x="12866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223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9532" y="1333999"/>
            <a:ext cx="8644445" cy="704348"/>
          </a:xfrm>
          <a:prstGeom prst="rect">
            <a:avLst/>
          </a:prstGeom>
        </p:spPr>
        <p:txBody>
          <a:bodyPr lIns="90000" rIns="90000" anchor="t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99554" y="2128834"/>
            <a:ext cx="8644422" cy="409147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chemeClr val="accent1"/>
              </a:buClr>
              <a:buSzPct val="100000"/>
              <a:buFont typeface="Webdings" panose="05030102010509060703" pitchFamily="18" charset="2"/>
              <a:buChar char="4"/>
              <a:defRPr sz="1600" baseline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16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299554" y="6402387"/>
            <a:ext cx="513675" cy="365125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0" y="6310799"/>
            <a:ext cx="9144000" cy="72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111502" y="6402387"/>
            <a:ext cx="18324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pPr lvl="0" algn="r"/>
            <a:r>
              <a:rPr lang="en-GB" sz="1200" dirty="0">
                <a:solidFill>
                  <a:schemeClr val="bg1"/>
                </a:solidFill>
              </a:rPr>
              <a:t>Moving Britain Ahead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7111502" y="6767512"/>
            <a:ext cx="1832474" cy="90488"/>
          </a:xfrm>
          <a:prstGeom prst="rect">
            <a:avLst/>
          </a:prstGeom>
        </p:spPr>
        <p:txBody>
          <a:bodyPr lIns="0" tIns="0" rIns="90000" bIns="0" anchor="b"/>
          <a:lstStyle>
            <a:lvl1pPr algn="r">
              <a:defRPr sz="500">
                <a:solidFill>
                  <a:schemeClr val="accent1"/>
                </a:solidFill>
              </a:defRPr>
            </a:lvl1pPr>
          </a:lstStyle>
          <a:p>
            <a:fld id="{33A1C842-BD75-4564-B188-AAEC679F771E}" type="datetime6">
              <a:rPr lang="en-GB" smtClean="0"/>
              <a:t>September 20</a:t>
            </a:fld>
            <a:endParaRPr lang="en-GB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3229" y="6403965"/>
            <a:ext cx="4870023" cy="363548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 </a:t>
            </a:r>
            <a:r>
              <a:rPr lang="en-GB" sz="900" dirty="0"/>
              <a:t>(edit this in Insert &gt; Header and Footer, then click 'Apply to All')</a:t>
            </a:r>
          </a:p>
        </p:txBody>
      </p:sp>
    </p:spTree>
    <p:extLst>
      <p:ext uri="{BB962C8B-B14F-4D97-AF65-F5344CB8AC3E}">
        <p14:creationId xmlns:p14="http://schemas.microsoft.com/office/powerpoint/2010/main" val="28817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33333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33333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33333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9" grpId="0"/>
      <p:bldP spid="10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14" grpId="0" build="allAtOnce"/>
      <p:bldP spid="14" grpId="1" build="allAtOnce"/>
      <p:bldP spid="16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fT Title and 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11900"/>
            <a:ext cx="9144000" cy="54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>
            <a:spLocks noChangeAspect="1"/>
          </p:cNvSpPr>
          <p:nvPr userDrawn="1"/>
        </p:nvSpPr>
        <p:spPr>
          <a:xfrm>
            <a:off x="5740402" y="6310800"/>
            <a:ext cx="1313950" cy="547200"/>
          </a:xfrm>
          <a:custGeom>
            <a:avLst/>
            <a:gdLst>
              <a:gd name="connsiteX0" fmla="*/ 882397 w 1313950"/>
              <a:gd name="connsiteY0" fmla="*/ 0 h 547200"/>
              <a:gd name="connsiteX1" fmla="*/ 1119350 w 1313950"/>
              <a:gd name="connsiteY1" fmla="*/ 0 h 547200"/>
              <a:gd name="connsiteX2" fmla="*/ 1125716 w 1313950"/>
              <a:gd name="connsiteY2" fmla="*/ 242 h 547200"/>
              <a:gd name="connsiteX3" fmla="*/ 1164787 w 1313950"/>
              <a:gd name="connsiteY3" fmla="*/ 29427 h 547200"/>
              <a:gd name="connsiteX4" fmla="*/ 1307786 w 1313950"/>
              <a:gd name="connsiteY4" fmla="*/ 226089 h 547200"/>
              <a:gd name="connsiteX5" fmla="*/ 1306153 w 1313950"/>
              <a:gd name="connsiteY5" fmla="*/ 270173 h 547200"/>
              <a:gd name="connsiteX6" fmla="*/ 1166106 w 1313950"/>
              <a:gd name="connsiteY6" fmla="*/ 512170 h 547200"/>
              <a:gd name="connsiteX7" fmla="*/ 1125756 w 1313950"/>
              <a:gd name="connsiteY7" fmla="*/ 546907 h 547200"/>
              <a:gd name="connsiteX8" fmla="*/ 1119389 w 1313950"/>
              <a:gd name="connsiteY8" fmla="*/ 547200 h 547200"/>
              <a:gd name="connsiteX9" fmla="*/ 882436 w 1313950"/>
              <a:gd name="connsiteY9" fmla="*/ 547200 h 547200"/>
              <a:gd name="connsiteX10" fmla="*/ 875431 w 1313950"/>
              <a:gd name="connsiteY10" fmla="*/ 546714 h 547200"/>
              <a:gd name="connsiteX11" fmla="*/ 849109 w 1313950"/>
              <a:gd name="connsiteY11" fmla="*/ 487528 h 547200"/>
              <a:gd name="connsiteX12" fmla="*/ 987283 w 1313950"/>
              <a:gd name="connsiteY12" fmla="*/ 248826 h 547200"/>
              <a:gd name="connsiteX13" fmla="*/ 847987 w 1313950"/>
              <a:gd name="connsiteY13" fmla="*/ 57261 h 547200"/>
              <a:gd name="connsiteX14" fmla="*/ 875391 w 1313950"/>
              <a:gd name="connsiteY14" fmla="*/ 402 h 547200"/>
              <a:gd name="connsiteX15" fmla="*/ 882397 w 1313950"/>
              <a:gd name="connsiteY15" fmla="*/ 0 h 547200"/>
              <a:gd name="connsiteX16" fmla="*/ 450303 w 1313950"/>
              <a:gd name="connsiteY16" fmla="*/ 0 h 547200"/>
              <a:gd name="connsiteX17" fmla="*/ 687256 w 1313950"/>
              <a:gd name="connsiteY17" fmla="*/ 0 h 547200"/>
              <a:gd name="connsiteX18" fmla="*/ 693622 w 1313950"/>
              <a:gd name="connsiteY18" fmla="*/ 242 h 547200"/>
              <a:gd name="connsiteX19" fmla="*/ 732693 w 1313950"/>
              <a:gd name="connsiteY19" fmla="*/ 29427 h 547200"/>
              <a:gd name="connsiteX20" fmla="*/ 875692 w 1313950"/>
              <a:gd name="connsiteY20" fmla="*/ 226089 h 547200"/>
              <a:gd name="connsiteX21" fmla="*/ 874059 w 1313950"/>
              <a:gd name="connsiteY21" fmla="*/ 270173 h 547200"/>
              <a:gd name="connsiteX22" fmla="*/ 734012 w 1313950"/>
              <a:gd name="connsiteY22" fmla="*/ 512170 h 547200"/>
              <a:gd name="connsiteX23" fmla="*/ 693662 w 1313950"/>
              <a:gd name="connsiteY23" fmla="*/ 546907 h 547200"/>
              <a:gd name="connsiteX24" fmla="*/ 687295 w 1313950"/>
              <a:gd name="connsiteY24" fmla="*/ 547200 h 547200"/>
              <a:gd name="connsiteX25" fmla="*/ 450342 w 1313950"/>
              <a:gd name="connsiteY25" fmla="*/ 547200 h 547200"/>
              <a:gd name="connsiteX26" fmla="*/ 443337 w 1313950"/>
              <a:gd name="connsiteY26" fmla="*/ 546714 h 547200"/>
              <a:gd name="connsiteX27" fmla="*/ 417015 w 1313950"/>
              <a:gd name="connsiteY27" fmla="*/ 487528 h 547200"/>
              <a:gd name="connsiteX28" fmla="*/ 555189 w 1313950"/>
              <a:gd name="connsiteY28" fmla="*/ 248826 h 547200"/>
              <a:gd name="connsiteX29" fmla="*/ 415893 w 1313950"/>
              <a:gd name="connsiteY29" fmla="*/ 57261 h 547200"/>
              <a:gd name="connsiteX30" fmla="*/ 443297 w 1313950"/>
              <a:gd name="connsiteY30" fmla="*/ 402 h 547200"/>
              <a:gd name="connsiteX31" fmla="*/ 450303 w 1313950"/>
              <a:gd name="connsiteY31" fmla="*/ 0 h 547200"/>
              <a:gd name="connsiteX32" fmla="*/ 39876 w 1313950"/>
              <a:gd name="connsiteY32" fmla="*/ 0 h 547200"/>
              <a:gd name="connsiteX33" fmla="*/ 276829 w 1313950"/>
              <a:gd name="connsiteY33" fmla="*/ 0 h 547200"/>
              <a:gd name="connsiteX34" fmla="*/ 283195 w 1313950"/>
              <a:gd name="connsiteY34" fmla="*/ 242 h 547200"/>
              <a:gd name="connsiteX35" fmla="*/ 322266 w 1313950"/>
              <a:gd name="connsiteY35" fmla="*/ 29427 h 547200"/>
              <a:gd name="connsiteX36" fmla="*/ 465265 w 1313950"/>
              <a:gd name="connsiteY36" fmla="*/ 226089 h 547200"/>
              <a:gd name="connsiteX37" fmla="*/ 463632 w 1313950"/>
              <a:gd name="connsiteY37" fmla="*/ 270173 h 547200"/>
              <a:gd name="connsiteX38" fmla="*/ 323585 w 1313950"/>
              <a:gd name="connsiteY38" fmla="*/ 512170 h 547200"/>
              <a:gd name="connsiteX39" fmla="*/ 283235 w 1313950"/>
              <a:gd name="connsiteY39" fmla="*/ 546907 h 547200"/>
              <a:gd name="connsiteX40" fmla="*/ 276868 w 1313950"/>
              <a:gd name="connsiteY40" fmla="*/ 547200 h 547200"/>
              <a:gd name="connsiteX41" fmla="*/ 39916 w 1313950"/>
              <a:gd name="connsiteY41" fmla="*/ 547200 h 547200"/>
              <a:gd name="connsiteX42" fmla="*/ 32910 w 1313950"/>
              <a:gd name="connsiteY42" fmla="*/ 546714 h 547200"/>
              <a:gd name="connsiteX43" fmla="*/ 6588 w 1313950"/>
              <a:gd name="connsiteY43" fmla="*/ 487528 h 547200"/>
              <a:gd name="connsiteX44" fmla="*/ 144762 w 1313950"/>
              <a:gd name="connsiteY44" fmla="*/ 248826 h 547200"/>
              <a:gd name="connsiteX45" fmla="*/ 5466 w 1313950"/>
              <a:gd name="connsiteY45" fmla="*/ 57261 h 547200"/>
              <a:gd name="connsiteX46" fmla="*/ 32870 w 1313950"/>
              <a:gd name="connsiteY46" fmla="*/ 402 h 547200"/>
              <a:gd name="connsiteX47" fmla="*/ 39876 w 1313950"/>
              <a:gd name="connsiteY47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313950" h="547200">
                <a:moveTo>
                  <a:pt x="882397" y="0"/>
                </a:moveTo>
                <a:lnTo>
                  <a:pt x="1119350" y="0"/>
                </a:lnTo>
                <a:lnTo>
                  <a:pt x="1125716" y="242"/>
                </a:lnTo>
                <a:cubicBezTo>
                  <a:pt x="1148407" y="1805"/>
                  <a:pt x="1154840" y="15106"/>
                  <a:pt x="1164787" y="29427"/>
                </a:cubicBezTo>
                <a:lnTo>
                  <a:pt x="1307786" y="226089"/>
                </a:lnTo>
                <a:cubicBezTo>
                  <a:pt x="1316588" y="239277"/>
                  <a:pt x="1315893" y="252602"/>
                  <a:pt x="1306153" y="270173"/>
                </a:cubicBezTo>
                <a:lnTo>
                  <a:pt x="1166106" y="512170"/>
                </a:lnTo>
                <a:cubicBezTo>
                  <a:pt x="1156159" y="529505"/>
                  <a:pt x="1148447" y="545016"/>
                  <a:pt x="1125756" y="546907"/>
                </a:cubicBezTo>
                <a:lnTo>
                  <a:pt x="1119389" y="547200"/>
                </a:lnTo>
                <a:lnTo>
                  <a:pt x="882436" y="547200"/>
                </a:lnTo>
                <a:cubicBezTo>
                  <a:pt x="881134" y="547098"/>
                  <a:pt x="878282" y="547174"/>
                  <a:pt x="875431" y="546714"/>
                </a:cubicBezTo>
                <a:cubicBezTo>
                  <a:pt x="852157" y="544326"/>
                  <a:pt x="832188" y="517948"/>
                  <a:pt x="849109" y="487528"/>
                </a:cubicBezTo>
                <a:lnTo>
                  <a:pt x="987283" y="248826"/>
                </a:lnTo>
                <a:lnTo>
                  <a:pt x="847987" y="57261"/>
                </a:lnTo>
                <a:cubicBezTo>
                  <a:pt x="832640" y="31562"/>
                  <a:pt x="852117" y="2375"/>
                  <a:pt x="875391" y="402"/>
                </a:cubicBezTo>
                <a:cubicBezTo>
                  <a:pt x="878243" y="22"/>
                  <a:pt x="881094" y="85"/>
                  <a:pt x="882397" y="0"/>
                </a:cubicBezTo>
                <a:close/>
                <a:moveTo>
                  <a:pt x="450303" y="0"/>
                </a:moveTo>
                <a:lnTo>
                  <a:pt x="687256" y="0"/>
                </a:lnTo>
                <a:lnTo>
                  <a:pt x="693622" y="242"/>
                </a:lnTo>
                <a:cubicBezTo>
                  <a:pt x="716313" y="1805"/>
                  <a:pt x="722746" y="15106"/>
                  <a:pt x="732693" y="29427"/>
                </a:cubicBezTo>
                <a:lnTo>
                  <a:pt x="875692" y="226089"/>
                </a:lnTo>
                <a:cubicBezTo>
                  <a:pt x="884494" y="239277"/>
                  <a:pt x="883799" y="252602"/>
                  <a:pt x="874059" y="270173"/>
                </a:cubicBezTo>
                <a:lnTo>
                  <a:pt x="734012" y="512170"/>
                </a:lnTo>
                <a:cubicBezTo>
                  <a:pt x="724065" y="529505"/>
                  <a:pt x="716353" y="545016"/>
                  <a:pt x="693662" y="546907"/>
                </a:cubicBezTo>
                <a:lnTo>
                  <a:pt x="687295" y="547200"/>
                </a:lnTo>
                <a:lnTo>
                  <a:pt x="450342" y="547200"/>
                </a:lnTo>
                <a:cubicBezTo>
                  <a:pt x="449040" y="547098"/>
                  <a:pt x="446188" y="547174"/>
                  <a:pt x="443337" y="546714"/>
                </a:cubicBezTo>
                <a:cubicBezTo>
                  <a:pt x="420063" y="544326"/>
                  <a:pt x="400094" y="517948"/>
                  <a:pt x="417015" y="487528"/>
                </a:cubicBezTo>
                <a:lnTo>
                  <a:pt x="555189" y="248826"/>
                </a:lnTo>
                <a:lnTo>
                  <a:pt x="415893" y="57261"/>
                </a:lnTo>
                <a:cubicBezTo>
                  <a:pt x="400546" y="31562"/>
                  <a:pt x="420023" y="2375"/>
                  <a:pt x="443297" y="402"/>
                </a:cubicBezTo>
                <a:cubicBezTo>
                  <a:pt x="446149" y="22"/>
                  <a:pt x="449000" y="85"/>
                  <a:pt x="450303" y="0"/>
                </a:cubicBezTo>
                <a:close/>
                <a:moveTo>
                  <a:pt x="39876" y="0"/>
                </a:moveTo>
                <a:lnTo>
                  <a:pt x="276829" y="0"/>
                </a:lnTo>
                <a:lnTo>
                  <a:pt x="283195" y="242"/>
                </a:lnTo>
                <a:cubicBezTo>
                  <a:pt x="305886" y="1805"/>
                  <a:pt x="312319" y="15106"/>
                  <a:pt x="322266" y="29427"/>
                </a:cubicBezTo>
                <a:lnTo>
                  <a:pt x="465265" y="226089"/>
                </a:lnTo>
                <a:cubicBezTo>
                  <a:pt x="474067" y="239277"/>
                  <a:pt x="473372" y="252602"/>
                  <a:pt x="463632" y="270173"/>
                </a:cubicBezTo>
                <a:lnTo>
                  <a:pt x="323585" y="512170"/>
                </a:lnTo>
                <a:cubicBezTo>
                  <a:pt x="313638" y="529505"/>
                  <a:pt x="305926" y="545016"/>
                  <a:pt x="283235" y="546907"/>
                </a:cubicBezTo>
                <a:lnTo>
                  <a:pt x="276868" y="547200"/>
                </a:lnTo>
                <a:lnTo>
                  <a:pt x="39916" y="547200"/>
                </a:lnTo>
                <a:cubicBezTo>
                  <a:pt x="38614" y="547098"/>
                  <a:pt x="35762" y="547174"/>
                  <a:pt x="32910" y="546714"/>
                </a:cubicBezTo>
                <a:cubicBezTo>
                  <a:pt x="9636" y="544326"/>
                  <a:pt x="-10333" y="517948"/>
                  <a:pt x="6588" y="487528"/>
                </a:cubicBezTo>
                <a:lnTo>
                  <a:pt x="144762" y="248826"/>
                </a:lnTo>
                <a:lnTo>
                  <a:pt x="5466" y="57261"/>
                </a:lnTo>
                <a:cubicBezTo>
                  <a:pt x="-9881" y="31562"/>
                  <a:pt x="9597" y="2375"/>
                  <a:pt x="32870" y="402"/>
                </a:cubicBezTo>
                <a:cubicBezTo>
                  <a:pt x="35722" y="22"/>
                  <a:pt x="38574" y="85"/>
                  <a:pt x="398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223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9532" y="1333999"/>
            <a:ext cx="8644445" cy="704348"/>
          </a:xfrm>
          <a:prstGeom prst="rect">
            <a:avLst/>
          </a:prstGeom>
        </p:spPr>
        <p:txBody>
          <a:bodyPr lIns="90000" rIns="90000" anchor="t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299554" y="6402387"/>
            <a:ext cx="513675" cy="365125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0" y="6310799"/>
            <a:ext cx="9144000" cy="72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111502" y="6402387"/>
            <a:ext cx="18324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pPr lvl="0" algn="r"/>
            <a:r>
              <a:rPr lang="en-GB" sz="1200" dirty="0">
                <a:solidFill>
                  <a:schemeClr val="bg1"/>
                </a:solidFill>
              </a:rPr>
              <a:t>Moving Britain Ahead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99554" y="2128834"/>
            <a:ext cx="4140000" cy="409147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chemeClr val="accent1"/>
              </a:buClr>
              <a:buSzPct val="100000"/>
              <a:buFont typeface="Webdings" panose="05030102010509060703" pitchFamily="18" charset="2"/>
              <a:buChar char="4"/>
              <a:defRPr sz="1600" baseline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16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3"/>
          </p:nvPr>
        </p:nvSpPr>
        <p:spPr>
          <a:xfrm>
            <a:off x="4815909" y="2128834"/>
            <a:ext cx="4140000" cy="409147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chemeClr val="accent1"/>
              </a:buClr>
              <a:buSzPct val="100000"/>
              <a:buFont typeface="Webdings" panose="05030102010509060703" pitchFamily="18" charset="2"/>
              <a:buChar char="4"/>
              <a:defRPr sz="1600" baseline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16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7111502" y="6767512"/>
            <a:ext cx="1832474" cy="90488"/>
          </a:xfrm>
          <a:prstGeom prst="rect">
            <a:avLst/>
          </a:prstGeom>
        </p:spPr>
        <p:txBody>
          <a:bodyPr lIns="0" tIns="0" rIns="90000" bIns="0" anchor="b"/>
          <a:lstStyle>
            <a:lvl1pPr algn="r">
              <a:defRPr sz="500">
                <a:solidFill>
                  <a:schemeClr val="accent1"/>
                </a:solidFill>
              </a:defRPr>
            </a:lvl1pPr>
          </a:lstStyle>
          <a:p>
            <a:fld id="{2ACED68D-AE1F-4CF4-93A3-E77FA0C374DB}" type="datetime6">
              <a:rPr lang="en-GB" smtClean="0"/>
              <a:t>September 20</a:t>
            </a:fld>
            <a:endParaRPr lang="en-GB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3229" y="6403965"/>
            <a:ext cx="4870023" cy="363548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 </a:t>
            </a:r>
            <a:r>
              <a:rPr lang="en-GB" sz="900" dirty="0"/>
              <a:t>(edit this in Insert &gt; Header and Footer, then click 'Apply to All')</a:t>
            </a:r>
          </a:p>
        </p:txBody>
      </p:sp>
    </p:spTree>
    <p:extLst>
      <p:ext uri="{BB962C8B-B14F-4D97-AF65-F5344CB8AC3E}">
        <p14:creationId xmlns:p14="http://schemas.microsoft.com/office/powerpoint/2010/main" val="428158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fT Title and Content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803976" y="2128834"/>
            <a:ext cx="4139999" cy="40909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GB" sz="1600" baseline="0" dirty="0"/>
            </a:lvl1pPr>
          </a:lstStyle>
          <a:p>
            <a:pPr marL="285750" lvl="0" indent="-285750">
              <a:buClr>
                <a:schemeClr val="accent1"/>
              </a:buClr>
              <a:buSzPct val="100000"/>
              <a:buFont typeface="Webdings" panose="05030102010509060703" pitchFamily="18" charset="2"/>
              <a:buChar char="4"/>
            </a:pPr>
            <a:r>
              <a:rPr lang="en-GB" dirty="0"/>
              <a:t>Click to insert a picture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311900"/>
            <a:ext cx="9144000" cy="54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>
            <a:spLocks noChangeAspect="1"/>
          </p:cNvSpPr>
          <p:nvPr userDrawn="1"/>
        </p:nvSpPr>
        <p:spPr>
          <a:xfrm>
            <a:off x="5740402" y="6310800"/>
            <a:ext cx="1313950" cy="547200"/>
          </a:xfrm>
          <a:custGeom>
            <a:avLst/>
            <a:gdLst>
              <a:gd name="connsiteX0" fmla="*/ 882397 w 1313950"/>
              <a:gd name="connsiteY0" fmla="*/ 0 h 547200"/>
              <a:gd name="connsiteX1" fmla="*/ 1119350 w 1313950"/>
              <a:gd name="connsiteY1" fmla="*/ 0 h 547200"/>
              <a:gd name="connsiteX2" fmla="*/ 1125716 w 1313950"/>
              <a:gd name="connsiteY2" fmla="*/ 242 h 547200"/>
              <a:gd name="connsiteX3" fmla="*/ 1164787 w 1313950"/>
              <a:gd name="connsiteY3" fmla="*/ 29427 h 547200"/>
              <a:gd name="connsiteX4" fmla="*/ 1307786 w 1313950"/>
              <a:gd name="connsiteY4" fmla="*/ 226089 h 547200"/>
              <a:gd name="connsiteX5" fmla="*/ 1306153 w 1313950"/>
              <a:gd name="connsiteY5" fmla="*/ 270173 h 547200"/>
              <a:gd name="connsiteX6" fmla="*/ 1166106 w 1313950"/>
              <a:gd name="connsiteY6" fmla="*/ 512170 h 547200"/>
              <a:gd name="connsiteX7" fmla="*/ 1125756 w 1313950"/>
              <a:gd name="connsiteY7" fmla="*/ 546907 h 547200"/>
              <a:gd name="connsiteX8" fmla="*/ 1119389 w 1313950"/>
              <a:gd name="connsiteY8" fmla="*/ 547200 h 547200"/>
              <a:gd name="connsiteX9" fmla="*/ 882436 w 1313950"/>
              <a:gd name="connsiteY9" fmla="*/ 547200 h 547200"/>
              <a:gd name="connsiteX10" fmla="*/ 875431 w 1313950"/>
              <a:gd name="connsiteY10" fmla="*/ 546714 h 547200"/>
              <a:gd name="connsiteX11" fmla="*/ 849109 w 1313950"/>
              <a:gd name="connsiteY11" fmla="*/ 487528 h 547200"/>
              <a:gd name="connsiteX12" fmla="*/ 987283 w 1313950"/>
              <a:gd name="connsiteY12" fmla="*/ 248826 h 547200"/>
              <a:gd name="connsiteX13" fmla="*/ 847987 w 1313950"/>
              <a:gd name="connsiteY13" fmla="*/ 57261 h 547200"/>
              <a:gd name="connsiteX14" fmla="*/ 875391 w 1313950"/>
              <a:gd name="connsiteY14" fmla="*/ 402 h 547200"/>
              <a:gd name="connsiteX15" fmla="*/ 882397 w 1313950"/>
              <a:gd name="connsiteY15" fmla="*/ 0 h 547200"/>
              <a:gd name="connsiteX16" fmla="*/ 450303 w 1313950"/>
              <a:gd name="connsiteY16" fmla="*/ 0 h 547200"/>
              <a:gd name="connsiteX17" fmla="*/ 687256 w 1313950"/>
              <a:gd name="connsiteY17" fmla="*/ 0 h 547200"/>
              <a:gd name="connsiteX18" fmla="*/ 693622 w 1313950"/>
              <a:gd name="connsiteY18" fmla="*/ 242 h 547200"/>
              <a:gd name="connsiteX19" fmla="*/ 732693 w 1313950"/>
              <a:gd name="connsiteY19" fmla="*/ 29427 h 547200"/>
              <a:gd name="connsiteX20" fmla="*/ 875692 w 1313950"/>
              <a:gd name="connsiteY20" fmla="*/ 226089 h 547200"/>
              <a:gd name="connsiteX21" fmla="*/ 874059 w 1313950"/>
              <a:gd name="connsiteY21" fmla="*/ 270173 h 547200"/>
              <a:gd name="connsiteX22" fmla="*/ 734012 w 1313950"/>
              <a:gd name="connsiteY22" fmla="*/ 512170 h 547200"/>
              <a:gd name="connsiteX23" fmla="*/ 693662 w 1313950"/>
              <a:gd name="connsiteY23" fmla="*/ 546907 h 547200"/>
              <a:gd name="connsiteX24" fmla="*/ 687295 w 1313950"/>
              <a:gd name="connsiteY24" fmla="*/ 547200 h 547200"/>
              <a:gd name="connsiteX25" fmla="*/ 450342 w 1313950"/>
              <a:gd name="connsiteY25" fmla="*/ 547200 h 547200"/>
              <a:gd name="connsiteX26" fmla="*/ 443337 w 1313950"/>
              <a:gd name="connsiteY26" fmla="*/ 546714 h 547200"/>
              <a:gd name="connsiteX27" fmla="*/ 417015 w 1313950"/>
              <a:gd name="connsiteY27" fmla="*/ 487528 h 547200"/>
              <a:gd name="connsiteX28" fmla="*/ 555189 w 1313950"/>
              <a:gd name="connsiteY28" fmla="*/ 248826 h 547200"/>
              <a:gd name="connsiteX29" fmla="*/ 415893 w 1313950"/>
              <a:gd name="connsiteY29" fmla="*/ 57261 h 547200"/>
              <a:gd name="connsiteX30" fmla="*/ 443297 w 1313950"/>
              <a:gd name="connsiteY30" fmla="*/ 402 h 547200"/>
              <a:gd name="connsiteX31" fmla="*/ 450303 w 1313950"/>
              <a:gd name="connsiteY31" fmla="*/ 0 h 547200"/>
              <a:gd name="connsiteX32" fmla="*/ 39876 w 1313950"/>
              <a:gd name="connsiteY32" fmla="*/ 0 h 547200"/>
              <a:gd name="connsiteX33" fmla="*/ 276829 w 1313950"/>
              <a:gd name="connsiteY33" fmla="*/ 0 h 547200"/>
              <a:gd name="connsiteX34" fmla="*/ 283195 w 1313950"/>
              <a:gd name="connsiteY34" fmla="*/ 242 h 547200"/>
              <a:gd name="connsiteX35" fmla="*/ 322266 w 1313950"/>
              <a:gd name="connsiteY35" fmla="*/ 29427 h 547200"/>
              <a:gd name="connsiteX36" fmla="*/ 465265 w 1313950"/>
              <a:gd name="connsiteY36" fmla="*/ 226089 h 547200"/>
              <a:gd name="connsiteX37" fmla="*/ 463632 w 1313950"/>
              <a:gd name="connsiteY37" fmla="*/ 270173 h 547200"/>
              <a:gd name="connsiteX38" fmla="*/ 323585 w 1313950"/>
              <a:gd name="connsiteY38" fmla="*/ 512170 h 547200"/>
              <a:gd name="connsiteX39" fmla="*/ 283235 w 1313950"/>
              <a:gd name="connsiteY39" fmla="*/ 546907 h 547200"/>
              <a:gd name="connsiteX40" fmla="*/ 276868 w 1313950"/>
              <a:gd name="connsiteY40" fmla="*/ 547200 h 547200"/>
              <a:gd name="connsiteX41" fmla="*/ 39916 w 1313950"/>
              <a:gd name="connsiteY41" fmla="*/ 547200 h 547200"/>
              <a:gd name="connsiteX42" fmla="*/ 32910 w 1313950"/>
              <a:gd name="connsiteY42" fmla="*/ 546714 h 547200"/>
              <a:gd name="connsiteX43" fmla="*/ 6588 w 1313950"/>
              <a:gd name="connsiteY43" fmla="*/ 487528 h 547200"/>
              <a:gd name="connsiteX44" fmla="*/ 144762 w 1313950"/>
              <a:gd name="connsiteY44" fmla="*/ 248826 h 547200"/>
              <a:gd name="connsiteX45" fmla="*/ 5466 w 1313950"/>
              <a:gd name="connsiteY45" fmla="*/ 57261 h 547200"/>
              <a:gd name="connsiteX46" fmla="*/ 32870 w 1313950"/>
              <a:gd name="connsiteY46" fmla="*/ 402 h 547200"/>
              <a:gd name="connsiteX47" fmla="*/ 39876 w 1313950"/>
              <a:gd name="connsiteY47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313950" h="547200">
                <a:moveTo>
                  <a:pt x="882397" y="0"/>
                </a:moveTo>
                <a:lnTo>
                  <a:pt x="1119350" y="0"/>
                </a:lnTo>
                <a:lnTo>
                  <a:pt x="1125716" y="242"/>
                </a:lnTo>
                <a:cubicBezTo>
                  <a:pt x="1148407" y="1805"/>
                  <a:pt x="1154840" y="15106"/>
                  <a:pt x="1164787" y="29427"/>
                </a:cubicBezTo>
                <a:lnTo>
                  <a:pt x="1307786" y="226089"/>
                </a:lnTo>
                <a:cubicBezTo>
                  <a:pt x="1316588" y="239277"/>
                  <a:pt x="1315893" y="252602"/>
                  <a:pt x="1306153" y="270173"/>
                </a:cubicBezTo>
                <a:lnTo>
                  <a:pt x="1166106" y="512170"/>
                </a:lnTo>
                <a:cubicBezTo>
                  <a:pt x="1156159" y="529505"/>
                  <a:pt x="1148447" y="545016"/>
                  <a:pt x="1125756" y="546907"/>
                </a:cubicBezTo>
                <a:lnTo>
                  <a:pt x="1119389" y="547200"/>
                </a:lnTo>
                <a:lnTo>
                  <a:pt x="882436" y="547200"/>
                </a:lnTo>
                <a:cubicBezTo>
                  <a:pt x="881134" y="547098"/>
                  <a:pt x="878282" y="547174"/>
                  <a:pt x="875431" y="546714"/>
                </a:cubicBezTo>
                <a:cubicBezTo>
                  <a:pt x="852157" y="544326"/>
                  <a:pt x="832188" y="517948"/>
                  <a:pt x="849109" y="487528"/>
                </a:cubicBezTo>
                <a:lnTo>
                  <a:pt x="987283" y="248826"/>
                </a:lnTo>
                <a:lnTo>
                  <a:pt x="847987" y="57261"/>
                </a:lnTo>
                <a:cubicBezTo>
                  <a:pt x="832640" y="31562"/>
                  <a:pt x="852117" y="2375"/>
                  <a:pt x="875391" y="402"/>
                </a:cubicBezTo>
                <a:cubicBezTo>
                  <a:pt x="878243" y="22"/>
                  <a:pt x="881094" y="85"/>
                  <a:pt x="882397" y="0"/>
                </a:cubicBezTo>
                <a:close/>
                <a:moveTo>
                  <a:pt x="450303" y="0"/>
                </a:moveTo>
                <a:lnTo>
                  <a:pt x="687256" y="0"/>
                </a:lnTo>
                <a:lnTo>
                  <a:pt x="693622" y="242"/>
                </a:lnTo>
                <a:cubicBezTo>
                  <a:pt x="716313" y="1805"/>
                  <a:pt x="722746" y="15106"/>
                  <a:pt x="732693" y="29427"/>
                </a:cubicBezTo>
                <a:lnTo>
                  <a:pt x="875692" y="226089"/>
                </a:lnTo>
                <a:cubicBezTo>
                  <a:pt x="884494" y="239277"/>
                  <a:pt x="883799" y="252602"/>
                  <a:pt x="874059" y="270173"/>
                </a:cubicBezTo>
                <a:lnTo>
                  <a:pt x="734012" y="512170"/>
                </a:lnTo>
                <a:cubicBezTo>
                  <a:pt x="724065" y="529505"/>
                  <a:pt x="716353" y="545016"/>
                  <a:pt x="693662" y="546907"/>
                </a:cubicBezTo>
                <a:lnTo>
                  <a:pt x="687295" y="547200"/>
                </a:lnTo>
                <a:lnTo>
                  <a:pt x="450342" y="547200"/>
                </a:lnTo>
                <a:cubicBezTo>
                  <a:pt x="449040" y="547098"/>
                  <a:pt x="446188" y="547174"/>
                  <a:pt x="443337" y="546714"/>
                </a:cubicBezTo>
                <a:cubicBezTo>
                  <a:pt x="420063" y="544326"/>
                  <a:pt x="400094" y="517948"/>
                  <a:pt x="417015" y="487528"/>
                </a:cubicBezTo>
                <a:lnTo>
                  <a:pt x="555189" y="248826"/>
                </a:lnTo>
                <a:lnTo>
                  <a:pt x="415893" y="57261"/>
                </a:lnTo>
                <a:cubicBezTo>
                  <a:pt x="400546" y="31562"/>
                  <a:pt x="420023" y="2375"/>
                  <a:pt x="443297" y="402"/>
                </a:cubicBezTo>
                <a:cubicBezTo>
                  <a:pt x="446149" y="22"/>
                  <a:pt x="449000" y="85"/>
                  <a:pt x="450303" y="0"/>
                </a:cubicBezTo>
                <a:close/>
                <a:moveTo>
                  <a:pt x="39876" y="0"/>
                </a:moveTo>
                <a:lnTo>
                  <a:pt x="276829" y="0"/>
                </a:lnTo>
                <a:lnTo>
                  <a:pt x="283195" y="242"/>
                </a:lnTo>
                <a:cubicBezTo>
                  <a:pt x="305886" y="1805"/>
                  <a:pt x="312319" y="15106"/>
                  <a:pt x="322266" y="29427"/>
                </a:cubicBezTo>
                <a:lnTo>
                  <a:pt x="465265" y="226089"/>
                </a:lnTo>
                <a:cubicBezTo>
                  <a:pt x="474067" y="239277"/>
                  <a:pt x="473372" y="252602"/>
                  <a:pt x="463632" y="270173"/>
                </a:cubicBezTo>
                <a:lnTo>
                  <a:pt x="323585" y="512170"/>
                </a:lnTo>
                <a:cubicBezTo>
                  <a:pt x="313638" y="529505"/>
                  <a:pt x="305926" y="545016"/>
                  <a:pt x="283235" y="546907"/>
                </a:cubicBezTo>
                <a:lnTo>
                  <a:pt x="276868" y="547200"/>
                </a:lnTo>
                <a:lnTo>
                  <a:pt x="39916" y="547200"/>
                </a:lnTo>
                <a:cubicBezTo>
                  <a:pt x="38614" y="547098"/>
                  <a:pt x="35762" y="547174"/>
                  <a:pt x="32910" y="546714"/>
                </a:cubicBezTo>
                <a:cubicBezTo>
                  <a:pt x="9636" y="544326"/>
                  <a:pt x="-10333" y="517948"/>
                  <a:pt x="6588" y="487528"/>
                </a:cubicBezTo>
                <a:lnTo>
                  <a:pt x="144762" y="248826"/>
                </a:lnTo>
                <a:lnTo>
                  <a:pt x="5466" y="57261"/>
                </a:lnTo>
                <a:cubicBezTo>
                  <a:pt x="-9881" y="31562"/>
                  <a:pt x="9597" y="2375"/>
                  <a:pt x="32870" y="402"/>
                </a:cubicBezTo>
                <a:cubicBezTo>
                  <a:pt x="35722" y="22"/>
                  <a:pt x="38574" y="85"/>
                  <a:pt x="398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223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9532" y="1333999"/>
            <a:ext cx="8644445" cy="704348"/>
          </a:xfrm>
          <a:prstGeom prst="rect">
            <a:avLst/>
          </a:prstGeom>
        </p:spPr>
        <p:txBody>
          <a:bodyPr lIns="90000" rIns="90000" anchor="t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299554" y="6402387"/>
            <a:ext cx="513675" cy="365125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0" y="6310799"/>
            <a:ext cx="9144000" cy="72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111502" y="6402387"/>
            <a:ext cx="18324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pPr lvl="0" algn="r"/>
            <a:r>
              <a:rPr lang="en-GB" sz="1200" dirty="0">
                <a:solidFill>
                  <a:schemeClr val="bg1"/>
                </a:solidFill>
              </a:rPr>
              <a:t>Moving Britain Ahead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99554" y="2128834"/>
            <a:ext cx="4140000" cy="409147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chemeClr val="accent1"/>
              </a:buClr>
              <a:buSzPct val="100000"/>
              <a:buFont typeface="Webdings" panose="05030102010509060703" pitchFamily="18" charset="2"/>
              <a:buChar char="4"/>
              <a:defRPr sz="1600" baseline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16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111502" y="6767512"/>
            <a:ext cx="1832474" cy="90488"/>
          </a:xfrm>
          <a:prstGeom prst="rect">
            <a:avLst/>
          </a:prstGeom>
        </p:spPr>
        <p:txBody>
          <a:bodyPr lIns="0" tIns="0" rIns="90000" bIns="0" anchor="b"/>
          <a:lstStyle>
            <a:lvl1pPr algn="r">
              <a:defRPr sz="500">
                <a:solidFill>
                  <a:schemeClr val="accent1"/>
                </a:solidFill>
              </a:defRPr>
            </a:lvl1pPr>
          </a:lstStyle>
          <a:p>
            <a:fld id="{2DF4A9D7-419C-4F8D-B824-1DE1D1B50DAE}" type="datetime6">
              <a:rPr lang="en-GB" smtClean="0"/>
              <a:t>September 20</a:t>
            </a:fld>
            <a:endParaRPr lang="en-GB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3229" y="6403965"/>
            <a:ext cx="4870023" cy="363548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 </a:t>
            </a:r>
            <a:r>
              <a:rPr lang="en-GB" sz="900" dirty="0"/>
              <a:t>(edit this in Insert &gt; Header and Footer, then click 'Apply to All')</a:t>
            </a:r>
          </a:p>
        </p:txBody>
      </p:sp>
    </p:spTree>
    <p:extLst>
      <p:ext uri="{BB962C8B-B14F-4D97-AF65-F5344CB8AC3E}">
        <p14:creationId xmlns:p14="http://schemas.microsoft.com/office/powerpoint/2010/main" val="368730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/>
          <p:cNvSpPr/>
          <p:nvPr userDrawn="1"/>
        </p:nvSpPr>
        <p:spPr>
          <a:xfrm>
            <a:off x="0" y="0"/>
            <a:ext cx="3363992" cy="6310313"/>
          </a:xfrm>
          <a:custGeom>
            <a:avLst/>
            <a:gdLst>
              <a:gd name="connsiteX0" fmla="*/ 0 w 3363992"/>
              <a:gd name="connsiteY0" fmla="*/ 0 h 6310313"/>
              <a:gd name="connsiteX1" fmla="*/ 1119860 w 3363992"/>
              <a:gd name="connsiteY1" fmla="*/ 0 h 6310313"/>
              <a:gd name="connsiteX2" fmla="*/ 1193276 w 3363992"/>
              <a:gd name="connsiteY2" fmla="*/ 2793 h 6310313"/>
              <a:gd name="connsiteX3" fmla="*/ 1643843 w 3363992"/>
              <a:gd name="connsiteY3" fmla="*/ 339347 h 6310313"/>
              <a:gd name="connsiteX4" fmla="*/ 3292911 w 3363992"/>
              <a:gd name="connsiteY4" fmla="*/ 2607256 h 6310313"/>
              <a:gd name="connsiteX5" fmla="*/ 3274080 w 3363992"/>
              <a:gd name="connsiteY5" fmla="*/ 3115638 h 6310313"/>
              <a:gd name="connsiteX6" fmla="*/ 1659053 w 3363992"/>
              <a:gd name="connsiteY6" fmla="*/ 5906341 h 6310313"/>
              <a:gd name="connsiteX7" fmla="*/ 1193735 w 3363992"/>
              <a:gd name="connsiteY7" fmla="*/ 6306932 h 6310313"/>
              <a:gd name="connsiteX8" fmla="*/ 1120319 w 3363992"/>
              <a:gd name="connsiteY8" fmla="*/ 6310313 h 6310313"/>
              <a:gd name="connsiteX9" fmla="*/ 0 w 3363992"/>
              <a:gd name="connsiteY9" fmla="*/ 6310313 h 631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63992" h="6310313">
                <a:moveTo>
                  <a:pt x="0" y="0"/>
                </a:moveTo>
                <a:lnTo>
                  <a:pt x="1119860" y="0"/>
                </a:lnTo>
                <a:lnTo>
                  <a:pt x="1193276" y="2793"/>
                </a:lnTo>
                <a:cubicBezTo>
                  <a:pt x="1454947" y="20808"/>
                  <a:pt x="1529136" y="174203"/>
                  <a:pt x="1643843" y="339347"/>
                </a:cubicBezTo>
                <a:lnTo>
                  <a:pt x="3292911" y="2607256"/>
                </a:lnTo>
                <a:cubicBezTo>
                  <a:pt x="3394411" y="2759346"/>
                  <a:pt x="3386396" y="2913011"/>
                  <a:pt x="3274080" y="3115638"/>
                </a:cubicBezTo>
                <a:lnTo>
                  <a:pt x="1659053" y="5906341"/>
                </a:lnTo>
                <a:cubicBezTo>
                  <a:pt x="1544346" y="6106248"/>
                  <a:pt x="1455406" y="6285126"/>
                  <a:pt x="1193735" y="6306932"/>
                </a:cubicBezTo>
                <a:lnTo>
                  <a:pt x="1120319" y="6310313"/>
                </a:lnTo>
                <a:lnTo>
                  <a:pt x="0" y="6310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311900"/>
            <a:ext cx="9144000" cy="54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>
            <a:spLocks noChangeAspect="1"/>
          </p:cNvSpPr>
          <p:nvPr userDrawn="1"/>
        </p:nvSpPr>
        <p:spPr>
          <a:xfrm>
            <a:off x="5740402" y="6310800"/>
            <a:ext cx="1313950" cy="547200"/>
          </a:xfrm>
          <a:custGeom>
            <a:avLst/>
            <a:gdLst>
              <a:gd name="connsiteX0" fmla="*/ 882397 w 1313950"/>
              <a:gd name="connsiteY0" fmla="*/ 0 h 547200"/>
              <a:gd name="connsiteX1" fmla="*/ 1119350 w 1313950"/>
              <a:gd name="connsiteY1" fmla="*/ 0 h 547200"/>
              <a:gd name="connsiteX2" fmla="*/ 1125716 w 1313950"/>
              <a:gd name="connsiteY2" fmla="*/ 242 h 547200"/>
              <a:gd name="connsiteX3" fmla="*/ 1164787 w 1313950"/>
              <a:gd name="connsiteY3" fmla="*/ 29427 h 547200"/>
              <a:gd name="connsiteX4" fmla="*/ 1307786 w 1313950"/>
              <a:gd name="connsiteY4" fmla="*/ 226089 h 547200"/>
              <a:gd name="connsiteX5" fmla="*/ 1306153 w 1313950"/>
              <a:gd name="connsiteY5" fmla="*/ 270173 h 547200"/>
              <a:gd name="connsiteX6" fmla="*/ 1166106 w 1313950"/>
              <a:gd name="connsiteY6" fmla="*/ 512170 h 547200"/>
              <a:gd name="connsiteX7" fmla="*/ 1125756 w 1313950"/>
              <a:gd name="connsiteY7" fmla="*/ 546907 h 547200"/>
              <a:gd name="connsiteX8" fmla="*/ 1119389 w 1313950"/>
              <a:gd name="connsiteY8" fmla="*/ 547200 h 547200"/>
              <a:gd name="connsiteX9" fmla="*/ 882436 w 1313950"/>
              <a:gd name="connsiteY9" fmla="*/ 547200 h 547200"/>
              <a:gd name="connsiteX10" fmla="*/ 875431 w 1313950"/>
              <a:gd name="connsiteY10" fmla="*/ 546714 h 547200"/>
              <a:gd name="connsiteX11" fmla="*/ 849109 w 1313950"/>
              <a:gd name="connsiteY11" fmla="*/ 487528 h 547200"/>
              <a:gd name="connsiteX12" fmla="*/ 987283 w 1313950"/>
              <a:gd name="connsiteY12" fmla="*/ 248826 h 547200"/>
              <a:gd name="connsiteX13" fmla="*/ 847987 w 1313950"/>
              <a:gd name="connsiteY13" fmla="*/ 57261 h 547200"/>
              <a:gd name="connsiteX14" fmla="*/ 875391 w 1313950"/>
              <a:gd name="connsiteY14" fmla="*/ 402 h 547200"/>
              <a:gd name="connsiteX15" fmla="*/ 882397 w 1313950"/>
              <a:gd name="connsiteY15" fmla="*/ 0 h 547200"/>
              <a:gd name="connsiteX16" fmla="*/ 450303 w 1313950"/>
              <a:gd name="connsiteY16" fmla="*/ 0 h 547200"/>
              <a:gd name="connsiteX17" fmla="*/ 687256 w 1313950"/>
              <a:gd name="connsiteY17" fmla="*/ 0 h 547200"/>
              <a:gd name="connsiteX18" fmla="*/ 693622 w 1313950"/>
              <a:gd name="connsiteY18" fmla="*/ 242 h 547200"/>
              <a:gd name="connsiteX19" fmla="*/ 732693 w 1313950"/>
              <a:gd name="connsiteY19" fmla="*/ 29427 h 547200"/>
              <a:gd name="connsiteX20" fmla="*/ 875692 w 1313950"/>
              <a:gd name="connsiteY20" fmla="*/ 226089 h 547200"/>
              <a:gd name="connsiteX21" fmla="*/ 874059 w 1313950"/>
              <a:gd name="connsiteY21" fmla="*/ 270173 h 547200"/>
              <a:gd name="connsiteX22" fmla="*/ 734012 w 1313950"/>
              <a:gd name="connsiteY22" fmla="*/ 512170 h 547200"/>
              <a:gd name="connsiteX23" fmla="*/ 693662 w 1313950"/>
              <a:gd name="connsiteY23" fmla="*/ 546907 h 547200"/>
              <a:gd name="connsiteX24" fmla="*/ 687295 w 1313950"/>
              <a:gd name="connsiteY24" fmla="*/ 547200 h 547200"/>
              <a:gd name="connsiteX25" fmla="*/ 450342 w 1313950"/>
              <a:gd name="connsiteY25" fmla="*/ 547200 h 547200"/>
              <a:gd name="connsiteX26" fmla="*/ 443337 w 1313950"/>
              <a:gd name="connsiteY26" fmla="*/ 546714 h 547200"/>
              <a:gd name="connsiteX27" fmla="*/ 417015 w 1313950"/>
              <a:gd name="connsiteY27" fmla="*/ 487528 h 547200"/>
              <a:gd name="connsiteX28" fmla="*/ 555189 w 1313950"/>
              <a:gd name="connsiteY28" fmla="*/ 248826 h 547200"/>
              <a:gd name="connsiteX29" fmla="*/ 415893 w 1313950"/>
              <a:gd name="connsiteY29" fmla="*/ 57261 h 547200"/>
              <a:gd name="connsiteX30" fmla="*/ 443297 w 1313950"/>
              <a:gd name="connsiteY30" fmla="*/ 402 h 547200"/>
              <a:gd name="connsiteX31" fmla="*/ 450303 w 1313950"/>
              <a:gd name="connsiteY31" fmla="*/ 0 h 547200"/>
              <a:gd name="connsiteX32" fmla="*/ 39876 w 1313950"/>
              <a:gd name="connsiteY32" fmla="*/ 0 h 547200"/>
              <a:gd name="connsiteX33" fmla="*/ 276829 w 1313950"/>
              <a:gd name="connsiteY33" fmla="*/ 0 h 547200"/>
              <a:gd name="connsiteX34" fmla="*/ 283195 w 1313950"/>
              <a:gd name="connsiteY34" fmla="*/ 242 h 547200"/>
              <a:gd name="connsiteX35" fmla="*/ 322266 w 1313950"/>
              <a:gd name="connsiteY35" fmla="*/ 29427 h 547200"/>
              <a:gd name="connsiteX36" fmla="*/ 465265 w 1313950"/>
              <a:gd name="connsiteY36" fmla="*/ 226089 h 547200"/>
              <a:gd name="connsiteX37" fmla="*/ 463632 w 1313950"/>
              <a:gd name="connsiteY37" fmla="*/ 270173 h 547200"/>
              <a:gd name="connsiteX38" fmla="*/ 323585 w 1313950"/>
              <a:gd name="connsiteY38" fmla="*/ 512170 h 547200"/>
              <a:gd name="connsiteX39" fmla="*/ 283235 w 1313950"/>
              <a:gd name="connsiteY39" fmla="*/ 546907 h 547200"/>
              <a:gd name="connsiteX40" fmla="*/ 276868 w 1313950"/>
              <a:gd name="connsiteY40" fmla="*/ 547200 h 547200"/>
              <a:gd name="connsiteX41" fmla="*/ 39916 w 1313950"/>
              <a:gd name="connsiteY41" fmla="*/ 547200 h 547200"/>
              <a:gd name="connsiteX42" fmla="*/ 32910 w 1313950"/>
              <a:gd name="connsiteY42" fmla="*/ 546714 h 547200"/>
              <a:gd name="connsiteX43" fmla="*/ 6588 w 1313950"/>
              <a:gd name="connsiteY43" fmla="*/ 487528 h 547200"/>
              <a:gd name="connsiteX44" fmla="*/ 144762 w 1313950"/>
              <a:gd name="connsiteY44" fmla="*/ 248826 h 547200"/>
              <a:gd name="connsiteX45" fmla="*/ 5466 w 1313950"/>
              <a:gd name="connsiteY45" fmla="*/ 57261 h 547200"/>
              <a:gd name="connsiteX46" fmla="*/ 32870 w 1313950"/>
              <a:gd name="connsiteY46" fmla="*/ 402 h 547200"/>
              <a:gd name="connsiteX47" fmla="*/ 39876 w 1313950"/>
              <a:gd name="connsiteY47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313950" h="547200">
                <a:moveTo>
                  <a:pt x="882397" y="0"/>
                </a:moveTo>
                <a:lnTo>
                  <a:pt x="1119350" y="0"/>
                </a:lnTo>
                <a:lnTo>
                  <a:pt x="1125716" y="242"/>
                </a:lnTo>
                <a:cubicBezTo>
                  <a:pt x="1148407" y="1805"/>
                  <a:pt x="1154840" y="15106"/>
                  <a:pt x="1164787" y="29427"/>
                </a:cubicBezTo>
                <a:lnTo>
                  <a:pt x="1307786" y="226089"/>
                </a:lnTo>
                <a:cubicBezTo>
                  <a:pt x="1316588" y="239277"/>
                  <a:pt x="1315893" y="252602"/>
                  <a:pt x="1306153" y="270173"/>
                </a:cubicBezTo>
                <a:lnTo>
                  <a:pt x="1166106" y="512170"/>
                </a:lnTo>
                <a:cubicBezTo>
                  <a:pt x="1156159" y="529505"/>
                  <a:pt x="1148447" y="545016"/>
                  <a:pt x="1125756" y="546907"/>
                </a:cubicBezTo>
                <a:lnTo>
                  <a:pt x="1119389" y="547200"/>
                </a:lnTo>
                <a:lnTo>
                  <a:pt x="882436" y="547200"/>
                </a:lnTo>
                <a:cubicBezTo>
                  <a:pt x="881134" y="547098"/>
                  <a:pt x="878282" y="547174"/>
                  <a:pt x="875431" y="546714"/>
                </a:cubicBezTo>
                <a:cubicBezTo>
                  <a:pt x="852157" y="544326"/>
                  <a:pt x="832188" y="517948"/>
                  <a:pt x="849109" y="487528"/>
                </a:cubicBezTo>
                <a:lnTo>
                  <a:pt x="987283" y="248826"/>
                </a:lnTo>
                <a:lnTo>
                  <a:pt x="847987" y="57261"/>
                </a:lnTo>
                <a:cubicBezTo>
                  <a:pt x="832640" y="31562"/>
                  <a:pt x="852117" y="2375"/>
                  <a:pt x="875391" y="402"/>
                </a:cubicBezTo>
                <a:cubicBezTo>
                  <a:pt x="878243" y="22"/>
                  <a:pt x="881094" y="85"/>
                  <a:pt x="882397" y="0"/>
                </a:cubicBezTo>
                <a:close/>
                <a:moveTo>
                  <a:pt x="450303" y="0"/>
                </a:moveTo>
                <a:lnTo>
                  <a:pt x="687256" y="0"/>
                </a:lnTo>
                <a:lnTo>
                  <a:pt x="693622" y="242"/>
                </a:lnTo>
                <a:cubicBezTo>
                  <a:pt x="716313" y="1805"/>
                  <a:pt x="722746" y="15106"/>
                  <a:pt x="732693" y="29427"/>
                </a:cubicBezTo>
                <a:lnTo>
                  <a:pt x="875692" y="226089"/>
                </a:lnTo>
                <a:cubicBezTo>
                  <a:pt x="884494" y="239277"/>
                  <a:pt x="883799" y="252602"/>
                  <a:pt x="874059" y="270173"/>
                </a:cubicBezTo>
                <a:lnTo>
                  <a:pt x="734012" y="512170"/>
                </a:lnTo>
                <a:cubicBezTo>
                  <a:pt x="724065" y="529505"/>
                  <a:pt x="716353" y="545016"/>
                  <a:pt x="693662" y="546907"/>
                </a:cubicBezTo>
                <a:lnTo>
                  <a:pt x="687295" y="547200"/>
                </a:lnTo>
                <a:lnTo>
                  <a:pt x="450342" y="547200"/>
                </a:lnTo>
                <a:cubicBezTo>
                  <a:pt x="449040" y="547098"/>
                  <a:pt x="446188" y="547174"/>
                  <a:pt x="443337" y="546714"/>
                </a:cubicBezTo>
                <a:cubicBezTo>
                  <a:pt x="420063" y="544326"/>
                  <a:pt x="400094" y="517948"/>
                  <a:pt x="417015" y="487528"/>
                </a:cubicBezTo>
                <a:lnTo>
                  <a:pt x="555189" y="248826"/>
                </a:lnTo>
                <a:lnTo>
                  <a:pt x="415893" y="57261"/>
                </a:lnTo>
                <a:cubicBezTo>
                  <a:pt x="400546" y="31562"/>
                  <a:pt x="420023" y="2375"/>
                  <a:pt x="443297" y="402"/>
                </a:cubicBezTo>
                <a:cubicBezTo>
                  <a:pt x="446149" y="22"/>
                  <a:pt x="449000" y="85"/>
                  <a:pt x="450303" y="0"/>
                </a:cubicBezTo>
                <a:close/>
                <a:moveTo>
                  <a:pt x="39876" y="0"/>
                </a:moveTo>
                <a:lnTo>
                  <a:pt x="276829" y="0"/>
                </a:lnTo>
                <a:lnTo>
                  <a:pt x="283195" y="242"/>
                </a:lnTo>
                <a:cubicBezTo>
                  <a:pt x="305886" y="1805"/>
                  <a:pt x="312319" y="15106"/>
                  <a:pt x="322266" y="29427"/>
                </a:cubicBezTo>
                <a:lnTo>
                  <a:pt x="465265" y="226089"/>
                </a:lnTo>
                <a:cubicBezTo>
                  <a:pt x="474067" y="239277"/>
                  <a:pt x="473372" y="252602"/>
                  <a:pt x="463632" y="270173"/>
                </a:cubicBezTo>
                <a:lnTo>
                  <a:pt x="323585" y="512170"/>
                </a:lnTo>
                <a:cubicBezTo>
                  <a:pt x="313638" y="529505"/>
                  <a:pt x="305926" y="545016"/>
                  <a:pt x="283235" y="546907"/>
                </a:cubicBezTo>
                <a:lnTo>
                  <a:pt x="276868" y="547200"/>
                </a:lnTo>
                <a:lnTo>
                  <a:pt x="39916" y="547200"/>
                </a:lnTo>
                <a:cubicBezTo>
                  <a:pt x="38614" y="547098"/>
                  <a:pt x="35762" y="547174"/>
                  <a:pt x="32910" y="546714"/>
                </a:cubicBezTo>
                <a:cubicBezTo>
                  <a:pt x="9636" y="544326"/>
                  <a:pt x="-10333" y="517948"/>
                  <a:pt x="6588" y="487528"/>
                </a:cubicBezTo>
                <a:lnTo>
                  <a:pt x="144762" y="248826"/>
                </a:lnTo>
                <a:lnTo>
                  <a:pt x="5466" y="57261"/>
                </a:lnTo>
                <a:cubicBezTo>
                  <a:pt x="-9881" y="31562"/>
                  <a:pt x="9597" y="2375"/>
                  <a:pt x="32870" y="402"/>
                </a:cubicBezTo>
                <a:cubicBezTo>
                  <a:pt x="35722" y="22"/>
                  <a:pt x="38574" y="85"/>
                  <a:pt x="398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223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63992" y="1930401"/>
            <a:ext cx="5579984" cy="178803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header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3363992" y="3762887"/>
            <a:ext cx="5579984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 flipV="1">
            <a:off x="0" y="6310799"/>
            <a:ext cx="9144000" cy="72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54" y="219932"/>
            <a:ext cx="1375303" cy="873137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7111502" y="6402387"/>
            <a:ext cx="18324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pPr lvl="0" algn="r"/>
            <a:r>
              <a:rPr lang="en-GB" sz="1200" dirty="0">
                <a:solidFill>
                  <a:schemeClr val="bg1"/>
                </a:solidFill>
              </a:rPr>
              <a:t>Moving Britain Ahead</a:t>
            </a:r>
          </a:p>
        </p:txBody>
      </p:sp>
      <p:sp>
        <p:nvSpPr>
          <p:cNvPr id="22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299554" y="6402387"/>
            <a:ext cx="513675" cy="365125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7111502" y="6767512"/>
            <a:ext cx="1832474" cy="90488"/>
          </a:xfrm>
          <a:prstGeom prst="rect">
            <a:avLst/>
          </a:prstGeom>
        </p:spPr>
        <p:txBody>
          <a:bodyPr lIns="0" tIns="0" rIns="90000" bIns="0" anchor="b"/>
          <a:lstStyle>
            <a:lvl1pPr algn="r">
              <a:defRPr sz="500">
                <a:solidFill>
                  <a:schemeClr val="accent1"/>
                </a:solidFill>
              </a:defRPr>
            </a:lvl1pPr>
          </a:lstStyle>
          <a:p>
            <a:fld id="{34FCCBA5-D2FD-468A-9A59-AFA3EBE6C093}" type="datetime6">
              <a:rPr lang="en-GB" smtClean="0"/>
              <a:t>September 20</a:t>
            </a:fld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3229" y="6403965"/>
            <a:ext cx="4870023" cy="363548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>
                <a:solidFill>
                  <a:prstClr val="white"/>
                </a:solidFill>
              </a:rPr>
              <a:t>NeTEx UK Fare Profile - Introduction</a:t>
            </a:r>
            <a:endParaRPr lang="en-GB" sz="9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7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54" y="219932"/>
            <a:ext cx="1375303" cy="87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5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7" r:id="rId3"/>
    <p:sldLayoutId id="2147483673" r:id="rId4"/>
    <p:sldLayoutId id="2147483662" r:id="rId5"/>
    <p:sldLayoutId id="2147483674" r:id="rId6"/>
    <p:sldLayoutId id="2147483675" r:id="rId7"/>
    <p:sldLayoutId id="2147483676" r:id="rId8"/>
    <p:sldLayoutId id="2147483663" r:id="rId9"/>
    <p:sldLayoutId id="2147483667" r:id="rId10"/>
    <p:sldLayoutId id="2147483681" r:id="rId11"/>
    <p:sldLayoutId id="2147483682" r:id="rId12"/>
    <p:sldLayoutId id="2147483683" r:id="rId13"/>
    <p:sldLayoutId id="2147483708" r:id="rId14"/>
    <p:sldLayoutId id="2147483709" r:id="rId15"/>
    <p:sldLayoutId id="2147483710" r:id="rId16"/>
    <p:sldLayoutId id="2147483731" r:id="rId17"/>
    <p:sldLayoutId id="2147483732" r:id="rId18"/>
    <p:sldLayoutId id="2147483735" r:id="rId19"/>
    <p:sldLayoutId id="2147483736" r:id="rId20"/>
    <p:sldLayoutId id="2147483741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3DDCA-59BB-40BF-967D-2B94288AC958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AF448-8BEE-47A7-A69F-36B741792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63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B29CF-3BDC-441E-B85B-D8C7945FC75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03E5A-C095-4BBF-9856-DEEDD1483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51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36825" y="204502"/>
            <a:ext cx="816975" cy="691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60220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8" r:id="rId15"/>
    <p:sldLayoutId id="2147483740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3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5.png"/><Relationship Id="rId5" Type="http://schemas.openxmlformats.org/officeDocument/2006/relationships/image" Target="../media/image49.png"/><Relationship Id="rId4" Type="http://schemas.openxmlformats.org/officeDocument/2006/relationships/image" Target="../media/image8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8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3" Type="http://schemas.openxmlformats.org/officeDocument/2006/relationships/image" Target="../media/image42.wmf"/><Relationship Id="rId7" Type="http://schemas.openxmlformats.org/officeDocument/2006/relationships/image" Target="../media/image34.png"/><Relationship Id="rId12" Type="http://schemas.openxmlformats.org/officeDocument/2006/relationships/image" Target="../media/image9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9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9.png"/><Relationship Id="rId11" Type="http://schemas.openxmlformats.org/officeDocument/2006/relationships/image" Target="../media/image93.png"/><Relationship Id="rId5" Type="http://schemas.openxmlformats.org/officeDocument/2006/relationships/image" Target="../media/image88.png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4" Type="http://schemas.openxmlformats.org/officeDocument/2006/relationships/image" Target="../media/image87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75.jpeg"/><Relationship Id="rId3" Type="http://schemas.openxmlformats.org/officeDocument/2006/relationships/image" Target="../media/image100.png"/><Relationship Id="rId7" Type="http://schemas.openxmlformats.org/officeDocument/2006/relationships/image" Target="../media/image73.png"/><Relationship Id="rId12" Type="http://schemas.openxmlformats.org/officeDocument/2006/relationships/image" Target="../media/image10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2.png"/><Relationship Id="rId11" Type="http://schemas.openxmlformats.org/officeDocument/2006/relationships/image" Target="../media/image104.png"/><Relationship Id="rId5" Type="http://schemas.openxmlformats.org/officeDocument/2006/relationships/image" Target="../media/image101.png"/><Relationship Id="rId15" Type="http://schemas.openxmlformats.org/officeDocument/2006/relationships/image" Target="../media/image46.png"/><Relationship Id="rId10" Type="http://schemas.openxmlformats.org/officeDocument/2006/relationships/image" Target="../media/image60.png"/><Relationship Id="rId4" Type="http://schemas.openxmlformats.org/officeDocument/2006/relationships/image" Target="../media/image50.png"/><Relationship Id="rId9" Type="http://schemas.openxmlformats.org/officeDocument/2006/relationships/image" Target="../media/image34.png"/><Relationship Id="rId1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09.png"/><Relationship Id="rId3" Type="http://schemas.openxmlformats.org/officeDocument/2006/relationships/image" Target="../media/image50.png"/><Relationship Id="rId7" Type="http://schemas.openxmlformats.org/officeDocument/2006/relationships/image" Target="../media/image49.png"/><Relationship Id="rId12" Type="http://schemas.openxmlformats.org/officeDocument/2006/relationships/image" Target="../media/image104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5.jpeg"/><Relationship Id="rId11" Type="http://schemas.openxmlformats.org/officeDocument/2006/relationships/image" Target="../media/image60.png"/><Relationship Id="rId5" Type="http://schemas.openxmlformats.org/officeDocument/2006/relationships/image" Target="../media/image74.png"/><Relationship Id="rId10" Type="http://schemas.openxmlformats.org/officeDocument/2006/relationships/image" Target="../media/image108.png"/><Relationship Id="rId4" Type="http://schemas.openxmlformats.org/officeDocument/2006/relationships/image" Target="../media/image73.png"/><Relationship Id="rId9" Type="http://schemas.openxmlformats.org/officeDocument/2006/relationships/image" Target="../media/image10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10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5.png"/><Relationship Id="rId11" Type="http://schemas.openxmlformats.org/officeDocument/2006/relationships/image" Target="../media/image34.png"/><Relationship Id="rId5" Type="http://schemas.openxmlformats.org/officeDocument/2006/relationships/image" Target="../media/image50.png"/><Relationship Id="rId10" Type="http://schemas.openxmlformats.org/officeDocument/2006/relationships/image" Target="../media/image114.png"/><Relationship Id="rId4" Type="http://schemas.openxmlformats.org/officeDocument/2006/relationships/image" Target="../media/image111.png"/><Relationship Id="rId9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10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2.png"/><Relationship Id="rId5" Type="http://schemas.openxmlformats.org/officeDocument/2006/relationships/image" Target="../media/image50.png"/><Relationship Id="rId4" Type="http://schemas.openxmlformats.org/officeDocument/2006/relationships/image" Target="../media/image10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jpe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42" Type="http://schemas.openxmlformats.org/officeDocument/2006/relationships/image" Target="../media/image47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6" Type="http://schemas.openxmlformats.org/officeDocument/2006/relationships/image" Target="../media/image21.jpe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41" Type="http://schemas.openxmlformats.org/officeDocument/2006/relationships/image" Target="../media/image46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wmf"/><Relationship Id="rId40" Type="http://schemas.openxmlformats.org/officeDocument/2006/relationships/image" Target="../media/image45.wmf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10.png"/><Relationship Id="rId9" Type="http://schemas.openxmlformats.org/officeDocument/2006/relationships/hyperlink" Target="http://commons.wikimedia.org/wiki/File:Stop_hand_nuvola_alternate_text.svg" TargetMode="External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43" Type="http://schemas.openxmlformats.org/officeDocument/2006/relationships/image" Target="../media/image48.png"/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5.wmf"/><Relationship Id="rId21" Type="http://schemas.openxmlformats.org/officeDocument/2006/relationships/image" Target="../media/image26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6" Type="http://schemas.openxmlformats.org/officeDocument/2006/relationships/image" Target="../media/image21.jpeg"/><Relationship Id="rId20" Type="http://schemas.openxmlformats.org/officeDocument/2006/relationships/image" Target="../media/image25.png"/><Relationship Id="rId29" Type="http://schemas.openxmlformats.org/officeDocument/2006/relationships/image" Target="../media/image35.png"/><Relationship Id="rId41" Type="http://schemas.openxmlformats.org/officeDocument/2006/relationships/image" Target="../media/image4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8.png"/><Relationship Id="rId37" Type="http://schemas.openxmlformats.org/officeDocument/2006/relationships/image" Target="../media/image43.jpeg"/><Relationship Id="rId40" Type="http://schemas.openxmlformats.org/officeDocument/2006/relationships/image" Target="../media/image46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2.wmf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7.png"/><Relationship Id="rId44" Type="http://schemas.openxmlformats.org/officeDocument/2006/relationships/image" Target="../media/image121.png"/><Relationship Id="rId4" Type="http://schemas.openxmlformats.org/officeDocument/2006/relationships/image" Target="../media/image10.png"/><Relationship Id="rId9" Type="http://schemas.openxmlformats.org/officeDocument/2006/relationships/hyperlink" Target="http://commons.wikimedia.org/wiki/File:Stop_hand_nuvola_alternate_text.svg" TargetMode="External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34.png"/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9.png"/><Relationship Id="rId38" Type="http://schemas.openxmlformats.org/officeDocument/2006/relationships/image" Target="../media/image120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2.jpe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45.wmf"/><Relationship Id="rId9" Type="http://schemas.openxmlformats.org/officeDocument/2006/relationships/image" Target="../media/image1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32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12" Type="http://schemas.openxmlformats.org/officeDocument/2006/relationships/image" Target="../media/image1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0" Type="http://schemas.openxmlformats.org/officeDocument/2006/relationships/image" Target="../media/image141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Relationship Id="rId14" Type="http://schemas.openxmlformats.org/officeDocument/2006/relationships/image" Target="../media/image1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7" Type="http://schemas.openxmlformats.org/officeDocument/2006/relationships/image" Target="../media/image146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145.png"/><Relationship Id="rId4" Type="http://schemas.openxmlformats.org/officeDocument/2006/relationships/image" Target="../media/image12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48.png"/><Relationship Id="rId7" Type="http://schemas.openxmlformats.org/officeDocument/2006/relationships/image" Target="../media/image150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39.png"/><Relationship Id="rId4" Type="http://schemas.openxmlformats.org/officeDocument/2006/relationships/image" Target="../media/image1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metrobus.co.uk/route-information/1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62.png"/><Relationship Id="rId18" Type="http://schemas.openxmlformats.org/officeDocument/2006/relationships/image" Target="../media/image109.png"/><Relationship Id="rId3" Type="http://schemas.openxmlformats.org/officeDocument/2006/relationships/image" Target="../media/image17.png"/><Relationship Id="rId7" Type="http://schemas.openxmlformats.org/officeDocument/2006/relationships/image" Target="../media/image156.png"/><Relationship Id="rId12" Type="http://schemas.openxmlformats.org/officeDocument/2006/relationships/image" Target="../media/image161.png"/><Relationship Id="rId17" Type="http://schemas.openxmlformats.org/officeDocument/2006/relationships/image" Target="../media/image165.png"/><Relationship Id="rId2" Type="http://schemas.openxmlformats.org/officeDocument/2006/relationships/image" Target="../media/image152.png"/><Relationship Id="rId16" Type="http://schemas.openxmlformats.org/officeDocument/2006/relationships/image" Target="../media/image16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5.png"/><Relationship Id="rId11" Type="http://schemas.openxmlformats.org/officeDocument/2006/relationships/image" Target="../media/image160.png"/><Relationship Id="rId5" Type="http://schemas.openxmlformats.org/officeDocument/2006/relationships/image" Target="../media/image154.png"/><Relationship Id="rId15" Type="http://schemas.openxmlformats.org/officeDocument/2006/relationships/image" Target="../media/image163.png"/><Relationship Id="rId10" Type="http://schemas.openxmlformats.org/officeDocument/2006/relationships/image" Target="../media/image159.png"/><Relationship Id="rId19" Type="http://schemas.openxmlformats.org/officeDocument/2006/relationships/image" Target="../media/image166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Relationship Id="rId14" Type="http://schemas.openxmlformats.org/officeDocument/2006/relationships/image" Target="../media/image1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9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13" Type="http://schemas.openxmlformats.org/officeDocument/2006/relationships/image" Target="../media/image144.png"/><Relationship Id="rId18" Type="http://schemas.openxmlformats.org/officeDocument/2006/relationships/image" Target="../media/image160.png"/><Relationship Id="rId26" Type="http://schemas.openxmlformats.org/officeDocument/2006/relationships/image" Target="../media/image150.png"/><Relationship Id="rId3" Type="http://schemas.openxmlformats.org/officeDocument/2006/relationships/image" Target="../media/image170.png"/><Relationship Id="rId21" Type="http://schemas.openxmlformats.org/officeDocument/2006/relationships/image" Target="../media/image155.png"/><Relationship Id="rId7" Type="http://schemas.openxmlformats.org/officeDocument/2006/relationships/image" Target="../media/image173.png"/><Relationship Id="rId12" Type="http://schemas.openxmlformats.org/officeDocument/2006/relationships/image" Target="../media/image176.png"/><Relationship Id="rId17" Type="http://schemas.openxmlformats.org/officeDocument/2006/relationships/image" Target="../media/image159.png"/><Relationship Id="rId25" Type="http://schemas.openxmlformats.org/officeDocument/2006/relationships/image" Target="../media/image131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28.png"/><Relationship Id="rId20" Type="http://schemas.openxmlformats.org/officeDocument/2006/relationships/image" Target="../media/image18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2.png"/><Relationship Id="rId11" Type="http://schemas.openxmlformats.org/officeDocument/2006/relationships/image" Target="../media/image39.png"/><Relationship Id="rId24" Type="http://schemas.openxmlformats.org/officeDocument/2006/relationships/image" Target="../media/image46.png"/><Relationship Id="rId5" Type="http://schemas.openxmlformats.org/officeDocument/2006/relationships/image" Target="../media/image38.png"/><Relationship Id="rId15" Type="http://schemas.openxmlformats.org/officeDocument/2006/relationships/image" Target="../media/image178.png"/><Relationship Id="rId23" Type="http://schemas.openxmlformats.org/officeDocument/2006/relationships/image" Target="../media/image182.png"/><Relationship Id="rId10" Type="http://schemas.openxmlformats.org/officeDocument/2006/relationships/image" Target="../media/image175.png"/><Relationship Id="rId19" Type="http://schemas.openxmlformats.org/officeDocument/2006/relationships/image" Target="../media/image179.png"/><Relationship Id="rId4" Type="http://schemas.openxmlformats.org/officeDocument/2006/relationships/image" Target="../media/image171.png"/><Relationship Id="rId9" Type="http://schemas.openxmlformats.org/officeDocument/2006/relationships/image" Target="../media/image143.png"/><Relationship Id="rId14" Type="http://schemas.openxmlformats.org/officeDocument/2006/relationships/image" Target="../media/image177.png"/><Relationship Id="rId22" Type="http://schemas.openxmlformats.org/officeDocument/2006/relationships/image" Target="../media/image18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46.png"/><Relationship Id="rId7" Type="http://schemas.openxmlformats.org/officeDocument/2006/relationships/image" Target="../media/image184.png"/><Relationship Id="rId12" Type="http://schemas.openxmlformats.org/officeDocument/2006/relationships/image" Target="../media/image1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11" Type="http://schemas.openxmlformats.org/officeDocument/2006/relationships/image" Target="../media/image46.png"/><Relationship Id="rId5" Type="http://schemas.openxmlformats.org/officeDocument/2006/relationships/image" Target="../media/image183.png"/><Relationship Id="rId10" Type="http://schemas.openxmlformats.org/officeDocument/2006/relationships/image" Target="../media/image186.png"/><Relationship Id="rId4" Type="http://schemas.openxmlformats.org/officeDocument/2006/relationships/image" Target="../media/image38.png"/><Relationship Id="rId9" Type="http://schemas.openxmlformats.org/officeDocument/2006/relationships/image" Target="../media/image18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189.png"/><Relationship Id="rId4" Type="http://schemas.openxmlformats.org/officeDocument/2006/relationships/image" Target="../media/image18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5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191.png"/><Relationship Id="rId7" Type="http://schemas.openxmlformats.org/officeDocument/2006/relationships/image" Target="../media/image195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4.png"/><Relationship Id="rId5" Type="http://schemas.openxmlformats.org/officeDocument/2006/relationships/image" Target="../media/image193.png"/><Relationship Id="rId4" Type="http://schemas.openxmlformats.org/officeDocument/2006/relationships/image" Target="../media/image192.png"/><Relationship Id="rId9" Type="http://schemas.openxmlformats.org/officeDocument/2006/relationships/image" Target="../media/image19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13" Type="http://schemas.openxmlformats.org/officeDocument/2006/relationships/image" Target="../media/image206.png"/><Relationship Id="rId18" Type="http://schemas.openxmlformats.org/officeDocument/2006/relationships/image" Target="../media/image211.png"/><Relationship Id="rId3" Type="http://schemas.openxmlformats.org/officeDocument/2006/relationships/image" Target="../media/image197.png"/><Relationship Id="rId21" Type="http://schemas.openxmlformats.org/officeDocument/2006/relationships/image" Target="../media/image213.png"/><Relationship Id="rId7" Type="http://schemas.openxmlformats.org/officeDocument/2006/relationships/image" Target="../media/image201.png"/><Relationship Id="rId12" Type="http://schemas.openxmlformats.org/officeDocument/2006/relationships/image" Target="../media/image40.png"/><Relationship Id="rId17" Type="http://schemas.openxmlformats.org/officeDocument/2006/relationships/image" Target="../media/image210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209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0.png"/><Relationship Id="rId11" Type="http://schemas.openxmlformats.org/officeDocument/2006/relationships/image" Target="../media/image205.png"/><Relationship Id="rId5" Type="http://schemas.openxmlformats.org/officeDocument/2006/relationships/image" Target="../media/image199.png"/><Relationship Id="rId15" Type="http://schemas.openxmlformats.org/officeDocument/2006/relationships/image" Target="../media/image208.png"/><Relationship Id="rId10" Type="http://schemas.openxmlformats.org/officeDocument/2006/relationships/image" Target="../media/image204.png"/><Relationship Id="rId19" Type="http://schemas.openxmlformats.org/officeDocument/2006/relationships/image" Target="../media/image212.png"/><Relationship Id="rId4" Type="http://schemas.openxmlformats.org/officeDocument/2006/relationships/image" Target="../media/image198.jpeg"/><Relationship Id="rId9" Type="http://schemas.openxmlformats.org/officeDocument/2006/relationships/image" Target="../media/image203.png"/><Relationship Id="rId14" Type="http://schemas.openxmlformats.org/officeDocument/2006/relationships/image" Target="../media/image20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13" Type="http://schemas.openxmlformats.org/officeDocument/2006/relationships/image" Target="../media/image222.png"/><Relationship Id="rId3" Type="http://schemas.openxmlformats.org/officeDocument/2006/relationships/image" Target="../media/image214.png"/><Relationship Id="rId7" Type="http://schemas.openxmlformats.org/officeDocument/2006/relationships/image" Target="../media/image178.png"/><Relationship Id="rId12" Type="http://schemas.openxmlformats.org/officeDocument/2006/relationships/image" Target="../media/image221.png"/><Relationship Id="rId17" Type="http://schemas.openxmlformats.org/officeDocument/2006/relationships/image" Target="../media/image133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3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6.png"/><Relationship Id="rId11" Type="http://schemas.openxmlformats.org/officeDocument/2006/relationships/image" Target="../media/image220.png"/><Relationship Id="rId5" Type="http://schemas.openxmlformats.org/officeDocument/2006/relationships/image" Target="../media/image209.png"/><Relationship Id="rId15" Type="http://schemas.openxmlformats.org/officeDocument/2006/relationships/image" Target="../media/image162.png"/><Relationship Id="rId10" Type="http://schemas.openxmlformats.org/officeDocument/2006/relationships/image" Target="../media/image219.png"/><Relationship Id="rId4" Type="http://schemas.openxmlformats.org/officeDocument/2006/relationships/image" Target="../media/image215.png"/><Relationship Id="rId9" Type="http://schemas.openxmlformats.org/officeDocument/2006/relationships/image" Target="../media/image218.png"/><Relationship Id="rId14" Type="http://schemas.openxmlformats.org/officeDocument/2006/relationships/image" Target="../media/image22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png"/><Relationship Id="rId3" Type="http://schemas.openxmlformats.org/officeDocument/2006/relationships/image" Target="../media/image225.png"/><Relationship Id="rId7" Type="http://schemas.openxmlformats.org/officeDocument/2006/relationships/image" Target="../media/image214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0.png"/><Relationship Id="rId11" Type="http://schemas.openxmlformats.org/officeDocument/2006/relationships/image" Target="../media/image133.png"/><Relationship Id="rId5" Type="http://schemas.openxmlformats.org/officeDocument/2006/relationships/image" Target="../media/image223.png"/><Relationship Id="rId10" Type="http://schemas.openxmlformats.org/officeDocument/2006/relationships/image" Target="../media/image46.png"/><Relationship Id="rId4" Type="http://schemas.openxmlformats.org/officeDocument/2006/relationships/image" Target="../media/image226.png"/><Relationship Id="rId9" Type="http://schemas.openxmlformats.org/officeDocument/2006/relationships/image" Target="../media/image2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10" Type="http://schemas.openxmlformats.org/officeDocument/2006/relationships/image" Target="../media/image58.png"/><Relationship Id="rId4" Type="http://schemas.openxmlformats.org/officeDocument/2006/relationships/image" Target="../media/image53.png"/><Relationship Id="rId9" Type="http://schemas.openxmlformats.org/officeDocument/2006/relationships/image" Target="../media/image29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234.jpeg"/><Relationship Id="rId18" Type="http://schemas.openxmlformats.org/officeDocument/2006/relationships/image" Target="../media/image237.png"/><Relationship Id="rId3" Type="http://schemas.openxmlformats.org/officeDocument/2006/relationships/image" Target="../media/image38.png"/><Relationship Id="rId7" Type="http://schemas.openxmlformats.org/officeDocument/2006/relationships/image" Target="../media/image230.png"/><Relationship Id="rId12" Type="http://schemas.openxmlformats.org/officeDocument/2006/relationships/image" Target="../media/image233.png"/><Relationship Id="rId17" Type="http://schemas.openxmlformats.org/officeDocument/2006/relationships/image" Target="../media/image236.png"/><Relationship Id="rId2" Type="http://schemas.openxmlformats.org/officeDocument/2006/relationships/image" Target="../media/image6.png"/><Relationship Id="rId16" Type="http://schemas.openxmlformats.org/officeDocument/2006/relationships/image" Target="../media/image45.w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9.png"/><Relationship Id="rId11" Type="http://schemas.openxmlformats.org/officeDocument/2006/relationships/image" Target="../media/image232.png"/><Relationship Id="rId5" Type="http://schemas.openxmlformats.org/officeDocument/2006/relationships/image" Target="../media/image228.png"/><Relationship Id="rId15" Type="http://schemas.openxmlformats.org/officeDocument/2006/relationships/image" Target="../media/image235.jpeg"/><Relationship Id="rId10" Type="http://schemas.openxmlformats.org/officeDocument/2006/relationships/image" Target="../media/image231.png"/><Relationship Id="rId19" Type="http://schemas.openxmlformats.org/officeDocument/2006/relationships/image" Target="../media/image148.png"/><Relationship Id="rId4" Type="http://schemas.openxmlformats.org/officeDocument/2006/relationships/image" Target="../media/image39.png"/><Relationship Id="rId9" Type="http://schemas.openxmlformats.org/officeDocument/2006/relationships/image" Target="../media/image182.png"/><Relationship Id="rId14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7" Type="http://schemas.openxmlformats.org/officeDocument/2006/relationships/image" Target="../media/image2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9.png"/><Relationship Id="rId5" Type="http://schemas.openxmlformats.org/officeDocument/2006/relationships/image" Target="../media/image238.png"/><Relationship Id="rId4" Type="http://schemas.openxmlformats.org/officeDocument/2006/relationships/image" Target="../media/image45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jpe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4.jpeg"/><Relationship Id="rId5" Type="http://schemas.openxmlformats.org/officeDocument/2006/relationships/image" Target="../media/image243.jpeg"/><Relationship Id="rId4" Type="http://schemas.openxmlformats.org/officeDocument/2006/relationships/image" Target="../media/image45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png"/><Relationship Id="rId13" Type="http://schemas.openxmlformats.org/officeDocument/2006/relationships/image" Target="../media/image253.png"/><Relationship Id="rId3" Type="http://schemas.openxmlformats.org/officeDocument/2006/relationships/image" Target="../media/image245.png"/><Relationship Id="rId7" Type="http://schemas.openxmlformats.org/officeDocument/2006/relationships/image" Target="../media/image247.png"/><Relationship Id="rId12" Type="http://schemas.openxmlformats.org/officeDocument/2006/relationships/image" Target="../media/image25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commons.wikimedia.org/wiki/File:Stop_hand_nuvola_alternate_text.svg" TargetMode="External"/><Relationship Id="rId11" Type="http://schemas.openxmlformats.org/officeDocument/2006/relationships/image" Target="../media/image251.png"/><Relationship Id="rId5" Type="http://schemas.openxmlformats.org/officeDocument/2006/relationships/image" Target="../media/image14.png"/><Relationship Id="rId10" Type="http://schemas.openxmlformats.org/officeDocument/2006/relationships/image" Target="../media/image250.png"/><Relationship Id="rId4" Type="http://schemas.openxmlformats.org/officeDocument/2006/relationships/image" Target="../media/image246.png"/><Relationship Id="rId9" Type="http://schemas.openxmlformats.org/officeDocument/2006/relationships/image" Target="../media/image249.jpeg"/><Relationship Id="rId14" Type="http://schemas.openxmlformats.org/officeDocument/2006/relationships/image" Target="../media/image10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7" Type="http://schemas.openxmlformats.org/officeDocument/2006/relationships/image" Target="../media/image2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9.png"/><Relationship Id="rId5" Type="http://schemas.openxmlformats.org/officeDocument/2006/relationships/image" Target="../media/image238.png"/><Relationship Id="rId4" Type="http://schemas.openxmlformats.org/officeDocument/2006/relationships/image" Target="../media/image45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jpe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4.jpeg"/><Relationship Id="rId5" Type="http://schemas.openxmlformats.org/officeDocument/2006/relationships/image" Target="../media/image243.jpeg"/><Relationship Id="rId4" Type="http://schemas.openxmlformats.org/officeDocument/2006/relationships/image" Target="../media/image45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jpeg"/><Relationship Id="rId13" Type="http://schemas.openxmlformats.org/officeDocument/2006/relationships/image" Target="../media/image260.png"/><Relationship Id="rId18" Type="http://schemas.openxmlformats.org/officeDocument/2006/relationships/image" Target="../media/image265.jpeg"/><Relationship Id="rId3" Type="http://schemas.openxmlformats.org/officeDocument/2006/relationships/image" Target="../media/image254.png"/><Relationship Id="rId7" Type="http://schemas.openxmlformats.org/officeDocument/2006/relationships/image" Target="../media/image256.jpeg"/><Relationship Id="rId12" Type="http://schemas.openxmlformats.org/officeDocument/2006/relationships/image" Target="../media/image259.png"/><Relationship Id="rId17" Type="http://schemas.openxmlformats.org/officeDocument/2006/relationships/image" Target="../media/image264.png"/><Relationship Id="rId2" Type="http://schemas.openxmlformats.org/officeDocument/2006/relationships/image" Target="../media/image204.png"/><Relationship Id="rId16" Type="http://schemas.openxmlformats.org/officeDocument/2006/relationships/image" Target="../media/image263.png"/><Relationship Id="rId20" Type="http://schemas.openxmlformats.org/officeDocument/2006/relationships/image" Target="../media/image26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5.wmf"/><Relationship Id="rId11" Type="http://schemas.openxmlformats.org/officeDocument/2006/relationships/image" Target="../media/image40.png"/><Relationship Id="rId5" Type="http://schemas.openxmlformats.org/officeDocument/2006/relationships/image" Target="../media/image255.jpeg"/><Relationship Id="rId15" Type="http://schemas.openxmlformats.org/officeDocument/2006/relationships/image" Target="../media/image262.png"/><Relationship Id="rId10" Type="http://schemas.openxmlformats.org/officeDocument/2006/relationships/image" Target="../media/image122.jpeg"/><Relationship Id="rId19" Type="http://schemas.openxmlformats.org/officeDocument/2006/relationships/image" Target="../media/image61.png"/><Relationship Id="rId4" Type="http://schemas.openxmlformats.org/officeDocument/2006/relationships/image" Target="../media/image241.png"/><Relationship Id="rId9" Type="http://schemas.openxmlformats.org/officeDocument/2006/relationships/image" Target="../media/image258.jpeg"/><Relationship Id="rId14" Type="http://schemas.openxmlformats.org/officeDocument/2006/relationships/image" Target="../media/image26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7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6.png"/><Relationship Id="rId4" Type="http://schemas.openxmlformats.org/officeDocument/2006/relationships/image" Target="../media/image35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205.png"/><Relationship Id="rId18" Type="http://schemas.openxmlformats.org/officeDocument/2006/relationships/image" Target="../media/image40.png"/><Relationship Id="rId3" Type="http://schemas.openxmlformats.org/officeDocument/2006/relationships/image" Target="../media/image176.png"/><Relationship Id="rId7" Type="http://schemas.openxmlformats.org/officeDocument/2006/relationships/image" Target="../media/image269.png"/><Relationship Id="rId12" Type="http://schemas.openxmlformats.org/officeDocument/2006/relationships/image" Target="../media/image271.png"/><Relationship Id="rId17" Type="http://schemas.openxmlformats.org/officeDocument/2006/relationships/image" Target="../media/image207.png"/><Relationship Id="rId2" Type="http://schemas.openxmlformats.org/officeDocument/2006/relationships/image" Target="../media/image143.png"/><Relationship Id="rId16" Type="http://schemas.openxmlformats.org/officeDocument/2006/relationships/image" Target="../media/image20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11" Type="http://schemas.openxmlformats.org/officeDocument/2006/relationships/image" Target="../media/image191.png"/><Relationship Id="rId5" Type="http://schemas.openxmlformats.org/officeDocument/2006/relationships/image" Target="../media/image268.png"/><Relationship Id="rId15" Type="http://schemas.openxmlformats.org/officeDocument/2006/relationships/image" Target="../media/image236.png"/><Relationship Id="rId10" Type="http://schemas.openxmlformats.org/officeDocument/2006/relationships/image" Target="../media/image21.jpeg"/><Relationship Id="rId19" Type="http://schemas.openxmlformats.org/officeDocument/2006/relationships/image" Target="../media/image273.png"/><Relationship Id="rId4" Type="http://schemas.openxmlformats.org/officeDocument/2006/relationships/image" Target="../media/image155.png"/><Relationship Id="rId9" Type="http://schemas.openxmlformats.org/officeDocument/2006/relationships/image" Target="../media/image17.png"/><Relationship Id="rId14" Type="http://schemas.openxmlformats.org/officeDocument/2006/relationships/image" Target="../media/image27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1.png"/><Relationship Id="rId7" Type="http://schemas.openxmlformats.org/officeDocument/2006/relationships/image" Target="../media/image5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3.png"/><Relationship Id="rId5" Type="http://schemas.openxmlformats.org/officeDocument/2006/relationships/image" Target="../media/image35.png"/><Relationship Id="rId4" Type="http://schemas.openxmlformats.org/officeDocument/2006/relationships/image" Target="../media/image62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191.png"/><Relationship Id="rId7" Type="http://schemas.openxmlformats.org/officeDocument/2006/relationships/image" Target="../media/image195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4.png"/><Relationship Id="rId5" Type="http://schemas.openxmlformats.org/officeDocument/2006/relationships/image" Target="../media/image193.png"/><Relationship Id="rId4" Type="http://schemas.openxmlformats.org/officeDocument/2006/relationships/image" Target="../media/image192.png"/><Relationship Id="rId9" Type="http://schemas.openxmlformats.org/officeDocument/2006/relationships/image" Target="../media/image196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jpeg"/><Relationship Id="rId13" Type="http://schemas.openxmlformats.org/officeDocument/2006/relationships/image" Target="../media/image205.png"/><Relationship Id="rId18" Type="http://schemas.openxmlformats.org/officeDocument/2006/relationships/image" Target="../media/image40.png"/><Relationship Id="rId3" Type="http://schemas.openxmlformats.org/officeDocument/2006/relationships/image" Target="../media/image275.png"/><Relationship Id="rId7" Type="http://schemas.openxmlformats.org/officeDocument/2006/relationships/image" Target="../media/image197.png"/><Relationship Id="rId12" Type="http://schemas.openxmlformats.org/officeDocument/2006/relationships/image" Target="../media/image231.png"/><Relationship Id="rId17" Type="http://schemas.openxmlformats.org/officeDocument/2006/relationships/image" Target="../media/image273.png"/><Relationship Id="rId2" Type="http://schemas.openxmlformats.org/officeDocument/2006/relationships/image" Target="../media/image274.png"/><Relationship Id="rId16" Type="http://schemas.openxmlformats.org/officeDocument/2006/relationships/image" Target="../media/image45.wmf"/><Relationship Id="rId20" Type="http://schemas.openxmlformats.org/officeDocument/2006/relationships/image" Target="../media/image14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7.png"/><Relationship Id="rId11" Type="http://schemas.openxmlformats.org/officeDocument/2006/relationships/image" Target="../media/image278.png"/><Relationship Id="rId5" Type="http://schemas.openxmlformats.org/officeDocument/2006/relationships/image" Target="../media/image276.png"/><Relationship Id="rId15" Type="http://schemas.openxmlformats.org/officeDocument/2006/relationships/image" Target="../media/image122.jpeg"/><Relationship Id="rId10" Type="http://schemas.openxmlformats.org/officeDocument/2006/relationships/image" Target="../media/image277.png"/><Relationship Id="rId19" Type="http://schemas.openxmlformats.org/officeDocument/2006/relationships/image" Target="../media/image262.png"/><Relationship Id="rId4" Type="http://schemas.openxmlformats.org/officeDocument/2006/relationships/image" Target="../media/image75.jpeg"/><Relationship Id="rId9" Type="http://schemas.openxmlformats.org/officeDocument/2006/relationships/image" Target="../media/image9.png"/><Relationship Id="rId14" Type="http://schemas.openxmlformats.org/officeDocument/2006/relationships/image" Target="../media/image279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280.png"/><Relationship Id="rId7" Type="http://schemas.openxmlformats.org/officeDocument/2006/relationships/image" Target="../media/image28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3.png"/><Relationship Id="rId5" Type="http://schemas.openxmlformats.org/officeDocument/2006/relationships/image" Target="../media/image282.png"/><Relationship Id="rId4" Type="http://schemas.openxmlformats.org/officeDocument/2006/relationships/image" Target="../media/image281.png"/></Relationships>
</file>

<file path=ppt/slides/_rels/slide6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6.png"/><Relationship Id="rId18" Type="http://schemas.openxmlformats.org/officeDocument/2006/relationships/image" Target="../media/image191.png"/><Relationship Id="rId26" Type="http://schemas.openxmlformats.org/officeDocument/2006/relationships/image" Target="../media/image289.png"/><Relationship Id="rId39" Type="http://schemas.openxmlformats.org/officeDocument/2006/relationships/image" Target="../media/image272.png"/><Relationship Id="rId21" Type="http://schemas.openxmlformats.org/officeDocument/2006/relationships/image" Target="../media/image40.png"/><Relationship Id="rId34" Type="http://schemas.openxmlformats.org/officeDocument/2006/relationships/image" Target="../media/image295.jpeg"/><Relationship Id="rId42" Type="http://schemas.openxmlformats.org/officeDocument/2006/relationships/image" Target="../media/image48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143.png"/><Relationship Id="rId20" Type="http://schemas.openxmlformats.org/officeDocument/2006/relationships/image" Target="../media/image287.png"/><Relationship Id="rId29" Type="http://schemas.openxmlformats.org/officeDocument/2006/relationships/image" Target="../media/image291.png"/><Relationship Id="rId41" Type="http://schemas.openxmlformats.org/officeDocument/2006/relationships/image" Target="../media/image4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3.png"/><Relationship Id="rId11" Type="http://schemas.openxmlformats.org/officeDocument/2006/relationships/image" Target="../media/image21.jpeg"/><Relationship Id="rId24" Type="http://schemas.openxmlformats.org/officeDocument/2006/relationships/image" Target="../media/image232.png"/><Relationship Id="rId32" Type="http://schemas.openxmlformats.org/officeDocument/2006/relationships/image" Target="../media/image45.wmf"/><Relationship Id="rId37" Type="http://schemas.openxmlformats.org/officeDocument/2006/relationships/image" Target="../media/image297.png"/><Relationship Id="rId40" Type="http://schemas.openxmlformats.org/officeDocument/2006/relationships/image" Target="../media/image236.png"/><Relationship Id="rId5" Type="http://schemas.openxmlformats.org/officeDocument/2006/relationships/image" Target="../media/image75.jpeg"/><Relationship Id="rId15" Type="http://schemas.openxmlformats.org/officeDocument/2006/relationships/hyperlink" Target="http://commons.wikimedia.org/wiki/File:Stop_hand_nuvola_alternate_text.svg" TargetMode="External"/><Relationship Id="rId23" Type="http://schemas.openxmlformats.org/officeDocument/2006/relationships/image" Target="../media/image207.png"/><Relationship Id="rId28" Type="http://schemas.openxmlformats.org/officeDocument/2006/relationships/image" Target="../media/image8.png"/><Relationship Id="rId36" Type="http://schemas.openxmlformats.org/officeDocument/2006/relationships/image" Target="../media/image213.png"/><Relationship Id="rId10" Type="http://schemas.openxmlformats.org/officeDocument/2006/relationships/image" Target="../media/image91.png"/><Relationship Id="rId19" Type="http://schemas.openxmlformats.org/officeDocument/2006/relationships/image" Target="../media/image271.png"/><Relationship Id="rId31" Type="http://schemas.openxmlformats.org/officeDocument/2006/relationships/image" Target="../media/image293.jpeg"/><Relationship Id="rId4" Type="http://schemas.openxmlformats.org/officeDocument/2006/relationships/image" Target="../media/image193.png"/><Relationship Id="rId9" Type="http://schemas.openxmlformats.org/officeDocument/2006/relationships/image" Target="../media/image285.png"/><Relationship Id="rId14" Type="http://schemas.openxmlformats.org/officeDocument/2006/relationships/image" Target="../media/image14.png"/><Relationship Id="rId22" Type="http://schemas.openxmlformats.org/officeDocument/2006/relationships/image" Target="../media/image9.png"/><Relationship Id="rId27" Type="http://schemas.openxmlformats.org/officeDocument/2006/relationships/image" Target="../media/image290.png"/><Relationship Id="rId30" Type="http://schemas.openxmlformats.org/officeDocument/2006/relationships/image" Target="../media/image292.png"/><Relationship Id="rId35" Type="http://schemas.openxmlformats.org/officeDocument/2006/relationships/image" Target="../media/image296.jpeg"/><Relationship Id="rId8" Type="http://schemas.openxmlformats.org/officeDocument/2006/relationships/image" Target="../media/image96.png"/><Relationship Id="rId3" Type="http://schemas.openxmlformats.org/officeDocument/2006/relationships/image" Target="../media/image190.png"/><Relationship Id="rId12" Type="http://schemas.openxmlformats.org/officeDocument/2006/relationships/image" Target="../media/image17.png"/><Relationship Id="rId17" Type="http://schemas.openxmlformats.org/officeDocument/2006/relationships/image" Target="../media/image262.png"/><Relationship Id="rId25" Type="http://schemas.openxmlformats.org/officeDocument/2006/relationships/image" Target="../media/image288.png"/><Relationship Id="rId33" Type="http://schemas.openxmlformats.org/officeDocument/2006/relationships/image" Target="../media/image294.jpeg"/><Relationship Id="rId38" Type="http://schemas.openxmlformats.org/officeDocument/2006/relationships/image" Target="../media/image35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13" Type="http://schemas.openxmlformats.org/officeDocument/2006/relationships/image" Target="../media/image276.png"/><Relationship Id="rId3" Type="http://schemas.openxmlformats.org/officeDocument/2006/relationships/image" Target="../media/image166.png"/><Relationship Id="rId7" Type="http://schemas.openxmlformats.org/officeDocument/2006/relationships/image" Target="../media/image298.png"/><Relationship Id="rId12" Type="http://schemas.openxmlformats.org/officeDocument/2006/relationships/image" Target="../media/image20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11" Type="http://schemas.openxmlformats.org/officeDocument/2006/relationships/image" Target="../media/image9.png"/><Relationship Id="rId5" Type="http://schemas.openxmlformats.org/officeDocument/2006/relationships/image" Target="../media/image75.jpeg"/><Relationship Id="rId10" Type="http://schemas.openxmlformats.org/officeDocument/2006/relationships/image" Target="../media/image21.jpeg"/><Relationship Id="rId4" Type="http://schemas.openxmlformats.org/officeDocument/2006/relationships/image" Target="../media/image196.png"/><Relationship Id="rId9" Type="http://schemas.openxmlformats.org/officeDocument/2006/relationships/image" Target="../media/image191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1.png"/><Relationship Id="rId21" Type="http://schemas.openxmlformats.org/officeDocument/2006/relationships/image" Target="../media/image306.png"/><Relationship Id="rId42" Type="http://schemas.openxmlformats.org/officeDocument/2006/relationships/image" Target="../media/image319.png"/><Relationship Id="rId47" Type="http://schemas.openxmlformats.org/officeDocument/2006/relationships/image" Target="../media/image322.png"/><Relationship Id="rId63" Type="http://schemas.openxmlformats.org/officeDocument/2006/relationships/image" Target="../media/image328.png"/><Relationship Id="rId68" Type="http://schemas.openxmlformats.org/officeDocument/2006/relationships/image" Target="../media/image29.png"/><Relationship Id="rId84" Type="http://schemas.openxmlformats.org/officeDocument/2006/relationships/image" Target="../media/image339.png"/><Relationship Id="rId89" Type="http://schemas.openxmlformats.org/officeDocument/2006/relationships/image" Target="../media/image344.png"/><Relationship Id="rId16" Type="http://schemas.openxmlformats.org/officeDocument/2006/relationships/image" Target="../media/image40.png"/><Relationship Id="rId11" Type="http://schemas.openxmlformats.org/officeDocument/2006/relationships/image" Target="../media/image270.png"/><Relationship Id="rId32" Type="http://schemas.openxmlformats.org/officeDocument/2006/relationships/image" Target="../media/image311.png"/><Relationship Id="rId37" Type="http://schemas.openxmlformats.org/officeDocument/2006/relationships/image" Target="../media/image314.png"/><Relationship Id="rId53" Type="http://schemas.openxmlformats.org/officeDocument/2006/relationships/image" Target="../media/image25.png"/><Relationship Id="rId58" Type="http://schemas.openxmlformats.org/officeDocument/2006/relationships/image" Target="../media/image324.png"/><Relationship Id="rId74" Type="http://schemas.openxmlformats.org/officeDocument/2006/relationships/image" Target="../media/image22.png"/><Relationship Id="rId79" Type="http://schemas.openxmlformats.org/officeDocument/2006/relationships/image" Target="../media/image336.png"/><Relationship Id="rId102" Type="http://schemas.openxmlformats.org/officeDocument/2006/relationships/image" Target="../media/image353.png"/><Relationship Id="rId5" Type="http://schemas.openxmlformats.org/officeDocument/2006/relationships/image" Target="../media/image300.png"/><Relationship Id="rId90" Type="http://schemas.openxmlformats.org/officeDocument/2006/relationships/image" Target="../media/image345.png"/><Relationship Id="rId95" Type="http://schemas.openxmlformats.org/officeDocument/2006/relationships/image" Target="../media/image350.png"/><Relationship Id="rId22" Type="http://schemas.openxmlformats.org/officeDocument/2006/relationships/image" Target="../media/image288.png"/><Relationship Id="rId27" Type="http://schemas.openxmlformats.org/officeDocument/2006/relationships/image" Target="../media/image307.jpeg"/><Relationship Id="rId43" Type="http://schemas.openxmlformats.org/officeDocument/2006/relationships/image" Target="../media/image320.png"/><Relationship Id="rId48" Type="http://schemas.openxmlformats.org/officeDocument/2006/relationships/image" Target="../media/image323.png"/><Relationship Id="rId64" Type="http://schemas.openxmlformats.org/officeDocument/2006/relationships/image" Target="../media/image17.png"/><Relationship Id="rId69" Type="http://schemas.openxmlformats.org/officeDocument/2006/relationships/image" Target="../media/image330.png"/><Relationship Id="rId80" Type="http://schemas.openxmlformats.org/officeDocument/2006/relationships/image" Target="../media/image337.png"/><Relationship Id="rId85" Type="http://schemas.openxmlformats.org/officeDocument/2006/relationships/image" Target="../media/image340.png"/><Relationship Id="rId12" Type="http://schemas.openxmlformats.org/officeDocument/2006/relationships/image" Target="../media/image302.png"/><Relationship Id="rId17" Type="http://schemas.openxmlformats.org/officeDocument/2006/relationships/image" Target="../media/image9.png"/><Relationship Id="rId25" Type="http://schemas.openxmlformats.org/officeDocument/2006/relationships/image" Target="../media/image61.png"/><Relationship Id="rId33" Type="http://schemas.openxmlformats.org/officeDocument/2006/relationships/image" Target="../media/image12.png"/><Relationship Id="rId38" Type="http://schemas.openxmlformats.org/officeDocument/2006/relationships/image" Target="../media/image315.png"/><Relationship Id="rId46" Type="http://schemas.openxmlformats.org/officeDocument/2006/relationships/image" Target="../media/image261.png"/><Relationship Id="rId59" Type="http://schemas.openxmlformats.org/officeDocument/2006/relationships/image" Target="../media/image325.png"/><Relationship Id="rId67" Type="http://schemas.openxmlformats.org/officeDocument/2006/relationships/image" Target="../media/image329.png"/><Relationship Id="rId103" Type="http://schemas.openxmlformats.org/officeDocument/2006/relationships/image" Target="../media/image354.png"/><Relationship Id="rId20" Type="http://schemas.openxmlformats.org/officeDocument/2006/relationships/image" Target="../media/image305.png"/><Relationship Id="rId41" Type="http://schemas.openxmlformats.org/officeDocument/2006/relationships/image" Target="../media/image318.png"/><Relationship Id="rId54" Type="http://schemas.openxmlformats.org/officeDocument/2006/relationships/image" Target="../media/image26.png"/><Relationship Id="rId62" Type="http://schemas.openxmlformats.org/officeDocument/2006/relationships/image" Target="../media/image327.png"/><Relationship Id="rId70" Type="http://schemas.openxmlformats.org/officeDocument/2006/relationships/image" Target="../media/image331.png"/><Relationship Id="rId75" Type="http://schemas.openxmlformats.org/officeDocument/2006/relationships/image" Target="../media/image139.png"/><Relationship Id="rId83" Type="http://schemas.openxmlformats.org/officeDocument/2006/relationships/image" Target="../media/image338.png"/><Relationship Id="rId88" Type="http://schemas.openxmlformats.org/officeDocument/2006/relationships/image" Target="../media/image343.png"/><Relationship Id="rId91" Type="http://schemas.openxmlformats.org/officeDocument/2006/relationships/image" Target="../media/image346.png"/><Relationship Id="rId96" Type="http://schemas.openxmlformats.org/officeDocument/2006/relationships/image" Target="../media/image3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1.png"/><Relationship Id="rId15" Type="http://schemas.openxmlformats.org/officeDocument/2006/relationships/image" Target="../media/image206.png"/><Relationship Id="rId23" Type="http://schemas.openxmlformats.org/officeDocument/2006/relationships/image" Target="../media/image11.png"/><Relationship Id="rId28" Type="http://schemas.openxmlformats.org/officeDocument/2006/relationships/image" Target="../media/image45.wmf"/><Relationship Id="rId36" Type="http://schemas.openxmlformats.org/officeDocument/2006/relationships/image" Target="../media/image313.png"/><Relationship Id="rId49" Type="http://schemas.openxmlformats.org/officeDocument/2006/relationships/image" Target="../media/image211.png"/><Relationship Id="rId57" Type="http://schemas.openxmlformats.org/officeDocument/2006/relationships/image" Target="../media/image259.png"/><Relationship Id="rId10" Type="http://schemas.openxmlformats.org/officeDocument/2006/relationships/image" Target="../media/image146.png"/><Relationship Id="rId31" Type="http://schemas.openxmlformats.org/officeDocument/2006/relationships/image" Target="../media/image310.jpeg"/><Relationship Id="rId44" Type="http://schemas.openxmlformats.org/officeDocument/2006/relationships/image" Target="../media/image321.png"/><Relationship Id="rId52" Type="http://schemas.openxmlformats.org/officeDocument/2006/relationships/image" Target="../media/image24.png"/><Relationship Id="rId60" Type="http://schemas.openxmlformats.org/officeDocument/2006/relationships/image" Target="../media/image16.png"/><Relationship Id="rId65" Type="http://schemas.openxmlformats.org/officeDocument/2006/relationships/image" Target="../media/image18.png"/><Relationship Id="rId73" Type="http://schemas.openxmlformats.org/officeDocument/2006/relationships/image" Target="../media/image333.png"/><Relationship Id="rId78" Type="http://schemas.openxmlformats.org/officeDocument/2006/relationships/image" Target="../media/image231.png"/><Relationship Id="rId81" Type="http://schemas.openxmlformats.org/officeDocument/2006/relationships/image" Target="../media/image273.png"/><Relationship Id="rId86" Type="http://schemas.openxmlformats.org/officeDocument/2006/relationships/image" Target="../media/image341.png"/><Relationship Id="rId94" Type="http://schemas.openxmlformats.org/officeDocument/2006/relationships/image" Target="../media/image349.png"/><Relationship Id="rId99" Type="http://schemas.openxmlformats.org/officeDocument/2006/relationships/image" Target="../media/image47.png"/><Relationship Id="rId101" Type="http://schemas.openxmlformats.org/officeDocument/2006/relationships/image" Target="../media/image352.png"/><Relationship Id="rId4" Type="http://schemas.openxmlformats.org/officeDocument/2006/relationships/image" Target="../media/image299.png"/><Relationship Id="rId9" Type="http://schemas.openxmlformats.org/officeDocument/2006/relationships/image" Target="../media/image143.png"/><Relationship Id="rId13" Type="http://schemas.openxmlformats.org/officeDocument/2006/relationships/image" Target="../media/image8.png"/><Relationship Id="rId18" Type="http://schemas.openxmlformats.org/officeDocument/2006/relationships/image" Target="../media/image207.png"/><Relationship Id="rId39" Type="http://schemas.openxmlformats.org/officeDocument/2006/relationships/image" Target="../media/image316.png"/><Relationship Id="rId34" Type="http://schemas.openxmlformats.org/officeDocument/2006/relationships/image" Target="../media/image122.jpeg"/><Relationship Id="rId50" Type="http://schemas.openxmlformats.org/officeDocument/2006/relationships/image" Target="../media/image13.png"/><Relationship Id="rId55" Type="http://schemas.openxmlformats.org/officeDocument/2006/relationships/image" Target="../media/image14.png"/><Relationship Id="rId76" Type="http://schemas.openxmlformats.org/officeDocument/2006/relationships/image" Target="../media/image334.png"/><Relationship Id="rId97" Type="http://schemas.openxmlformats.org/officeDocument/2006/relationships/image" Target="../media/image272.png"/><Relationship Id="rId7" Type="http://schemas.openxmlformats.org/officeDocument/2006/relationships/image" Target="../media/image232.png"/><Relationship Id="rId71" Type="http://schemas.openxmlformats.org/officeDocument/2006/relationships/image" Target="../media/image297.png"/><Relationship Id="rId92" Type="http://schemas.openxmlformats.org/officeDocument/2006/relationships/image" Target="../media/image347.png"/><Relationship Id="rId2" Type="http://schemas.openxmlformats.org/officeDocument/2006/relationships/notesSlide" Target="../notesSlides/notesSlide33.xml"/><Relationship Id="rId29" Type="http://schemas.openxmlformats.org/officeDocument/2006/relationships/image" Target="../media/image308.jpeg"/><Relationship Id="rId24" Type="http://schemas.openxmlformats.org/officeDocument/2006/relationships/image" Target="../media/image264.png"/><Relationship Id="rId40" Type="http://schemas.openxmlformats.org/officeDocument/2006/relationships/image" Target="../media/image317.png"/><Relationship Id="rId45" Type="http://schemas.openxmlformats.org/officeDocument/2006/relationships/image" Target="../media/image21.jpeg"/><Relationship Id="rId66" Type="http://schemas.openxmlformats.org/officeDocument/2006/relationships/image" Target="../media/image150.png"/><Relationship Id="rId87" Type="http://schemas.openxmlformats.org/officeDocument/2006/relationships/image" Target="../media/image342.png"/><Relationship Id="rId61" Type="http://schemas.openxmlformats.org/officeDocument/2006/relationships/image" Target="../media/image326.png"/><Relationship Id="rId82" Type="http://schemas.openxmlformats.org/officeDocument/2006/relationships/image" Target="../media/image290.png"/><Relationship Id="rId19" Type="http://schemas.openxmlformats.org/officeDocument/2006/relationships/image" Target="../media/image304.png"/><Relationship Id="rId14" Type="http://schemas.openxmlformats.org/officeDocument/2006/relationships/image" Target="../media/image303.png"/><Relationship Id="rId30" Type="http://schemas.openxmlformats.org/officeDocument/2006/relationships/image" Target="../media/image309.jpeg"/><Relationship Id="rId35" Type="http://schemas.openxmlformats.org/officeDocument/2006/relationships/image" Target="../media/image312.png"/><Relationship Id="rId56" Type="http://schemas.openxmlformats.org/officeDocument/2006/relationships/hyperlink" Target="http://commons.wikimedia.org/wiki/File:Stop_hand_nuvola_alternate_text.svg" TargetMode="External"/><Relationship Id="rId77" Type="http://schemas.openxmlformats.org/officeDocument/2006/relationships/image" Target="../media/image335.png"/><Relationship Id="rId100" Type="http://schemas.openxmlformats.org/officeDocument/2006/relationships/image" Target="../media/image48.png"/><Relationship Id="rId8" Type="http://schemas.openxmlformats.org/officeDocument/2006/relationships/image" Target="../media/image262.png"/><Relationship Id="rId51" Type="http://schemas.openxmlformats.org/officeDocument/2006/relationships/image" Target="../media/image23.png"/><Relationship Id="rId72" Type="http://schemas.openxmlformats.org/officeDocument/2006/relationships/image" Target="../media/image332.png"/><Relationship Id="rId93" Type="http://schemas.openxmlformats.org/officeDocument/2006/relationships/image" Target="../media/image348.png"/><Relationship Id="rId98" Type="http://schemas.openxmlformats.org/officeDocument/2006/relationships/image" Target="../media/image236.png"/><Relationship Id="rId3" Type="http://schemas.openxmlformats.org/officeDocument/2006/relationships/image" Target="../media/image205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6.png"/><Relationship Id="rId3" Type="http://schemas.openxmlformats.org/officeDocument/2006/relationships/image" Target="../media/image205.png"/><Relationship Id="rId7" Type="http://schemas.openxmlformats.org/officeDocument/2006/relationships/image" Target="../media/image185.png"/><Relationship Id="rId12" Type="http://schemas.openxmlformats.org/officeDocument/2006/relationships/image" Target="../media/image4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5.png"/><Relationship Id="rId11" Type="http://schemas.openxmlformats.org/officeDocument/2006/relationships/image" Target="../media/image322.png"/><Relationship Id="rId5" Type="http://schemas.openxmlformats.org/officeDocument/2006/relationships/image" Target="../media/image150.png"/><Relationship Id="rId10" Type="http://schemas.openxmlformats.org/officeDocument/2006/relationships/image" Target="../media/image358.jpeg"/><Relationship Id="rId4" Type="http://schemas.openxmlformats.org/officeDocument/2006/relationships/image" Target="../media/image268.png"/><Relationship Id="rId9" Type="http://schemas.openxmlformats.org/officeDocument/2006/relationships/image" Target="../media/image357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360.png"/><Relationship Id="rId7" Type="http://schemas.openxmlformats.org/officeDocument/2006/relationships/image" Target="../media/image46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0.png"/><Relationship Id="rId5" Type="http://schemas.openxmlformats.org/officeDocument/2006/relationships/image" Target="../media/image182.png"/><Relationship Id="rId4" Type="http://schemas.openxmlformats.org/officeDocument/2006/relationships/image" Target="../media/image128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3.png"/><Relationship Id="rId13" Type="http://schemas.openxmlformats.org/officeDocument/2006/relationships/image" Target="../media/image75.jpeg"/><Relationship Id="rId3" Type="http://schemas.openxmlformats.org/officeDocument/2006/relationships/image" Target="../media/image361.png"/><Relationship Id="rId7" Type="http://schemas.openxmlformats.org/officeDocument/2006/relationships/image" Target="../media/image150.png"/><Relationship Id="rId12" Type="http://schemas.openxmlformats.org/officeDocument/2006/relationships/image" Target="../media/image46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2.png"/><Relationship Id="rId11" Type="http://schemas.openxmlformats.org/officeDocument/2006/relationships/image" Target="../media/image231.png"/><Relationship Id="rId5" Type="http://schemas.openxmlformats.org/officeDocument/2006/relationships/image" Target="../media/image128.png"/><Relationship Id="rId10" Type="http://schemas.openxmlformats.org/officeDocument/2006/relationships/image" Target="../media/image364.png"/><Relationship Id="rId4" Type="http://schemas.openxmlformats.org/officeDocument/2006/relationships/image" Target="../media/image362.png"/><Relationship Id="rId9" Type="http://schemas.openxmlformats.org/officeDocument/2006/relationships/image" Target="../media/image17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6.png"/><Relationship Id="rId2" Type="http://schemas.openxmlformats.org/officeDocument/2006/relationships/image" Target="../media/image36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image" Target="../media/image168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2.png"/><Relationship Id="rId2" Type="http://schemas.openxmlformats.org/officeDocument/2006/relationships/image" Target="../media/image3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143.png"/><Relationship Id="rId4" Type="http://schemas.openxmlformats.org/officeDocument/2006/relationships/image" Target="../media/image262.png"/></Relationships>
</file>

<file path=ppt/slides/_rels/slide7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1.png"/><Relationship Id="rId21" Type="http://schemas.openxmlformats.org/officeDocument/2006/relationships/image" Target="../media/image306.png"/><Relationship Id="rId42" Type="http://schemas.openxmlformats.org/officeDocument/2006/relationships/image" Target="../media/image319.png"/><Relationship Id="rId47" Type="http://schemas.openxmlformats.org/officeDocument/2006/relationships/image" Target="../media/image322.png"/><Relationship Id="rId63" Type="http://schemas.openxmlformats.org/officeDocument/2006/relationships/image" Target="../media/image328.png"/><Relationship Id="rId68" Type="http://schemas.openxmlformats.org/officeDocument/2006/relationships/image" Target="../media/image29.png"/><Relationship Id="rId84" Type="http://schemas.openxmlformats.org/officeDocument/2006/relationships/image" Target="../media/image339.png"/><Relationship Id="rId89" Type="http://schemas.openxmlformats.org/officeDocument/2006/relationships/image" Target="../media/image344.png"/><Relationship Id="rId16" Type="http://schemas.openxmlformats.org/officeDocument/2006/relationships/image" Target="../media/image40.png"/><Relationship Id="rId11" Type="http://schemas.openxmlformats.org/officeDocument/2006/relationships/image" Target="../media/image270.png"/><Relationship Id="rId32" Type="http://schemas.openxmlformats.org/officeDocument/2006/relationships/image" Target="../media/image311.png"/><Relationship Id="rId37" Type="http://schemas.openxmlformats.org/officeDocument/2006/relationships/image" Target="../media/image314.png"/><Relationship Id="rId53" Type="http://schemas.openxmlformats.org/officeDocument/2006/relationships/image" Target="../media/image25.png"/><Relationship Id="rId58" Type="http://schemas.openxmlformats.org/officeDocument/2006/relationships/image" Target="../media/image324.png"/><Relationship Id="rId74" Type="http://schemas.openxmlformats.org/officeDocument/2006/relationships/image" Target="../media/image22.png"/><Relationship Id="rId79" Type="http://schemas.openxmlformats.org/officeDocument/2006/relationships/image" Target="../media/image336.png"/><Relationship Id="rId102" Type="http://schemas.openxmlformats.org/officeDocument/2006/relationships/image" Target="../media/image353.png"/><Relationship Id="rId5" Type="http://schemas.openxmlformats.org/officeDocument/2006/relationships/image" Target="../media/image300.png"/><Relationship Id="rId90" Type="http://schemas.openxmlformats.org/officeDocument/2006/relationships/image" Target="../media/image345.png"/><Relationship Id="rId95" Type="http://schemas.openxmlformats.org/officeDocument/2006/relationships/image" Target="../media/image350.png"/><Relationship Id="rId22" Type="http://schemas.openxmlformats.org/officeDocument/2006/relationships/image" Target="../media/image288.png"/><Relationship Id="rId27" Type="http://schemas.openxmlformats.org/officeDocument/2006/relationships/image" Target="../media/image307.jpeg"/><Relationship Id="rId43" Type="http://schemas.openxmlformats.org/officeDocument/2006/relationships/image" Target="../media/image320.png"/><Relationship Id="rId48" Type="http://schemas.openxmlformats.org/officeDocument/2006/relationships/image" Target="../media/image323.png"/><Relationship Id="rId64" Type="http://schemas.openxmlformats.org/officeDocument/2006/relationships/image" Target="../media/image17.png"/><Relationship Id="rId69" Type="http://schemas.openxmlformats.org/officeDocument/2006/relationships/image" Target="../media/image330.png"/><Relationship Id="rId80" Type="http://schemas.openxmlformats.org/officeDocument/2006/relationships/image" Target="../media/image337.png"/><Relationship Id="rId85" Type="http://schemas.openxmlformats.org/officeDocument/2006/relationships/image" Target="../media/image340.png"/><Relationship Id="rId12" Type="http://schemas.openxmlformats.org/officeDocument/2006/relationships/image" Target="../media/image302.png"/><Relationship Id="rId17" Type="http://schemas.openxmlformats.org/officeDocument/2006/relationships/image" Target="../media/image9.png"/><Relationship Id="rId25" Type="http://schemas.openxmlformats.org/officeDocument/2006/relationships/image" Target="../media/image61.png"/><Relationship Id="rId33" Type="http://schemas.openxmlformats.org/officeDocument/2006/relationships/image" Target="../media/image12.png"/><Relationship Id="rId38" Type="http://schemas.openxmlformats.org/officeDocument/2006/relationships/image" Target="../media/image315.png"/><Relationship Id="rId46" Type="http://schemas.openxmlformats.org/officeDocument/2006/relationships/image" Target="../media/image261.png"/><Relationship Id="rId59" Type="http://schemas.openxmlformats.org/officeDocument/2006/relationships/image" Target="../media/image325.png"/><Relationship Id="rId67" Type="http://schemas.openxmlformats.org/officeDocument/2006/relationships/image" Target="../media/image329.png"/><Relationship Id="rId103" Type="http://schemas.openxmlformats.org/officeDocument/2006/relationships/image" Target="../media/image354.png"/><Relationship Id="rId20" Type="http://schemas.openxmlformats.org/officeDocument/2006/relationships/image" Target="../media/image305.png"/><Relationship Id="rId41" Type="http://schemas.openxmlformats.org/officeDocument/2006/relationships/image" Target="../media/image318.png"/><Relationship Id="rId54" Type="http://schemas.openxmlformats.org/officeDocument/2006/relationships/image" Target="../media/image26.png"/><Relationship Id="rId62" Type="http://schemas.openxmlformats.org/officeDocument/2006/relationships/image" Target="../media/image327.png"/><Relationship Id="rId70" Type="http://schemas.openxmlformats.org/officeDocument/2006/relationships/image" Target="../media/image331.png"/><Relationship Id="rId75" Type="http://schemas.openxmlformats.org/officeDocument/2006/relationships/image" Target="../media/image139.png"/><Relationship Id="rId83" Type="http://schemas.openxmlformats.org/officeDocument/2006/relationships/image" Target="../media/image338.png"/><Relationship Id="rId88" Type="http://schemas.openxmlformats.org/officeDocument/2006/relationships/image" Target="../media/image343.png"/><Relationship Id="rId91" Type="http://schemas.openxmlformats.org/officeDocument/2006/relationships/image" Target="../media/image346.png"/><Relationship Id="rId96" Type="http://schemas.openxmlformats.org/officeDocument/2006/relationships/image" Target="../media/image3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1.png"/><Relationship Id="rId15" Type="http://schemas.openxmlformats.org/officeDocument/2006/relationships/image" Target="../media/image206.png"/><Relationship Id="rId23" Type="http://schemas.openxmlformats.org/officeDocument/2006/relationships/image" Target="../media/image11.png"/><Relationship Id="rId28" Type="http://schemas.openxmlformats.org/officeDocument/2006/relationships/image" Target="../media/image45.wmf"/><Relationship Id="rId36" Type="http://schemas.openxmlformats.org/officeDocument/2006/relationships/image" Target="../media/image313.png"/><Relationship Id="rId49" Type="http://schemas.openxmlformats.org/officeDocument/2006/relationships/image" Target="../media/image211.png"/><Relationship Id="rId57" Type="http://schemas.openxmlformats.org/officeDocument/2006/relationships/image" Target="../media/image259.png"/><Relationship Id="rId10" Type="http://schemas.openxmlformats.org/officeDocument/2006/relationships/image" Target="../media/image146.png"/><Relationship Id="rId31" Type="http://schemas.openxmlformats.org/officeDocument/2006/relationships/image" Target="../media/image310.jpeg"/><Relationship Id="rId44" Type="http://schemas.openxmlformats.org/officeDocument/2006/relationships/image" Target="../media/image321.png"/><Relationship Id="rId52" Type="http://schemas.openxmlformats.org/officeDocument/2006/relationships/image" Target="../media/image24.png"/><Relationship Id="rId60" Type="http://schemas.openxmlformats.org/officeDocument/2006/relationships/image" Target="../media/image16.png"/><Relationship Id="rId65" Type="http://schemas.openxmlformats.org/officeDocument/2006/relationships/image" Target="../media/image18.png"/><Relationship Id="rId73" Type="http://schemas.openxmlformats.org/officeDocument/2006/relationships/image" Target="../media/image333.png"/><Relationship Id="rId78" Type="http://schemas.openxmlformats.org/officeDocument/2006/relationships/image" Target="../media/image231.png"/><Relationship Id="rId81" Type="http://schemas.openxmlformats.org/officeDocument/2006/relationships/image" Target="../media/image273.png"/><Relationship Id="rId86" Type="http://schemas.openxmlformats.org/officeDocument/2006/relationships/image" Target="../media/image341.png"/><Relationship Id="rId94" Type="http://schemas.openxmlformats.org/officeDocument/2006/relationships/image" Target="../media/image349.png"/><Relationship Id="rId99" Type="http://schemas.openxmlformats.org/officeDocument/2006/relationships/image" Target="../media/image47.png"/><Relationship Id="rId101" Type="http://schemas.openxmlformats.org/officeDocument/2006/relationships/image" Target="../media/image352.png"/><Relationship Id="rId4" Type="http://schemas.openxmlformats.org/officeDocument/2006/relationships/image" Target="../media/image299.png"/><Relationship Id="rId9" Type="http://schemas.openxmlformats.org/officeDocument/2006/relationships/image" Target="../media/image143.png"/><Relationship Id="rId13" Type="http://schemas.openxmlformats.org/officeDocument/2006/relationships/image" Target="../media/image8.png"/><Relationship Id="rId18" Type="http://schemas.openxmlformats.org/officeDocument/2006/relationships/image" Target="../media/image207.png"/><Relationship Id="rId39" Type="http://schemas.openxmlformats.org/officeDocument/2006/relationships/image" Target="../media/image316.png"/><Relationship Id="rId34" Type="http://schemas.openxmlformats.org/officeDocument/2006/relationships/image" Target="../media/image122.jpeg"/><Relationship Id="rId50" Type="http://schemas.openxmlformats.org/officeDocument/2006/relationships/image" Target="../media/image13.png"/><Relationship Id="rId55" Type="http://schemas.openxmlformats.org/officeDocument/2006/relationships/image" Target="../media/image14.png"/><Relationship Id="rId76" Type="http://schemas.openxmlformats.org/officeDocument/2006/relationships/image" Target="../media/image334.png"/><Relationship Id="rId97" Type="http://schemas.openxmlformats.org/officeDocument/2006/relationships/image" Target="../media/image272.png"/><Relationship Id="rId7" Type="http://schemas.openxmlformats.org/officeDocument/2006/relationships/image" Target="../media/image232.png"/><Relationship Id="rId71" Type="http://schemas.openxmlformats.org/officeDocument/2006/relationships/image" Target="../media/image297.png"/><Relationship Id="rId92" Type="http://schemas.openxmlformats.org/officeDocument/2006/relationships/image" Target="../media/image347.png"/><Relationship Id="rId2" Type="http://schemas.openxmlformats.org/officeDocument/2006/relationships/notesSlide" Target="../notesSlides/notesSlide34.xml"/><Relationship Id="rId29" Type="http://schemas.openxmlformats.org/officeDocument/2006/relationships/image" Target="../media/image308.jpeg"/><Relationship Id="rId24" Type="http://schemas.openxmlformats.org/officeDocument/2006/relationships/image" Target="../media/image264.png"/><Relationship Id="rId40" Type="http://schemas.openxmlformats.org/officeDocument/2006/relationships/image" Target="../media/image317.png"/><Relationship Id="rId45" Type="http://schemas.openxmlformats.org/officeDocument/2006/relationships/image" Target="../media/image21.jpeg"/><Relationship Id="rId66" Type="http://schemas.openxmlformats.org/officeDocument/2006/relationships/image" Target="../media/image150.png"/><Relationship Id="rId87" Type="http://schemas.openxmlformats.org/officeDocument/2006/relationships/image" Target="../media/image342.png"/><Relationship Id="rId61" Type="http://schemas.openxmlformats.org/officeDocument/2006/relationships/image" Target="../media/image326.png"/><Relationship Id="rId82" Type="http://schemas.openxmlformats.org/officeDocument/2006/relationships/image" Target="../media/image290.png"/><Relationship Id="rId19" Type="http://schemas.openxmlformats.org/officeDocument/2006/relationships/image" Target="../media/image304.png"/><Relationship Id="rId14" Type="http://schemas.openxmlformats.org/officeDocument/2006/relationships/image" Target="../media/image303.png"/><Relationship Id="rId30" Type="http://schemas.openxmlformats.org/officeDocument/2006/relationships/image" Target="../media/image309.jpeg"/><Relationship Id="rId35" Type="http://schemas.openxmlformats.org/officeDocument/2006/relationships/image" Target="../media/image312.png"/><Relationship Id="rId56" Type="http://schemas.openxmlformats.org/officeDocument/2006/relationships/hyperlink" Target="http://commons.wikimedia.org/wiki/File:Stop_hand_nuvola_alternate_text.svg" TargetMode="External"/><Relationship Id="rId77" Type="http://schemas.openxmlformats.org/officeDocument/2006/relationships/image" Target="../media/image335.png"/><Relationship Id="rId100" Type="http://schemas.openxmlformats.org/officeDocument/2006/relationships/image" Target="../media/image48.png"/><Relationship Id="rId8" Type="http://schemas.openxmlformats.org/officeDocument/2006/relationships/image" Target="../media/image262.png"/><Relationship Id="rId51" Type="http://schemas.openxmlformats.org/officeDocument/2006/relationships/image" Target="../media/image23.png"/><Relationship Id="rId72" Type="http://schemas.openxmlformats.org/officeDocument/2006/relationships/image" Target="../media/image332.png"/><Relationship Id="rId93" Type="http://schemas.openxmlformats.org/officeDocument/2006/relationships/image" Target="../media/image348.png"/><Relationship Id="rId98" Type="http://schemas.openxmlformats.org/officeDocument/2006/relationships/image" Target="../media/image236.png"/><Relationship Id="rId3" Type="http://schemas.openxmlformats.org/officeDocument/2006/relationships/image" Target="../media/image205.png"/></Relationships>
</file>

<file path=ppt/slides/_rels/slide7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254.png"/><Relationship Id="rId26" Type="http://schemas.openxmlformats.org/officeDocument/2006/relationships/image" Target="../media/image39.png"/><Relationship Id="rId39" Type="http://schemas.openxmlformats.org/officeDocument/2006/relationships/image" Target="../media/image14.png"/><Relationship Id="rId21" Type="http://schemas.openxmlformats.org/officeDocument/2006/relationships/image" Target="../media/image300.png"/><Relationship Id="rId34" Type="http://schemas.openxmlformats.org/officeDocument/2006/relationships/image" Target="../media/image25.png"/><Relationship Id="rId42" Type="http://schemas.openxmlformats.org/officeDocument/2006/relationships/image" Target="../media/image383.png"/><Relationship Id="rId47" Type="http://schemas.openxmlformats.org/officeDocument/2006/relationships/image" Target="../media/image387.png"/><Relationship Id="rId50" Type="http://schemas.openxmlformats.org/officeDocument/2006/relationships/image" Target="../media/image324.png"/><Relationship Id="rId55" Type="http://schemas.openxmlformats.org/officeDocument/2006/relationships/image" Target="../media/image340.png"/><Relationship Id="rId7" Type="http://schemas.openxmlformats.org/officeDocument/2006/relationships/image" Target="../media/image241.pn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372.png"/><Relationship Id="rId29" Type="http://schemas.openxmlformats.org/officeDocument/2006/relationships/image" Target="../media/image378.png"/><Relationship Id="rId11" Type="http://schemas.openxmlformats.org/officeDocument/2006/relationships/image" Target="../media/image257.jpeg"/><Relationship Id="rId24" Type="http://schemas.openxmlformats.org/officeDocument/2006/relationships/image" Target="../media/image376.png"/><Relationship Id="rId32" Type="http://schemas.openxmlformats.org/officeDocument/2006/relationships/image" Target="../media/image23.png"/><Relationship Id="rId37" Type="http://schemas.openxmlformats.org/officeDocument/2006/relationships/image" Target="../media/image381.png"/><Relationship Id="rId40" Type="http://schemas.openxmlformats.org/officeDocument/2006/relationships/hyperlink" Target="http://commons.wikimedia.org/wiki/File:Stop_hand_nuvola_alternate_text.svg" TargetMode="External"/><Relationship Id="rId45" Type="http://schemas.openxmlformats.org/officeDocument/2006/relationships/image" Target="../media/image386.png"/><Relationship Id="rId53" Type="http://schemas.openxmlformats.org/officeDocument/2006/relationships/image" Target="../media/image150.png"/><Relationship Id="rId58" Type="http://schemas.openxmlformats.org/officeDocument/2006/relationships/image" Target="../media/image353.png"/><Relationship Id="rId5" Type="http://schemas.openxmlformats.org/officeDocument/2006/relationships/image" Target="../media/image369.png"/><Relationship Id="rId61" Type="http://schemas.openxmlformats.org/officeDocument/2006/relationships/image" Target="../media/image48.png"/><Relationship Id="rId19" Type="http://schemas.openxmlformats.org/officeDocument/2006/relationships/image" Target="../media/image118.png"/><Relationship Id="rId14" Type="http://schemas.openxmlformats.org/officeDocument/2006/relationships/image" Target="../media/image371.png"/><Relationship Id="rId22" Type="http://schemas.openxmlformats.org/officeDocument/2006/relationships/image" Target="../media/image375.png"/><Relationship Id="rId27" Type="http://schemas.openxmlformats.org/officeDocument/2006/relationships/image" Target="../media/image146.png"/><Relationship Id="rId30" Type="http://schemas.openxmlformats.org/officeDocument/2006/relationships/image" Target="../media/image122.jpeg"/><Relationship Id="rId35" Type="http://schemas.openxmlformats.org/officeDocument/2006/relationships/image" Target="../media/image380.png"/><Relationship Id="rId43" Type="http://schemas.openxmlformats.org/officeDocument/2006/relationships/image" Target="../media/image384.png"/><Relationship Id="rId48" Type="http://schemas.openxmlformats.org/officeDocument/2006/relationships/image" Target="../media/image388.png"/><Relationship Id="rId56" Type="http://schemas.openxmlformats.org/officeDocument/2006/relationships/image" Target="../media/image342.png"/><Relationship Id="rId8" Type="http://schemas.openxmlformats.org/officeDocument/2006/relationships/image" Target="../media/image255.jpeg"/><Relationship Id="rId51" Type="http://schemas.openxmlformats.org/officeDocument/2006/relationships/image" Target="../media/image21.jpeg"/><Relationship Id="rId3" Type="http://schemas.openxmlformats.org/officeDocument/2006/relationships/image" Target="../media/image246.png"/><Relationship Id="rId12" Type="http://schemas.openxmlformats.org/officeDocument/2006/relationships/image" Target="../media/image258.jpeg"/><Relationship Id="rId17" Type="http://schemas.openxmlformats.org/officeDocument/2006/relationships/image" Target="../media/image373.png"/><Relationship Id="rId25" Type="http://schemas.openxmlformats.org/officeDocument/2006/relationships/image" Target="../media/image377.png"/><Relationship Id="rId33" Type="http://schemas.openxmlformats.org/officeDocument/2006/relationships/image" Target="../media/image24.png"/><Relationship Id="rId38" Type="http://schemas.openxmlformats.org/officeDocument/2006/relationships/image" Target="../media/image225.png"/><Relationship Id="rId46" Type="http://schemas.openxmlformats.org/officeDocument/2006/relationships/image" Target="../media/image182.png"/><Relationship Id="rId59" Type="http://schemas.openxmlformats.org/officeDocument/2006/relationships/image" Target="../media/image354.png"/><Relationship Id="rId20" Type="http://schemas.openxmlformats.org/officeDocument/2006/relationships/image" Target="../media/image374.png"/><Relationship Id="rId41" Type="http://schemas.openxmlformats.org/officeDocument/2006/relationships/image" Target="../media/image382.png"/><Relationship Id="rId54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0.png"/><Relationship Id="rId15" Type="http://schemas.openxmlformats.org/officeDocument/2006/relationships/image" Target="../media/image40.png"/><Relationship Id="rId23" Type="http://schemas.openxmlformats.org/officeDocument/2006/relationships/image" Target="../media/image245.png"/><Relationship Id="rId28" Type="http://schemas.openxmlformats.org/officeDocument/2006/relationships/image" Target="../media/image204.png"/><Relationship Id="rId36" Type="http://schemas.openxmlformats.org/officeDocument/2006/relationships/image" Target="../media/image327.png"/><Relationship Id="rId49" Type="http://schemas.openxmlformats.org/officeDocument/2006/relationships/image" Target="../media/image143.png"/><Relationship Id="rId57" Type="http://schemas.openxmlformats.org/officeDocument/2006/relationships/image" Target="../media/image337.png"/><Relationship Id="rId10" Type="http://schemas.openxmlformats.org/officeDocument/2006/relationships/image" Target="../media/image256.jpeg"/><Relationship Id="rId31" Type="http://schemas.openxmlformats.org/officeDocument/2006/relationships/image" Target="../media/image379.png"/><Relationship Id="rId44" Type="http://schemas.openxmlformats.org/officeDocument/2006/relationships/image" Target="../media/image385.png"/><Relationship Id="rId52" Type="http://schemas.openxmlformats.org/officeDocument/2006/relationships/image" Target="../media/image302.png"/><Relationship Id="rId60" Type="http://schemas.openxmlformats.org/officeDocument/2006/relationships/image" Target="../media/image47.png"/><Relationship Id="rId4" Type="http://schemas.openxmlformats.org/officeDocument/2006/relationships/image" Target="../media/image368.png"/><Relationship Id="rId9" Type="http://schemas.openxmlformats.org/officeDocument/2006/relationships/image" Target="../media/image45.wmf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6.png"/><Relationship Id="rId3" Type="http://schemas.openxmlformats.org/officeDocument/2006/relationships/image" Target="../media/image205.png"/><Relationship Id="rId7" Type="http://schemas.openxmlformats.org/officeDocument/2006/relationships/image" Target="../media/image185.png"/><Relationship Id="rId12" Type="http://schemas.openxmlformats.org/officeDocument/2006/relationships/image" Target="../media/image4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5.png"/><Relationship Id="rId11" Type="http://schemas.openxmlformats.org/officeDocument/2006/relationships/image" Target="../media/image322.png"/><Relationship Id="rId5" Type="http://schemas.openxmlformats.org/officeDocument/2006/relationships/image" Target="../media/image150.png"/><Relationship Id="rId10" Type="http://schemas.openxmlformats.org/officeDocument/2006/relationships/image" Target="../media/image358.jpeg"/><Relationship Id="rId4" Type="http://schemas.openxmlformats.org/officeDocument/2006/relationships/image" Target="../media/image268.png"/><Relationship Id="rId9" Type="http://schemas.openxmlformats.org/officeDocument/2006/relationships/image" Target="../media/image357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5.png"/><Relationship Id="rId13" Type="http://schemas.openxmlformats.org/officeDocument/2006/relationships/image" Target="../media/image380.png"/><Relationship Id="rId18" Type="http://schemas.openxmlformats.org/officeDocument/2006/relationships/image" Target="../media/image117.png"/><Relationship Id="rId3" Type="http://schemas.openxmlformats.org/officeDocument/2006/relationships/image" Target="../media/image189.png"/><Relationship Id="rId21" Type="http://schemas.openxmlformats.org/officeDocument/2006/relationships/image" Target="../media/image49.png"/><Relationship Id="rId7" Type="http://schemas.openxmlformats.org/officeDocument/2006/relationships/image" Target="../media/image211.png"/><Relationship Id="rId12" Type="http://schemas.openxmlformats.org/officeDocument/2006/relationships/image" Target="../media/image25.png"/><Relationship Id="rId17" Type="http://schemas.openxmlformats.org/officeDocument/2006/relationships/image" Target="../media/image335.png"/><Relationship Id="rId2" Type="http://schemas.openxmlformats.org/officeDocument/2006/relationships/image" Target="../media/image21.jpeg"/><Relationship Id="rId16" Type="http://schemas.openxmlformats.org/officeDocument/2006/relationships/image" Target="../media/image390.png"/><Relationship Id="rId20" Type="http://schemas.openxmlformats.org/officeDocument/2006/relationships/image" Target="../media/image10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2.png"/><Relationship Id="rId11" Type="http://schemas.openxmlformats.org/officeDocument/2006/relationships/image" Target="../media/image24.png"/><Relationship Id="rId5" Type="http://schemas.openxmlformats.org/officeDocument/2006/relationships/image" Target="../media/image389.png"/><Relationship Id="rId15" Type="http://schemas.openxmlformats.org/officeDocument/2006/relationships/hyperlink" Target="http://commons.wikimedia.org/wiki/File:Stop_hand_nuvola_alternate_text.svg" TargetMode="External"/><Relationship Id="rId10" Type="http://schemas.openxmlformats.org/officeDocument/2006/relationships/image" Target="../media/image23.png"/><Relationship Id="rId19" Type="http://schemas.openxmlformats.org/officeDocument/2006/relationships/image" Target="../media/image391.png"/><Relationship Id="rId4" Type="http://schemas.openxmlformats.org/officeDocument/2006/relationships/image" Target="../media/image188.png"/><Relationship Id="rId9" Type="http://schemas.openxmlformats.org/officeDocument/2006/relationships/image" Target="../media/image330.pn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2.wmf"/><Relationship Id="rId12" Type="http://schemas.openxmlformats.org/officeDocument/2006/relationships/image" Target="../media/image73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77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2.gif"/><Relationship Id="rId5" Type="http://schemas.openxmlformats.org/officeDocument/2006/relationships/image" Target="../media/image68.emf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0.png"/><Relationship Id="rId14" Type="http://schemas.openxmlformats.org/officeDocument/2006/relationships/image" Target="../media/image75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8.jpeg"/><Relationship Id="rId12" Type="http://schemas.openxmlformats.org/officeDocument/2006/relationships/image" Target="../media/image74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2.wmf"/><Relationship Id="rId11" Type="http://schemas.openxmlformats.org/officeDocument/2006/relationships/image" Target="../media/image73.png"/><Relationship Id="rId5" Type="http://schemas.openxmlformats.org/officeDocument/2006/relationships/image" Target="../media/image68.emf"/><Relationship Id="rId10" Type="http://schemas.openxmlformats.org/officeDocument/2006/relationships/image" Target="../media/image81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54572" y="1518996"/>
            <a:ext cx="8802000" cy="570600"/>
          </a:xfrm>
        </p:spPr>
        <p:txBody>
          <a:bodyPr/>
          <a:lstStyle/>
          <a:p>
            <a:pPr algn="l"/>
            <a:r>
              <a:rPr lang="en-GB" dirty="0"/>
              <a:t>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54572" y="695703"/>
            <a:ext cx="8541499" cy="864107"/>
          </a:xfrm>
        </p:spPr>
        <p:txBody>
          <a:bodyPr/>
          <a:lstStyle/>
          <a:p>
            <a:pPr algn="l"/>
            <a:r>
              <a:rPr lang="en-GB" sz="2700" dirty="0">
                <a:solidFill>
                  <a:schemeClr val="accent2"/>
                </a:solidFill>
              </a:rPr>
              <a:t>UK Fares and NeTEx  Profile –   Knowledge Share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914378"/>
            <a:fld id="{00000000-1234-1234-1234-123412341234}" type="slidenum">
              <a:rPr lang="en-GB" kern="0">
                <a:solidFill>
                  <a:srgbClr val="FFFFFF"/>
                </a:solidFill>
              </a:rPr>
              <a:pPr defTabSz="914378"/>
              <a:t>1</a:t>
            </a:fld>
            <a:endParaRPr lang="en-GB" kern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" t="19550" r="458" b="17715"/>
          <a:stretch/>
        </p:blipFill>
        <p:spPr bwMode="auto">
          <a:xfrm flipV="1">
            <a:off x="1640914" y="2089596"/>
            <a:ext cx="6337327" cy="1908299"/>
          </a:xfrm>
          <a:prstGeom prst="round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Image result for traveline">
            <a:extLst>
              <a:ext uri="{FF2B5EF4-FFF2-40B4-BE49-F238E27FC236}">
                <a16:creationId xmlns:a16="http://schemas.microsoft.com/office/drawing/2014/main" id="{EC7ABBBF-7EF8-4075-B1B8-5D69463C5FD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060" y="451217"/>
            <a:ext cx="697615" cy="470075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3E0A06-F54F-4B73-938C-9B5114086A82}"/>
              </a:ext>
            </a:extLst>
          </p:cNvPr>
          <p:cNvSpPr txBox="1"/>
          <p:nvPr/>
        </p:nvSpPr>
        <p:spPr>
          <a:xfrm>
            <a:off x="3581890" y="5049180"/>
            <a:ext cx="4172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Online session 15</a:t>
            </a:r>
            <a:r>
              <a:rPr lang="en-GB" baseline="30000" dirty="0"/>
              <a:t>th</a:t>
            </a:r>
            <a:r>
              <a:rPr lang="en-GB" dirty="0"/>
              <a:t> September 2020, </a:t>
            </a:r>
          </a:p>
          <a:p>
            <a:r>
              <a:rPr lang="en-GB" dirty="0"/>
              <a:t>Nicholas Knowles</a:t>
            </a:r>
          </a:p>
        </p:txBody>
      </p:sp>
    </p:spTree>
    <p:extLst>
      <p:ext uri="{BB962C8B-B14F-4D97-AF65-F5344CB8AC3E}">
        <p14:creationId xmlns:p14="http://schemas.microsoft.com/office/powerpoint/2010/main" val="264552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ln w="38100" cmpd="dbl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dirty="0"/>
              <a:t>What is a NeTEx </a:t>
            </a:r>
            <a:br>
              <a:rPr lang="en-GB" altLang="en-US" dirty="0"/>
            </a:br>
            <a:r>
              <a:rPr lang="en-GB" altLang="en-US" dirty="0"/>
              <a:t>Profile?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07" y="4988873"/>
            <a:ext cx="6863097" cy="118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99554" y="6402387"/>
            <a:ext cx="513675" cy="365125"/>
          </a:xfrm>
        </p:spPr>
        <p:txBody>
          <a:bodyPr/>
          <a:lstStyle/>
          <a:p>
            <a:fld id="{1F530423-F2DA-4A11-9E75-1EB6423D69A6}" type="slidenum">
              <a:rPr lang="en-GB" smtClean="0">
                <a:solidFill>
                  <a:prstClr val="white"/>
                </a:solidFill>
              </a:rPr>
              <a:pPr/>
              <a:t>10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944" y="6398250"/>
            <a:ext cx="4870023" cy="363548"/>
          </a:xfrm>
        </p:spPr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NeTEx UK Fare Profile - Introduction</a:t>
            </a:r>
            <a:endParaRPr lang="en-GB" sz="900" dirty="0">
              <a:solidFill>
                <a:prstClr val="white"/>
              </a:solidFill>
            </a:endParaRPr>
          </a:p>
        </p:txBody>
      </p:sp>
      <p:pic>
        <p:nvPicPr>
          <p:cNvPr id="8" name="Picture 7" descr="Image result for traveline">
            <a:extLst>
              <a:ext uri="{FF2B5EF4-FFF2-40B4-BE49-F238E27FC236}">
                <a16:creationId xmlns:a16="http://schemas.microsoft.com/office/drawing/2014/main" id="{E20846F1-B612-4C57-B7B0-496CCBF9B1A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755" y="453047"/>
            <a:ext cx="697615" cy="470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083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lowchart: Process 39">
            <a:extLst>
              <a:ext uri="{FF2B5EF4-FFF2-40B4-BE49-F238E27FC236}">
                <a16:creationId xmlns:a16="http://schemas.microsoft.com/office/drawing/2014/main" id="{D2D9002C-4BC4-4B3C-8874-A2762952DE33}"/>
              </a:ext>
            </a:extLst>
          </p:cNvPr>
          <p:cNvSpPr/>
          <p:nvPr/>
        </p:nvSpPr>
        <p:spPr>
          <a:xfrm>
            <a:off x="2494117" y="1001220"/>
            <a:ext cx="2010946" cy="4655677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3" name="Picture 9">
            <a:extLst>
              <a:ext uri="{FF2B5EF4-FFF2-40B4-BE49-F238E27FC236}">
                <a16:creationId xmlns:a16="http://schemas.microsoft.com/office/drawing/2014/main" id="{E2ED7B14-87CD-4B94-9612-0BB3B6051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54" y="1011198"/>
            <a:ext cx="585332" cy="58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Flowchart: Process 47">
            <a:extLst>
              <a:ext uri="{FF2B5EF4-FFF2-40B4-BE49-F238E27FC236}">
                <a16:creationId xmlns:a16="http://schemas.microsoft.com/office/drawing/2014/main" id="{FF1642A4-2DF0-4160-9F05-672F698D1A70}"/>
              </a:ext>
            </a:extLst>
          </p:cNvPr>
          <p:cNvSpPr/>
          <p:nvPr/>
        </p:nvSpPr>
        <p:spPr>
          <a:xfrm>
            <a:off x="4783619" y="949241"/>
            <a:ext cx="1746877" cy="4663927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FD917842-E22B-4E4C-845C-3F48B7B62C4D}"/>
              </a:ext>
            </a:extLst>
          </p:cNvPr>
          <p:cNvSpPr/>
          <p:nvPr/>
        </p:nvSpPr>
        <p:spPr>
          <a:xfrm>
            <a:off x="6699974" y="916053"/>
            <a:ext cx="1830587" cy="4699955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13B5D9-5944-4FEE-B663-0DCD2BE87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79" y="47249"/>
            <a:ext cx="6830135" cy="704348"/>
          </a:xfrm>
        </p:spPr>
        <p:txBody>
          <a:bodyPr/>
          <a:lstStyle/>
          <a:p>
            <a:r>
              <a:rPr lang="en-GB" dirty="0"/>
              <a:t>Public Transport data -</a:t>
            </a:r>
            <a:br>
              <a:rPr lang="en-GB" dirty="0"/>
            </a:br>
            <a:r>
              <a:rPr lang="en-GB" dirty="0"/>
              <a:t>Functional Activity </a:t>
            </a:r>
            <a:r>
              <a:rPr lang="en-GB" i="1" dirty="0"/>
              <a:t>vs</a:t>
            </a:r>
            <a:r>
              <a:rPr lang="en-GB" dirty="0"/>
              <a:t> Time of Travel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0602A7-374F-4ABF-BA76-70B66CE0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0423-F2DA-4A11-9E75-1EB6423D69A6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BC302A-A965-4899-9A9C-E58AE2C57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68" y="1147900"/>
            <a:ext cx="1873685" cy="67534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7375E-72B0-486F-B8D6-AD76ECAF4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NeTEx UK Fare Profile - Introduction</a:t>
            </a:r>
            <a:endParaRPr lang="en-GB" sz="9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71D1D9-FF6D-403C-B2B1-2C2EDDD4EBEC}"/>
              </a:ext>
            </a:extLst>
          </p:cNvPr>
          <p:cNvCxnSpPr>
            <a:cxnSpLocks/>
          </p:cNvCxnSpPr>
          <p:nvPr/>
        </p:nvCxnSpPr>
        <p:spPr>
          <a:xfrm>
            <a:off x="1353486" y="5722979"/>
            <a:ext cx="7136745" cy="0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E99E302-0CC7-464C-9E8D-2EFD97AAC863}"/>
              </a:ext>
            </a:extLst>
          </p:cNvPr>
          <p:cNvCxnSpPr>
            <a:cxnSpLocks/>
          </p:cNvCxnSpPr>
          <p:nvPr/>
        </p:nvCxnSpPr>
        <p:spPr>
          <a:xfrm flipV="1">
            <a:off x="1162235" y="1303864"/>
            <a:ext cx="166862" cy="4854530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B13D78A-4A56-4350-A355-C16C455268E5}"/>
              </a:ext>
            </a:extLst>
          </p:cNvPr>
          <p:cNvSpPr txBox="1"/>
          <p:nvPr/>
        </p:nvSpPr>
        <p:spPr>
          <a:xfrm>
            <a:off x="3104567" y="5804373"/>
            <a:ext cx="1428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/>
              <a:t>Before</a:t>
            </a:r>
          </a:p>
        </p:txBody>
      </p: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8BC5CB2C-4901-49BD-9DAF-87006BB36252}"/>
              </a:ext>
            </a:extLst>
          </p:cNvPr>
          <p:cNvSpPr/>
          <p:nvPr/>
        </p:nvSpPr>
        <p:spPr>
          <a:xfrm>
            <a:off x="2950589" y="5183567"/>
            <a:ext cx="1349595" cy="3349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Planning</a:t>
            </a: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C1CABC03-B6CF-46E2-A0D1-4432D8B84815}"/>
              </a:ext>
            </a:extLst>
          </p:cNvPr>
          <p:cNvSpPr/>
          <p:nvPr/>
        </p:nvSpPr>
        <p:spPr>
          <a:xfrm>
            <a:off x="4949704" y="5175402"/>
            <a:ext cx="1474024" cy="34993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Operations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C38B39-2BC3-4998-95C1-06971E227D72}"/>
              </a:ext>
            </a:extLst>
          </p:cNvPr>
          <p:cNvSpPr txBox="1"/>
          <p:nvPr/>
        </p:nvSpPr>
        <p:spPr>
          <a:xfrm rot="16200000">
            <a:off x="-496409" y="4949457"/>
            <a:ext cx="170685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/>
              <a:t>Functional</a:t>
            </a:r>
            <a:r>
              <a:rPr lang="en-GB" i="1" dirty="0"/>
              <a:t> Area</a:t>
            </a:r>
          </a:p>
        </p:txBody>
      </p:sp>
      <p:sp>
        <p:nvSpPr>
          <p:cNvPr id="32" name="Arrow: Pentagon 31">
            <a:extLst>
              <a:ext uri="{FF2B5EF4-FFF2-40B4-BE49-F238E27FC236}">
                <a16:creationId xmlns:a16="http://schemas.microsoft.com/office/drawing/2014/main" id="{D14CBD5C-72F1-410C-B311-0275DD210A55}"/>
              </a:ext>
            </a:extLst>
          </p:cNvPr>
          <p:cNvSpPr/>
          <p:nvPr/>
        </p:nvSpPr>
        <p:spPr>
          <a:xfrm>
            <a:off x="6974833" y="5173268"/>
            <a:ext cx="1477113" cy="3349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History</a:t>
            </a:r>
          </a:p>
        </p:txBody>
      </p:sp>
      <p:sp>
        <p:nvSpPr>
          <p:cNvPr id="33" name="Arrow: Chevron 32">
            <a:extLst>
              <a:ext uri="{FF2B5EF4-FFF2-40B4-BE49-F238E27FC236}">
                <a16:creationId xmlns:a16="http://schemas.microsoft.com/office/drawing/2014/main" id="{75883DB9-7200-4ED1-B31D-9BB443476A2E}"/>
              </a:ext>
            </a:extLst>
          </p:cNvPr>
          <p:cNvSpPr/>
          <p:nvPr/>
        </p:nvSpPr>
        <p:spPr>
          <a:xfrm>
            <a:off x="2558021" y="3338662"/>
            <a:ext cx="2363838" cy="888724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Network, Scheduling</a:t>
            </a:r>
          </a:p>
        </p:txBody>
      </p:sp>
      <p:sp>
        <p:nvSpPr>
          <p:cNvPr id="34" name="Arrow: Chevron 33">
            <a:extLst>
              <a:ext uri="{FF2B5EF4-FFF2-40B4-BE49-F238E27FC236}">
                <a16:creationId xmlns:a16="http://schemas.microsoft.com/office/drawing/2014/main" id="{A3101F82-3A36-4E4D-8E38-761762EFBE80}"/>
              </a:ext>
            </a:extLst>
          </p:cNvPr>
          <p:cNvSpPr/>
          <p:nvPr/>
        </p:nvSpPr>
        <p:spPr>
          <a:xfrm>
            <a:off x="2700568" y="2447494"/>
            <a:ext cx="2234662" cy="828676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Offers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5" name="Arrow: Chevron 34">
            <a:extLst>
              <a:ext uri="{FF2B5EF4-FFF2-40B4-BE49-F238E27FC236}">
                <a16:creationId xmlns:a16="http://schemas.microsoft.com/office/drawing/2014/main" id="{B846EA87-62F0-4330-941D-84D6A9BE0B02}"/>
              </a:ext>
            </a:extLst>
          </p:cNvPr>
          <p:cNvSpPr/>
          <p:nvPr/>
        </p:nvSpPr>
        <p:spPr>
          <a:xfrm>
            <a:off x="4550214" y="1556798"/>
            <a:ext cx="2131215" cy="757945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On trip, real-time</a:t>
            </a:r>
          </a:p>
        </p:txBody>
      </p:sp>
      <p:sp>
        <p:nvSpPr>
          <p:cNvPr id="37" name="Arrow: Chevron 36">
            <a:extLst>
              <a:ext uri="{FF2B5EF4-FFF2-40B4-BE49-F238E27FC236}">
                <a16:creationId xmlns:a16="http://schemas.microsoft.com/office/drawing/2014/main" id="{6B242D14-98C2-4DB7-B23C-BA0C57D5C4B6}"/>
              </a:ext>
            </a:extLst>
          </p:cNvPr>
          <p:cNvSpPr/>
          <p:nvPr/>
        </p:nvSpPr>
        <p:spPr>
          <a:xfrm>
            <a:off x="2569162" y="1565897"/>
            <a:ext cx="2171751" cy="796767"/>
          </a:xfrm>
          <a:prstGeom prst="chevron">
            <a:avLst>
              <a:gd name="adj" fmla="val 44972"/>
            </a:avLst>
          </a:prstGeom>
          <a:solidFill>
            <a:schemeClr val="tx2">
              <a:lumMod val="40000"/>
              <a:lumOff val="60000"/>
            </a:schemeClr>
          </a:solidFill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Pre-trip</a:t>
            </a:r>
          </a:p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planning</a:t>
            </a:r>
          </a:p>
        </p:txBody>
      </p:sp>
      <p:sp>
        <p:nvSpPr>
          <p:cNvPr id="38" name="Arrow: Chevron 37">
            <a:extLst>
              <a:ext uri="{FF2B5EF4-FFF2-40B4-BE49-F238E27FC236}">
                <a16:creationId xmlns:a16="http://schemas.microsoft.com/office/drawing/2014/main" id="{F23960C1-3A4F-430F-8EC4-5021129C869B}"/>
              </a:ext>
            </a:extLst>
          </p:cNvPr>
          <p:cNvSpPr/>
          <p:nvPr/>
        </p:nvSpPr>
        <p:spPr>
          <a:xfrm>
            <a:off x="6555112" y="1563923"/>
            <a:ext cx="2376763" cy="737635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Historic &amp; Query Stats</a:t>
            </a:r>
          </a:p>
        </p:txBody>
      </p:sp>
      <p:sp>
        <p:nvSpPr>
          <p:cNvPr id="39" name="Arrow: Chevron 38">
            <a:extLst>
              <a:ext uri="{FF2B5EF4-FFF2-40B4-BE49-F238E27FC236}">
                <a16:creationId xmlns:a16="http://schemas.microsoft.com/office/drawing/2014/main" id="{F3E3B388-EAC3-4D2D-9A55-0C523D684390}"/>
              </a:ext>
            </a:extLst>
          </p:cNvPr>
          <p:cNvSpPr/>
          <p:nvPr/>
        </p:nvSpPr>
        <p:spPr>
          <a:xfrm>
            <a:off x="4729541" y="2417771"/>
            <a:ext cx="2131215" cy="850719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Sales,</a:t>
            </a:r>
          </a:p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Validation &amp; Control</a:t>
            </a:r>
          </a:p>
        </p:txBody>
      </p:sp>
      <p:sp>
        <p:nvSpPr>
          <p:cNvPr id="43" name="Arrow: Chevron 42">
            <a:extLst>
              <a:ext uri="{FF2B5EF4-FFF2-40B4-BE49-F238E27FC236}">
                <a16:creationId xmlns:a16="http://schemas.microsoft.com/office/drawing/2014/main" id="{C1C719F3-C557-47A7-993A-401808B756B8}"/>
              </a:ext>
            </a:extLst>
          </p:cNvPr>
          <p:cNvSpPr/>
          <p:nvPr/>
        </p:nvSpPr>
        <p:spPr>
          <a:xfrm>
            <a:off x="6702227" y="3405921"/>
            <a:ext cx="2171782" cy="846292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Historic Operation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A40CD31-0CD8-4742-97AE-A565FFE22FF7}"/>
              </a:ext>
            </a:extLst>
          </p:cNvPr>
          <p:cNvSpPr txBox="1"/>
          <p:nvPr/>
        </p:nvSpPr>
        <p:spPr>
          <a:xfrm>
            <a:off x="7537407" y="5773974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/>
              <a:t>After</a:t>
            </a:r>
          </a:p>
        </p:txBody>
      </p:sp>
      <p:sp>
        <p:nvSpPr>
          <p:cNvPr id="46" name="Arrow: Chevron 45">
            <a:extLst>
              <a:ext uri="{FF2B5EF4-FFF2-40B4-BE49-F238E27FC236}">
                <a16:creationId xmlns:a16="http://schemas.microsoft.com/office/drawing/2014/main" id="{A634DDAF-BD57-4568-8321-B6282E72BD98}"/>
              </a:ext>
            </a:extLst>
          </p:cNvPr>
          <p:cNvSpPr/>
          <p:nvPr/>
        </p:nvSpPr>
        <p:spPr>
          <a:xfrm>
            <a:off x="6532658" y="2363773"/>
            <a:ext cx="2469603" cy="975541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Historic Transaction </a:t>
            </a:r>
          </a:p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Settlement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B5CAA23-D7C5-4D9A-AF11-9F4E9E967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29" y="103996"/>
            <a:ext cx="1563599" cy="151315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E52994B2-7759-47F3-A940-6A6D88850329}"/>
              </a:ext>
            </a:extLst>
          </p:cNvPr>
          <p:cNvSpPr/>
          <p:nvPr/>
        </p:nvSpPr>
        <p:spPr>
          <a:xfrm>
            <a:off x="431540" y="1626505"/>
            <a:ext cx="2218110" cy="646331"/>
          </a:xfrm>
          <a:prstGeom prst="homePlate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PASSENGER INFORMATION</a:t>
            </a:r>
          </a:p>
        </p:txBody>
      </p:sp>
      <p:pic>
        <p:nvPicPr>
          <p:cNvPr id="54" name="Picture 10">
            <a:extLst>
              <a:ext uri="{FF2B5EF4-FFF2-40B4-BE49-F238E27FC236}">
                <a16:creationId xmlns:a16="http://schemas.microsoft.com/office/drawing/2014/main" id="{FCC2D6B5-6828-4C66-95AF-755042104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446" y="1001220"/>
            <a:ext cx="527844" cy="52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Arrow: Pentagon 49">
            <a:extLst>
              <a:ext uri="{FF2B5EF4-FFF2-40B4-BE49-F238E27FC236}">
                <a16:creationId xmlns:a16="http://schemas.microsoft.com/office/drawing/2014/main" id="{C29448B4-2E3F-4B36-B556-F5D3040A49A0}"/>
              </a:ext>
            </a:extLst>
          </p:cNvPr>
          <p:cNvSpPr/>
          <p:nvPr/>
        </p:nvSpPr>
        <p:spPr>
          <a:xfrm>
            <a:off x="431540" y="2499492"/>
            <a:ext cx="2498796" cy="646331"/>
          </a:xfrm>
          <a:prstGeom prst="homePlate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FARE MANAGEMENT</a:t>
            </a:r>
          </a:p>
        </p:txBody>
      </p:sp>
      <p:sp>
        <p:nvSpPr>
          <p:cNvPr id="51" name="Arrow: Pentagon 50">
            <a:extLst>
              <a:ext uri="{FF2B5EF4-FFF2-40B4-BE49-F238E27FC236}">
                <a16:creationId xmlns:a16="http://schemas.microsoft.com/office/drawing/2014/main" id="{7F26D673-DA9E-43E8-BECC-AC31F58A51E8}"/>
              </a:ext>
            </a:extLst>
          </p:cNvPr>
          <p:cNvSpPr/>
          <p:nvPr/>
        </p:nvSpPr>
        <p:spPr>
          <a:xfrm>
            <a:off x="418939" y="3472690"/>
            <a:ext cx="2455473" cy="646331"/>
          </a:xfrm>
          <a:prstGeom prst="homePlate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endParaRPr lang="en-GB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TRANSPORTATION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75C01A3-85D1-4D8C-9F65-D58BE4CD52DA}"/>
              </a:ext>
            </a:extLst>
          </p:cNvPr>
          <p:cNvSpPr txBox="1"/>
          <p:nvPr/>
        </p:nvSpPr>
        <p:spPr>
          <a:xfrm>
            <a:off x="5243947" y="5789062"/>
            <a:ext cx="1428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/>
              <a:t>During</a:t>
            </a:r>
          </a:p>
        </p:txBody>
      </p:sp>
      <p:pic>
        <p:nvPicPr>
          <p:cNvPr id="55" name="Picture 11">
            <a:extLst>
              <a:ext uri="{FF2B5EF4-FFF2-40B4-BE49-F238E27FC236}">
                <a16:creationId xmlns:a16="http://schemas.microsoft.com/office/drawing/2014/main" id="{66512AB4-7DBB-4CEE-888E-003D6B95C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125" y="958887"/>
            <a:ext cx="592935" cy="5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Arrow: Chevron 64">
            <a:extLst>
              <a:ext uri="{FF2B5EF4-FFF2-40B4-BE49-F238E27FC236}">
                <a16:creationId xmlns:a16="http://schemas.microsoft.com/office/drawing/2014/main" id="{EB44108C-941E-4614-B482-17C8F55413A9}"/>
              </a:ext>
            </a:extLst>
          </p:cNvPr>
          <p:cNvSpPr/>
          <p:nvPr/>
        </p:nvSpPr>
        <p:spPr>
          <a:xfrm>
            <a:off x="2494117" y="4368644"/>
            <a:ext cx="2375505" cy="784845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Asset &amp; Fleet Management</a:t>
            </a:r>
          </a:p>
        </p:txBody>
      </p:sp>
      <p:sp>
        <p:nvSpPr>
          <p:cNvPr id="66" name="Arrow: Pentagon 65">
            <a:extLst>
              <a:ext uri="{FF2B5EF4-FFF2-40B4-BE49-F238E27FC236}">
                <a16:creationId xmlns:a16="http://schemas.microsoft.com/office/drawing/2014/main" id="{CE985C19-6B7F-40F5-86A0-3B94DEF3BB6B}"/>
              </a:ext>
            </a:extLst>
          </p:cNvPr>
          <p:cNvSpPr/>
          <p:nvPr/>
        </p:nvSpPr>
        <p:spPr>
          <a:xfrm>
            <a:off x="338343" y="4451204"/>
            <a:ext cx="2455473" cy="646331"/>
          </a:xfrm>
          <a:prstGeom prst="homePlate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endParaRPr lang="en-GB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INFRASTRUCTURE</a:t>
            </a:r>
          </a:p>
        </p:txBody>
      </p:sp>
      <p:sp>
        <p:nvSpPr>
          <p:cNvPr id="67" name="Arrow: Chevron 66">
            <a:extLst>
              <a:ext uri="{FF2B5EF4-FFF2-40B4-BE49-F238E27FC236}">
                <a16:creationId xmlns:a16="http://schemas.microsoft.com/office/drawing/2014/main" id="{5E5300CB-1E6B-4E48-AB9D-42A4CE935295}"/>
              </a:ext>
            </a:extLst>
          </p:cNvPr>
          <p:cNvSpPr/>
          <p:nvPr/>
        </p:nvSpPr>
        <p:spPr>
          <a:xfrm>
            <a:off x="4633329" y="4385387"/>
            <a:ext cx="2519446" cy="735965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Preparation, Movement, Signalling, etc</a:t>
            </a:r>
          </a:p>
        </p:txBody>
      </p:sp>
      <p:sp>
        <p:nvSpPr>
          <p:cNvPr id="42" name="Arrow: Chevron 41">
            <a:extLst>
              <a:ext uri="{FF2B5EF4-FFF2-40B4-BE49-F238E27FC236}">
                <a16:creationId xmlns:a16="http://schemas.microsoft.com/office/drawing/2014/main" id="{8F18F8D7-AE58-40A9-8318-9339F817B3BD}"/>
              </a:ext>
            </a:extLst>
          </p:cNvPr>
          <p:cNvSpPr/>
          <p:nvPr/>
        </p:nvSpPr>
        <p:spPr>
          <a:xfrm>
            <a:off x="4672012" y="3401244"/>
            <a:ext cx="2240272" cy="823986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Vehicle monitoring &amp; control</a:t>
            </a:r>
          </a:p>
        </p:txBody>
      </p:sp>
      <p:sp>
        <p:nvSpPr>
          <p:cNvPr id="68" name="Arrow: Chevron 67">
            <a:extLst>
              <a:ext uri="{FF2B5EF4-FFF2-40B4-BE49-F238E27FC236}">
                <a16:creationId xmlns:a16="http://schemas.microsoft.com/office/drawing/2014/main" id="{DCB9A057-1757-472A-A98E-C8BD9CC827E7}"/>
              </a:ext>
            </a:extLst>
          </p:cNvPr>
          <p:cNvSpPr/>
          <p:nvPr/>
        </p:nvSpPr>
        <p:spPr>
          <a:xfrm>
            <a:off x="6848655" y="4385749"/>
            <a:ext cx="2088854" cy="735965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Historic</a:t>
            </a:r>
          </a:p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Usage</a:t>
            </a:r>
          </a:p>
        </p:txBody>
      </p:sp>
      <p:sp>
        <p:nvSpPr>
          <p:cNvPr id="41" name="Flowchart: Alternate Process 40">
            <a:extLst>
              <a:ext uri="{FF2B5EF4-FFF2-40B4-BE49-F238E27FC236}">
                <a16:creationId xmlns:a16="http://schemas.microsoft.com/office/drawing/2014/main" id="{7EC7E666-2189-4DE9-956B-65EA6B9EFD99}"/>
              </a:ext>
            </a:extLst>
          </p:cNvPr>
          <p:cNvSpPr/>
          <p:nvPr/>
        </p:nvSpPr>
        <p:spPr>
          <a:xfrm>
            <a:off x="2518348" y="1273011"/>
            <a:ext cx="6149107" cy="3466382"/>
          </a:xfrm>
          <a:prstGeom prst="flowChartAlternateProcess">
            <a:avLst/>
          </a:prstGeom>
          <a:noFill/>
          <a:ln w="38100">
            <a:solidFill>
              <a:srgbClr val="0066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800" dirty="0">
              <a:solidFill>
                <a:srgbClr val="0066FF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3DB4F2D-C259-4B77-90D5-4953CD73883C}"/>
              </a:ext>
            </a:extLst>
          </p:cNvPr>
          <p:cNvSpPr/>
          <p:nvPr/>
        </p:nvSpPr>
        <p:spPr>
          <a:xfrm>
            <a:off x="4008718" y="4540916"/>
            <a:ext cx="1624420" cy="400110"/>
          </a:xfrm>
          <a:prstGeom prst="rect">
            <a:avLst/>
          </a:prstGeom>
          <a:solidFill>
            <a:schemeClr val="bg1"/>
          </a:solidFill>
          <a:ln>
            <a:solidFill>
              <a:srgbClr val="0066FF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solidFill>
                  <a:srgbClr val="0066FF"/>
                </a:solidFill>
              </a:rPr>
              <a:t>Transmodel</a:t>
            </a:r>
          </a:p>
        </p:txBody>
      </p:sp>
    </p:spTree>
    <p:extLst>
      <p:ext uri="{BB962C8B-B14F-4D97-AF65-F5344CB8AC3E}">
        <p14:creationId xmlns:p14="http://schemas.microsoft.com/office/powerpoint/2010/main" val="198709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lowchart: Process 39">
            <a:extLst>
              <a:ext uri="{FF2B5EF4-FFF2-40B4-BE49-F238E27FC236}">
                <a16:creationId xmlns:a16="http://schemas.microsoft.com/office/drawing/2014/main" id="{D2D9002C-4BC4-4B3C-8874-A2762952DE33}"/>
              </a:ext>
            </a:extLst>
          </p:cNvPr>
          <p:cNvSpPr/>
          <p:nvPr/>
        </p:nvSpPr>
        <p:spPr>
          <a:xfrm>
            <a:off x="2533784" y="1273011"/>
            <a:ext cx="2000889" cy="4340158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3" name="Picture 9">
            <a:extLst>
              <a:ext uri="{FF2B5EF4-FFF2-40B4-BE49-F238E27FC236}">
                <a16:creationId xmlns:a16="http://schemas.microsoft.com/office/drawing/2014/main" id="{E2ED7B14-87CD-4B94-9612-0BB3B6051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268" y="944424"/>
            <a:ext cx="585332" cy="58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Flowchart: Process 47">
            <a:extLst>
              <a:ext uri="{FF2B5EF4-FFF2-40B4-BE49-F238E27FC236}">
                <a16:creationId xmlns:a16="http://schemas.microsoft.com/office/drawing/2014/main" id="{FF1642A4-2DF0-4160-9F05-672F698D1A70}"/>
              </a:ext>
            </a:extLst>
          </p:cNvPr>
          <p:cNvSpPr/>
          <p:nvPr/>
        </p:nvSpPr>
        <p:spPr>
          <a:xfrm>
            <a:off x="4702829" y="1238296"/>
            <a:ext cx="1827668" cy="4374872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FD917842-E22B-4E4C-845C-3F48B7B62C4D}"/>
              </a:ext>
            </a:extLst>
          </p:cNvPr>
          <p:cNvSpPr/>
          <p:nvPr/>
        </p:nvSpPr>
        <p:spPr>
          <a:xfrm>
            <a:off x="6726718" y="1226604"/>
            <a:ext cx="1803843" cy="4389404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13B5D9-5944-4FEE-B663-0DCD2BE87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500" y="18127"/>
            <a:ext cx="6801082" cy="720307"/>
          </a:xfrm>
        </p:spPr>
        <p:txBody>
          <a:bodyPr/>
          <a:lstStyle/>
          <a:p>
            <a:pPr algn="ctr"/>
            <a:r>
              <a:rPr lang="en-GB" dirty="0"/>
              <a:t>Standards Scope</a:t>
            </a:r>
            <a:br>
              <a:rPr lang="en-GB" dirty="0"/>
            </a:br>
            <a:r>
              <a:rPr lang="en-GB" dirty="0"/>
              <a:t>Transmodel subdomains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0602A7-374F-4ABF-BA76-70B66CE0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0423-F2DA-4A11-9E75-1EB6423D69A6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BC302A-A965-4899-9A9C-E58AE2C57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68" y="1147900"/>
            <a:ext cx="1873685" cy="67534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7375E-72B0-486F-B8D6-AD76ECAF4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NeTEx UK Fare Profile - Introduction</a:t>
            </a:r>
            <a:endParaRPr lang="en-GB" sz="9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71D1D9-FF6D-403C-B2B1-2C2EDDD4EBEC}"/>
              </a:ext>
            </a:extLst>
          </p:cNvPr>
          <p:cNvCxnSpPr>
            <a:cxnSpLocks/>
          </p:cNvCxnSpPr>
          <p:nvPr/>
        </p:nvCxnSpPr>
        <p:spPr>
          <a:xfrm>
            <a:off x="1353486" y="5722979"/>
            <a:ext cx="7136745" cy="0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E99E302-0CC7-464C-9E8D-2EFD97AAC863}"/>
              </a:ext>
            </a:extLst>
          </p:cNvPr>
          <p:cNvCxnSpPr>
            <a:cxnSpLocks/>
          </p:cNvCxnSpPr>
          <p:nvPr/>
        </p:nvCxnSpPr>
        <p:spPr>
          <a:xfrm flipV="1">
            <a:off x="1162235" y="1303864"/>
            <a:ext cx="166862" cy="4854530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B13D78A-4A56-4350-A355-C16C455268E5}"/>
              </a:ext>
            </a:extLst>
          </p:cNvPr>
          <p:cNvSpPr txBox="1"/>
          <p:nvPr/>
        </p:nvSpPr>
        <p:spPr>
          <a:xfrm>
            <a:off x="3104567" y="5804373"/>
            <a:ext cx="1428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/>
              <a:t>Before</a:t>
            </a:r>
          </a:p>
        </p:txBody>
      </p: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8BC5CB2C-4901-49BD-9DAF-87006BB36252}"/>
              </a:ext>
            </a:extLst>
          </p:cNvPr>
          <p:cNvSpPr/>
          <p:nvPr/>
        </p:nvSpPr>
        <p:spPr>
          <a:xfrm>
            <a:off x="2950589" y="5183567"/>
            <a:ext cx="1349595" cy="3349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Planning</a:t>
            </a: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C1CABC03-B6CF-46E2-A0D1-4432D8B84815}"/>
              </a:ext>
            </a:extLst>
          </p:cNvPr>
          <p:cNvSpPr/>
          <p:nvPr/>
        </p:nvSpPr>
        <p:spPr>
          <a:xfrm>
            <a:off x="4949704" y="5175402"/>
            <a:ext cx="1474024" cy="34993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Operations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C38B39-2BC3-4998-95C1-06971E227D72}"/>
              </a:ext>
            </a:extLst>
          </p:cNvPr>
          <p:cNvSpPr txBox="1"/>
          <p:nvPr/>
        </p:nvSpPr>
        <p:spPr>
          <a:xfrm rot="16200000">
            <a:off x="-496409" y="4949457"/>
            <a:ext cx="170685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/>
              <a:t>Functional</a:t>
            </a:r>
            <a:r>
              <a:rPr lang="en-GB" i="1" dirty="0"/>
              <a:t> Area</a:t>
            </a:r>
          </a:p>
        </p:txBody>
      </p:sp>
      <p:sp>
        <p:nvSpPr>
          <p:cNvPr id="32" name="Arrow: Pentagon 31">
            <a:extLst>
              <a:ext uri="{FF2B5EF4-FFF2-40B4-BE49-F238E27FC236}">
                <a16:creationId xmlns:a16="http://schemas.microsoft.com/office/drawing/2014/main" id="{D14CBD5C-72F1-410C-B311-0275DD210A55}"/>
              </a:ext>
            </a:extLst>
          </p:cNvPr>
          <p:cNvSpPr/>
          <p:nvPr/>
        </p:nvSpPr>
        <p:spPr>
          <a:xfrm>
            <a:off x="6974833" y="5173268"/>
            <a:ext cx="1477113" cy="3349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History</a:t>
            </a:r>
          </a:p>
        </p:txBody>
      </p:sp>
      <p:sp>
        <p:nvSpPr>
          <p:cNvPr id="33" name="Arrow: Chevron 32">
            <a:extLst>
              <a:ext uri="{FF2B5EF4-FFF2-40B4-BE49-F238E27FC236}">
                <a16:creationId xmlns:a16="http://schemas.microsoft.com/office/drawing/2014/main" id="{75883DB9-7200-4ED1-B31D-9BB443476A2E}"/>
              </a:ext>
            </a:extLst>
          </p:cNvPr>
          <p:cNvSpPr/>
          <p:nvPr/>
        </p:nvSpPr>
        <p:spPr>
          <a:xfrm>
            <a:off x="2558021" y="3338662"/>
            <a:ext cx="2363838" cy="888724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Network, Scheduling</a:t>
            </a:r>
          </a:p>
        </p:txBody>
      </p:sp>
      <p:sp>
        <p:nvSpPr>
          <p:cNvPr id="34" name="Arrow: Chevron 33">
            <a:extLst>
              <a:ext uri="{FF2B5EF4-FFF2-40B4-BE49-F238E27FC236}">
                <a16:creationId xmlns:a16="http://schemas.microsoft.com/office/drawing/2014/main" id="{A3101F82-3A36-4E4D-8E38-761762EFBE80}"/>
              </a:ext>
            </a:extLst>
          </p:cNvPr>
          <p:cNvSpPr/>
          <p:nvPr/>
        </p:nvSpPr>
        <p:spPr>
          <a:xfrm>
            <a:off x="2712467" y="2447123"/>
            <a:ext cx="2234662" cy="828676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Offers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5" name="Arrow: Chevron 34">
            <a:extLst>
              <a:ext uri="{FF2B5EF4-FFF2-40B4-BE49-F238E27FC236}">
                <a16:creationId xmlns:a16="http://schemas.microsoft.com/office/drawing/2014/main" id="{B846EA87-62F0-4330-941D-84D6A9BE0B02}"/>
              </a:ext>
            </a:extLst>
          </p:cNvPr>
          <p:cNvSpPr/>
          <p:nvPr/>
        </p:nvSpPr>
        <p:spPr>
          <a:xfrm>
            <a:off x="4551560" y="1514891"/>
            <a:ext cx="2131215" cy="757945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On trip, real-time</a:t>
            </a:r>
          </a:p>
        </p:txBody>
      </p:sp>
      <p:sp>
        <p:nvSpPr>
          <p:cNvPr id="37" name="Arrow: Chevron 36">
            <a:extLst>
              <a:ext uri="{FF2B5EF4-FFF2-40B4-BE49-F238E27FC236}">
                <a16:creationId xmlns:a16="http://schemas.microsoft.com/office/drawing/2014/main" id="{6B242D14-98C2-4DB7-B23C-BA0C57D5C4B6}"/>
              </a:ext>
            </a:extLst>
          </p:cNvPr>
          <p:cNvSpPr/>
          <p:nvPr/>
        </p:nvSpPr>
        <p:spPr>
          <a:xfrm>
            <a:off x="3035920" y="2191187"/>
            <a:ext cx="2171751" cy="796767"/>
          </a:xfrm>
          <a:prstGeom prst="chevron">
            <a:avLst>
              <a:gd name="adj" fmla="val 44972"/>
            </a:avLst>
          </a:prstGeom>
          <a:solidFill>
            <a:schemeClr val="tx2">
              <a:lumMod val="40000"/>
              <a:lumOff val="60000"/>
            </a:schemeClr>
          </a:solidFill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Pre-trip</a:t>
            </a:r>
          </a:p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planning</a:t>
            </a:r>
          </a:p>
        </p:txBody>
      </p:sp>
      <p:sp>
        <p:nvSpPr>
          <p:cNvPr id="38" name="Arrow: Chevron 37">
            <a:extLst>
              <a:ext uri="{FF2B5EF4-FFF2-40B4-BE49-F238E27FC236}">
                <a16:creationId xmlns:a16="http://schemas.microsoft.com/office/drawing/2014/main" id="{F23960C1-3A4F-430F-8EC4-5021129C869B}"/>
              </a:ext>
            </a:extLst>
          </p:cNvPr>
          <p:cNvSpPr/>
          <p:nvPr/>
        </p:nvSpPr>
        <p:spPr>
          <a:xfrm>
            <a:off x="6560746" y="1523110"/>
            <a:ext cx="2376763" cy="737635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Historic &amp; Query Stats</a:t>
            </a:r>
          </a:p>
        </p:txBody>
      </p:sp>
      <p:sp>
        <p:nvSpPr>
          <p:cNvPr id="39" name="Arrow: Chevron 38">
            <a:extLst>
              <a:ext uri="{FF2B5EF4-FFF2-40B4-BE49-F238E27FC236}">
                <a16:creationId xmlns:a16="http://schemas.microsoft.com/office/drawing/2014/main" id="{F3E3B388-EAC3-4D2D-9A55-0C523D684390}"/>
              </a:ext>
            </a:extLst>
          </p:cNvPr>
          <p:cNvSpPr/>
          <p:nvPr/>
        </p:nvSpPr>
        <p:spPr>
          <a:xfrm>
            <a:off x="4729541" y="2417771"/>
            <a:ext cx="2131215" cy="850719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Sales,</a:t>
            </a:r>
          </a:p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Validation &amp; Control</a:t>
            </a:r>
          </a:p>
        </p:txBody>
      </p:sp>
      <p:sp>
        <p:nvSpPr>
          <p:cNvPr id="43" name="Arrow: Chevron 42">
            <a:extLst>
              <a:ext uri="{FF2B5EF4-FFF2-40B4-BE49-F238E27FC236}">
                <a16:creationId xmlns:a16="http://schemas.microsoft.com/office/drawing/2014/main" id="{C1C719F3-C557-47A7-993A-401808B756B8}"/>
              </a:ext>
            </a:extLst>
          </p:cNvPr>
          <p:cNvSpPr/>
          <p:nvPr/>
        </p:nvSpPr>
        <p:spPr>
          <a:xfrm>
            <a:off x="6702227" y="3405921"/>
            <a:ext cx="2171782" cy="846292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Historic Operation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A40CD31-0CD8-4742-97AE-A565FFE22FF7}"/>
              </a:ext>
            </a:extLst>
          </p:cNvPr>
          <p:cNvSpPr txBox="1"/>
          <p:nvPr/>
        </p:nvSpPr>
        <p:spPr>
          <a:xfrm>
            <a:off x="7537407" y="5773974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/>
              <a:t>After</a:t>
            </a:r>
          </a:p>
        </p:txBody>
      </p:sp>
      <p:sp>
        <p:nvSpPr>
          <p:cNvPr id="46" name="Arrow: Chevron 45">
            <a:extLst>
              <a:ext uri="{FF2B5EF4-FFF2-40B4-BE49-F238E27FC236}">
                <a16:creationId xmlns:a16="http://schemas.microsoft.com/office/drawing/2014/main" id="{A634DDAF-BD57-4568-8321-B6282E72BD98}"/>
              </a:ext>
            </a:extLst>
          </p:cNvPr>
          <p:cNvSpPr/>
          <p:nvPr/>
        </p:nvSpPr>
        <p:spPr>
          <a:xfrm>
            <a:off x="6532658" y="2363773"/>
            <a:ext cx="2469603" cy="975541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Historic Transaction </a:t>
            </a:r>
          </a:p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Settlement</a:t>
            </a: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E52994B2-7759-47F3-A940-6A6D88850329}"/>
              </a:ext>
            </a:extLst>
          </p:cNvPr>
          <p:cNvSpPr/>
          <p:nvPr/>
        </p:nvSpPr>
        <p:spPr>
          <a:xfrm>
            <a:off x="273591" y="1626505"/>
            <a:ext cx="2376059" cy="646331"/>
          </a:xfrm>
          <a:prstGeom prst="homePlate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PASSENGER INFORMATION</a:t>
            </a:r>
          </a:p>
        </p:txBody>
      </p:sp>
      <p:pic>
        <p:nvPicPr>
          <p:cNvPr id="54" name="Picture 10">
            <a:extLst>
              <a:ext uri="{FF2B5EF4-FFF2-40B4-BE49-F238E27FC236}">
                <a16:creationId xmlns:a16="http://schemas.microsoft.com/office/drawing/2014/main" id="{FCC2D6B5-6828-4C66-95AF-755042104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574" y="845336"/>
            <a:ext cx="585332" cy="58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Arrow: Pentagon 49">
            <a:extLst>
              <a:ext uri="{FF2B5EF4-FFF2-40B4-BE49-F238E27FC236}">
                <a16:creationId xmlns:a16="http://schemas.microsoft.com/office/drawing/2014/main" id="{C29448B4-2E3F-4B36-B556-F5D3040A49A0}"/>
              </a:ext>
            </a:extLst>
          </p:cNvPr>
          <p:cNvSpPr/>
          <p:nvPr/>
        </p:nvSpPr>
        <p:spPr>
          <a:xfrm>
            <a:off x="338343" y="2499492"/>
            <a:ext cx="2591993" cy="646331"/>
          </a:xfrm>
          <a:prstGeom prst="homePlate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FARE MANAGEMENT</a:t>
            </a:r>
          </a:p>
        </p:txBody>
      </p:sp>
      <p:sp>
        <p:nvSpPr>
          <p:cNvPr id="51" name="Arrow: Pentagon 50">
            <a:extLst>
              <a:ext uri="{FF2B5EF4-FFF2-40B4-BE49-F238E27FC236}">
                <a16:creationId xmlns:a16="http://schemas.microsoft.com/office/drawing/2014/main" id="{7F26D673-DA9E-43E8-BECC-AC31F58A51E8}"/>
              </a:ext>
            </a:extLst>
          </p:cNvPr>
          <p:cNvSpPr/>
          <p:nvPr/>
        </p:nvSpPr>
        <p:spPr>
          <a:xfrm>
            <a:off x="244301" y="3417678"/>
            <a:ext cx="2604421" cy="646331"/>
          </a:xfrm>
          <a:prstGeom prst="homePlate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endParaRPr lang="en-GB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TRANSPORTATION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75C01A3-85D1-4D8C-9F65-D58BE4CD52DA}"/>
              </a:ext>
            </a:extLst>
          </p:cNvPr>
          <p:cNvSpPr txBox="1"/>
          <p:nvPr/>
        </p:nvSpPr>
        <p:spPr>
          <a:xfrm>
            <a:off x="5243947" y="5789062"/>
            <a:ext cx="1428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/>
              <a:t>During</a:t>
            </a:r>
          </a:p>
        </p:txBody>
      </p:sp>
      <p:pic>
        <p:nvPicPr>
          <p:cNvPr id="55" name="Picture 11">
            <a:extLst>
              <a:ext uri="{FF2B5EF4-FFF2-40B4-BE49-F238E27FC236}">
                <a16:creationId xmlns:a16="http://schemas.microsoft.com/office/drawing/2014/main" id="{66512AB4-7DBB-4CEE-888E-003D6B95C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920" y="881841"/>
            <a:ext cx="629178" cy="62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Arrow: Chevron 64">
            <a:extLst>
              <a:ext uri="{FF2B5EF4-FFF2-40B4-BE49-F238E27FC236}">
                <a16:creationId xmlns:a16="http://schemas.microsoft.com/office/drawing/2014/main" id="{EB44108C-941E-4614-B482-17C8F55413A9}"/>
              </a:ext>
            </a:extLst>
          </p:cNvPr>
          <p:cNvSpPr/>
          <p:nvPr/>
        </p:nvSpPr>
        <p:spPr>
          <a:xfrm>
            <a:off x="2672446" y="4500600"/>
            <a:ext cx="2227930" cy="682967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Asset &amp; Fleet Management</a:t>
            </a:r>
          </a:p>
        </p:txBody>
      </p:sp>
      <p:sp>
        <p:nvSpPr>
          <p:cNvPr id="66" name="Arrow: Pentagon 65">
            <a:extLst>
              <a:ext uri="{FF2B5EF4-FFF2-40B4-BE49-F238E27FC236}">
                <a16:creationId xmlns:a16="http://schemas.microsoft.com/office/drawing/2014/main" id="{CE985C19-6B7F-40F5-86A0-3B94DEF3BB6B}"/>
              </a:ext>
            </a:extLst>
          </p:cNvPr>
          <p:cNvSpPr/>
          <p:nvPr/>
        </p:nvSpPr>
        <p:spPr>
          <a:xfrm>
            <a:off x="338343" y="4457712"/>
            <a:ext cx="2510378" cy="646331"/>
          </a:xfrm>
          <a:prstGeom prst="homePlate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endParaRPr lang="en-GB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INFRASTRUCTURE</a:t>
            </a:r>
          </a:p>
        </p:txBody>
      </p:sp>
      <p:sp>
        <p:nvSpPr>
          <p:cNvPr id="67" name="Arrow: Chevron 66">
            <a:extLst>
              <a:ext uri="{FF2B5EF4-FFF2-40B4-BE49-F238E27FC236}">
                <a16:creationId xmlns:a16="http://schemas.microsoft.com/office/drawing/2014/main" id="{5E5300CB-1E6B-4E48-AB9D-42A4CE935295}"/>
              </a:ext>
            </a:extLst>
          </p:cNvPr>
          <p:cNvSpPr/>
          <p:nvPr/>
        </p:nvSpPr>
        <p:spPr>
          <a:xfrm>
            <a:off x="4646416" y="4412894"/>
            <a:ext cx="2519446" cy="735965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Preparation, Movement, Signalling, etc</a:t>
            </a:r>
          </a:p>
        </p:txBody>
      </p:sp>
      <p:sp>
        <p:nvSpPr>
          <p:cNvPr id="42" name="Arrow: Chevron 41">
            <a:extLst>
              <a:ext uri="{FF2B5EF4-FFF2-40B4-BE49-F238E27FC236}">
                <a16:creationId xmlns:a16="http://schemas.microsoft.com/office/drawing/2014/main" id="{8F18F8D7-AE58-40A9-8318-9339F817B3BD}"/>
              </a:ext>
            </a:extLst>
          </p:cNvPr>
          <p:cNvSpPr/>
          <p:nvPr/>
        </p:nvSpPr>
        <p:spPr>
          <a:xfrm>
            <a:off x="4672012" y="3401244"/>
            <a:ext cx="2240272" cy="823986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Vehicle monitoring &amp; control</a:t>
            </a:r>
          </a:p>
        </p:txBody>
      </p:sp>
      <p:sp>
        <p:nvSpPr>
          <p:cNvPr id="68" name="Arrow: Chevron 67">
            <a:extLst>
              <a:ext uri="{FF2B5EF4-FFF2-40B4-BE49-F238E27FC236}">
                <a16:creationId xmlns:a16="http://schemas.microsoft.com/office/drawing/2014/main" id="{DCB9A057-1757-472A-A98E-C8BD9CC827E7}"/>
              </a:ext>
            </a:extLst>
          </p:cNvPr>
          <p:cNvSpPr/>
          <p:nvPr/>
        </p:nvSpPr>
        <p:spPr>
          <a:xfrm>
            <a:off x="6848655" y="4385749"/>
            <a:ext cx="2088854" cy="735965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Historic</a:t>
            </a:r>
          </a:p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Usage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E0B70EE2-0967-4B3D-963C-CCEA2D0800E7}"/>
              </a:ext>
            </a:extLst>
          </p:cNvPr>
          <p:cNvSpPr/>
          <p:nvPr/>
        </p:nvSpPr>
        <p:spPr>
          <a:xfrm>
            <a:off x="2518348" y="1273011"/>
            <a:ext cx="6149107" cy="3466382"/>
          </a:xfrm>
          <a:prstGeom prst="flowChartAlternateProcess">
            <a:avLst/>
          </a:prstGeom>
          <a:noFill/>
          <a:ln w="38100">
            <a:solidFill>
              <a:srgbClr val="0066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800" dirty="0">
              <a:solidFill>
                <a:srgbClr val="0066FF"/>
              </a:solidFill>
            </a:endParaRPr>
          </a:p>
        </p:txBody>
      </p:sp>
      <p:sp>
        <p:nvSpPr>
          <p:cNvPr id="63" name="Flowchart: Alternate Process 62">
            <a:extLst>
              <a:ext uri="{FF2B5EF4-FFF2-40B4-BE49-F238E27FC236}">
                <a16:creationId xmlns:a16="http://schemas.microsoft.com/office/drawing/2014/main" id="{D065174F-8FEE-4833-A81C-1B48B2DE90C8}"/>
              </a:ext>
            </a:extLst>
          </p:cNvPr>
          <p:cNvSpPr/>
          <p:nvPr/>
        </p:nvSpPr>
        <p:spPr>
          <a:xfrm>
            <a:off x="4875946" y="1458131"/>
            <a:ext cx="1547782" cy="2992764"/>
          </a:xfrm>
          <a:prstGeom prst="flowChartAlternateProcess">
            <a:avLst/>
          </a:prstGeom>
          <a:noFill/>
          <a:ln w="38100">
            <a:solidFill>
              <a:srgbClr val="66FF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800" dirty="0">
              <a:solidFill>
                <a:schemeClr val="accent2"/>
              </a:solidFill>
            </a:endParaRPr>
          </a:p>
          <a:p>
            <a:pPr algn="ctr"/>
            <a:endParaRPr lang="en-GB" sz="2800" dirty="0">
              <a:solidFill>
                <a:schemeClr val="accent2"/>
              </a:solidFill>
            </a:endParaRPr>
          </a:p>
          <a:p>
            <a:pPr algn="ctr"/>
            <a:endParaRPr lang="en-GB" sz="2800" dirty="0">
              <a:solidFill>
                <a:schemeClr val="accent2"/>
              </a:solidFill>
            </a:endParaRPr>
          </a:p>
          <a:p>
            <a:pPr algn="ctr"/>
            <a:endParaRPr lang="en-GB" sz="2800" dirty="0">
              <a:solidFill>
                <a:schemeClr val="accent2"/>
              </a:solidFill>
            </a:endParaRPr>
          </a:p>
          <a:p>
            <a:pPr algn="ctr"/>
            <a:endParaRPr lang="en-GB" sz="2800" dirty="0">
              <a:solidFill>
                <a:schemeClr val="accent2"/>
              </a:solidFill>
            </a:endParaRPr>
          </a:p>
        </p:txBody>
      </p:sp>
      <p:sp>
        <p:nvSpPr>
          <p:cNvPr id="58" name="Flowchart: Alternate Process 57">
            <a:extLst>
              <a:ext uri="{FF2B5EF4-FFF2-40B4-BE49-F238E27FC236}">
                <a16:creationId xmlns:a16="http://schemas.microsoft.com/office/drawing/2014/main" id="{DEA212A1-5F3D-4237-B987-B93CF6C539A0}"/>
              </a:ext>
            </a:extLst>
          </p:cNvPr>
          <p:cNvSpPr/>
          <p:nvPr/>
        </p:nvSpPr>
        <p:spPr>
          <a:xfrm>
            <a:off x="2739843" y="1413039"/>
            <a:ext cx="2020266" cy="3037856"/>
          </a:xfrm>
          <a:prstGeom prst="flowChartAlternateProcess">
            <a:avLst/>
          </a:prstGeom>
          <a:noFill/>
          <a:ln w="38100">
            <a:solidFill>
              <a:schemeClr val="tx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800" dirty="0">
              <a:solidFill>
                <a:schemeClr val="accent2"/>
              </a:solidFill>
            </a:endParaRPr>
          </a:p>
          <a:p>
            <a:pPr algn="ctr"/>
            <a:endParaRPr lang="en-GB" sz="2800" dirty="0">
              <a:solidFill>
                <a:schemeClr val="accent2"/>
              </a:solidFill>
            </a:endParaRPr>
          </a:p>
          <a:p>
            <a:pPr algn="ctr"/>
            <a:endParaRPr lang="en-GB" sz="2800" dirty="0">
              <a:solidFill>
                <a:schemeClr val="accent2"/>
              </a:solidFill>
            </a:endParaRPr>
          </a:p>
          <a:p>
            <a:pPr algn="ctr"/>
            <a:endParaRPr lang="en-GB" sz="2800" dirty="0">
              <a:solidFill>
                <a:schemeClr val="accent2"/>
              </a:solidFill>
            </a:endParaRPr>
          </a:p>
          <a:p>
            <a:pPr algn="ctr"/>
            <a:endParaRPr lang="en-GB" sz="2800" dirty="0">
              <a:solidFill>
                <a:schemeClr val="accent2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43E99C-29BD-44B4-B722-CFC128A6333E}"/>
              </a:ext>
            </a:extLst>
          </p:cNvPr>
          <p:cNvSpPr/>
          <p:nvPr/>
        </p:nvSpPr>
        <p:spPr>
          <a:xfrm>
            <a:off x="4008718" y="4540916"/>
            <a:ext cx="1624420" cy="400110"/>
          </a:xfrm>
          <a:prstGeom prst="rect">
            <a:avLst/>
          </a:prstGeom>
          <a:solidFill>
            <a:schemeClr val="bg1"/>
          </a:solidFill>
          <a:ln>
            <a:solidFill>
              <a:srgbClr val="0066FF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solidFill>
                  <a:srgbClr val="0066FF"/>
                </a:solidFill>
              </a:rPr>
              <a:t>Transmodel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247DD630-6AF8-418F-A299-34848B5DB2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83" y="4504573"/>
            <a:ext cx="473681" cy="4584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9" name="Flowchart: Alternate Process 58">
            <a:extLst>
              <a:ext uri="{FF2B5EF4-FFF2-40B4-BE49-F238E27FC236}">
                <a16:creationId xmlns:a16="http://schemas.microsoft.com/office/drawing/2014/main" id="{23C49A54-DCBE-4DCA-9D97-9054808A36DD}"/>
              </a:ext>
            </a:extLst>
          </p:cNvPr>
          <p:cNvSpPr/>
          <p:nvPr/>
        </p:nvSpPr>
        <p:spPr>
          <a:xfrm>
            <a:off x="6702243" y="1485572"/>
            <a:ext cx="2171751" cy="2965322"/>
          </a:xfrm>
          <a:prstGeom prst="flowChartAlternateProcess">
            <a:avLst/>
          </a:prstGeom>
          <a:noFill/>
          <a:ln w="38100">
            <a:solidFill>
              <a:srgbClr val="CC99FF"/>
            </a:solidFill>
            <a:prstDash val="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800" dirty="0">
              <a:solidFill>
                <a:schemeClr val="accent2"/>
              </a:solidFill>
            </a:endParaRPr>
          </a:p>
          <a:p>
            <a:pPr algn="ctr"/>
            <a:endParaRPr lang="en-GB" sz="2800" dirty="0">
              <a:solidFill>
                <a:schemeClr val="accent2"/>
              </a:solidFill>
            </a:endParaRPr>
          </a:p>
          <a:p>
            <a:pPr algn="ctr"/>
            <a:endParaRPr lang="en-GB" sz="2800" dirty="0">
              <a:solidFill>
                <a:schemeClr val="accent2"/>
              </a:solidFill>
            </a:endParaRPr>
          </a:p>
          <a:p>
            <a:pPr algn="ctr"/>
            <a:endParaRPr lang="en-GB" sz="2800" dirty="0">
              <a:solidFill>
                <a:schemeClr val="accent2"/>
              </a:solidFill>
            </a:endParaRPr>
          </a:p>
          <a:p>
            <a:pPr algn="ctr"/>
            <a:endParaRPr lang="en-GB" sz="2800" dirty="0">
              <a:solidFill>
                <a:schemeClr val="accent2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C49338F-9851-457B-9744-7993B12D11BE}"/>
              </a:ext>
            </a:extLst>
          </p:cNvPr>
          <p:cNvSpPr/>
          <p:nvPr/>
        </p:nvSpPr>
        <p:spPr>
          <a:xfrm>
            <a:off x="7393753" y="4014405"/>
            <a:ext cx="92685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solidFill>
                  <a:srgbClr val="7030A0"/>
                </a:solidFill>
              </a:rPr>
              <a:t>OPRA</a:t>
            </a:r>
          </a:p>
        </p:txBody>
      </p:sp>
      <p:sp>
        <p:nvSpPr>
          <p:cNvPr id="49" name="Flowchart: Alternate Process 48">
            <a:extLst>
              <a:ext uri="{FF2B5EF4-FFF2-40B4-BE49-F238E27FC236}">
                <a16:creationId xmlns:a16="http://schemas.microsoft.com/office/drawing/2014/main" id="{92E04121-58B6-4216-9415-880927920A6B}"/>
              </a:ext>
            </a:extLst>
          </p:cNvPr>
          <p:cNvSpPr/>
          <p:nvPr/>
        </p:nvSpPr>
        <p:spPr>
          <a:xfrm>
            <a:off x="4123332" y="1490994"/>
            <a:ext cx="585333" cy="1166684"/>
          </a:xfrm>
          <a:prstGeom prst="flowChartAlternateProcess">
            <a:avLst/>
          </a:prstGeom>
          <a:noFill/>
          <a:ln w="38100">
            <a:solidFill>
              <a:srgbClr val="66FF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800" dirty="0">
              <a:solidFill>
                <a:schemeClr val="accent2"/>
              </a:solidFill>
            </a:endParaRPr>
          </a:p>
          <a:p>
            <a:pPr algn="ctr"/>
            <a:endParaRPr lang="en-GB" sz="2800" dirty="0">
              <a:solidFill>
                <a:schemeClr val="accent2"/>
              </a:solidFill>
            </a:endParaRPr>
          </a:p>
          <a:p>
            <a:pPr algn="ctr"/>
            <a:endParaRPr lang="en-GB" sz="2800" dirty="0">
              <a:solidFill>
                <a:schemeClr val="accent2"/>
              </a:solidFill>
            </a:endParaRPr>
          </a:p>
          <a:p>
            <a:pPr algn="ctr"/>
            <a:endParaRPr lang="en-GB" sz="2800" dirty="0">
              <a:solidFill>
                <a:schemeClr val="accent2"/>
              </a:solidFill>
            </a:endParaRPr>
          </a:p>
          <a:p>
            <a:pPr algn="ctr"/>
            <a:endParaRPr lang="en-GB" sz="2800" dirty="0">
              <a:solidFill>
                <a:schemeClr val="accent2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90276DD-49F1-462C-BB9E-B9CCD89FFC86}"/>
              </a:ext>
            </a:extLst>
          </p:cNvPr>
          <p:cNvSpPr/>
          <p:nvPr/>
        </p:nvSpPr>
        <p:spPr>
          <a:xfrm>
            <a:off x="3546829" y="2207639"/>
            <a:ext cx="865849" cy="376980"/>
          </a:xfrm>
          <a:prstGeom prst="rect">
            <a:avLst/>
          </a:prstGeom>
          <a:solidFill>
            <a:schemeClr val="bg1"/>
          </a:solidFill>
          <a:ln>
            <a:solidFill>
              <a:srgbClr val="66FF33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92D050"/>
                </a:solidFill>
              </a:rPr>
              <a:t>GTFS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C0D8F9B-CBFF-485B-ABFD-27E9E7B648A7}"/>
              </a:ext>
            </a:extLst>
          </p:cNvPr>
          <p:cNvSpPr/>
          <p:nvPr/>
        </p:nvSpPr>
        <p:spPr>
          <a:xfrm>
            <a:off x="5472483" y="4083126"/>
            <a:ext cx="1239532" cy="396842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1" dirty="0">
                <a:solidFill>
                  <a:schemeClr val="tx1"/>
                </a:solidFill>
                <a:latin typeface="Britannic Bold" panose="020B0903060703020204" pitchFamily="34" charset="0"/>
              </a:rPr>
              <a:t>SIRI-xx</a:t>
            </a:r>
          </a:p>
        </p:txBody>
      </p:sp>
      <p:pic>
        <p:nvPicPr>
          <p:cNvPr id="62" name="Picture 2">
            <a:extLst>
              <a:ext uri="{FF2B5EF4-FFF2-40B4-BE49-F238E27FC236}">
                <a16:creationId xmlns:a16="http://schemas.microsoft.com/office/drawing/2014/main" id="{B3C584D7-BC14-4738-98A9-1F37BF700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77" y="2999583"/>
            <a:ext cx="1054993" cy="56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50EE1C-687C-4648-834E-2776FE37341B}"/>
              </a:ext>
            </a:extLst>
          </p:cNvPr>
          <p:cNvSpPr/>
          <p:nvPr/>
        </p:nvSpPr>
        <p:spPr>
          <a:xfrm>
            <a:off x="5027391" y="1585418"/>
            <a:ext cx="1331419" cy="91407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800">
              <a:solidFill>
                <a:schemeClr val="accent2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1C5DD2C-A20F-4091-A20B-FA8B9BC2EAD8}"/>
              </a:ext>
            </a:extLst>
          </p:cNvPr>
          <p:cNvSpPr/>
          <p:nvPr/>
        </p:nvSpPr>
        <p:spPr>
          <a:xfrm>
            <a:off x="6227062" y="1668155"/>
            <a:ext cx="783469" cy="477717"/>
          </a:xfrm>
          <a:prstGeom prst="rect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bg1"/>
                </a:solidFill>
                <a:latin typeface="Bauhaus 93" panose="04030905020B02020C02" pitchFamily="82" charset="0"/>
              </a:rPr>
              <a:t>DJP</a:t>
            </a:r>
            <a:endParaRPr lang="en-GB" sz="28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80BF044-91A6-4F00-88F8-47EA20696414}"/>
              </a:ext>
            </a:extLst>
          </p:cNvPr>
          <p:cNvSpPr/>
          <p:nvPr/>
        </p:nvSpPr>
        <p:spPr>
          <a:xfrm>
            <a:off x="5969854" y="1145459"/>
            <a:ext cx="1192293" cy="369332"/>
          </a:xfrm>
          <a:prstGeom prst="rect">
            <a:avLst/>
          </a:prstGeom>
          <a:solidFill>
            <a:schemeClr val="bg1"/>
          </a:solidFill>
          <a:ln>
            <a:solidFill>
              <a:srgbClr val="66FF33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92D050"/>
                </a:solidFill>
              </a:rPr>
              <a:t>GTFS-RT</a:t>
            </a:r>
          </a:p>
        </p:txBody>
      </p:sp>
      <p:sp>
        <p:nvSpPr>
          <p:cNvPr id="70" name="Flowchart: Alternate Process 69">
            <a:extLst>
              <a:ext uri="{FF2B5EF4-FFF2-40B4-BE49-F238E27FC236}">
                <a16:creationId xmlns:a16="http://schemas.microsoft.com/office/drawing/2014/main" id="{91FBCEAD-C24D-4DE5-9982-56048B6FA9E4}"/>
              </a:ext>
            </a:extLst>
          </p:cNvPr>
          <p:cNvSpPr/>
          <p:nvPr/>
        </p:nvSpPr>
        <p:spPr>
          <a:xfrm>
            <a:off x="5007923" y="1613614"/>
            <a:ext cx="1145272" cy="297358"/>
          </a:xfrm>
          <a:prstGeom prst="flowChartAlternateProcess">
            <a:avLst/>
          </a:prstGeom>
          <a:noFill/>
          <a:ln w="38100">
            <a:solidFill>
              <a:srgbClr val="66FF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800" dirty="0">
              <a:solidFill>
                <a:schemeClr val="accent2"/>
              </a:solidFill>
            </a:endParaRPr>
          </a:p>
          <a:p>
            <a:pPr algn="ctr"/>
            <a:endParaRPr lang="en-GB" sz="2800" dirty="0">
              <a:solidFill>
                <a:schemeClr val="accent2"/>
              </a:solidFill>
            </a:endParaRPr>
          </a:p>
          <a:p>
            <a:pPr algn="ctr"/>
            <a:endParaRPr lang="en-GB" sz="2800" dirty="0">
              <a:solidFill>
                <a:schemeClr val="accent2"/>
              </a:solidFill>
            </a:endParaRPr>
          </a:p>
          <a:p>
            <a:pPr algn="ctr"/>
            <a:endParaRPr lang="en-GB" sz="2800" dirty="0">
              <a:solidFill>
                <a:schemeClr val="accent2"/>
              </a:solidFill>
            </a:endParaRPr>
          </a:p>
          <a:p>
            <a:pPr algn="ctr"/>
            <a:endParaRPr lang="en-GB" sz="2800" dirty="0">
              <a:solidFill>
                <a:schemeClr val="accent2"/>
              </a:solidFill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311F3257-623A-4304-BD52-37B85D18A9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129" y="103996"/>
            <a:ext cx="1563599" cy="151315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0375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735" y="257703"/>
            <a:ext cx="5461188" cy="704348"/>
          </a:xfrm>
        </p:spPr>
        <p:txBody>
          <a:bodyPr>
            <a:noAutofit/>
          </a:bodyPr>
          <a:lstStyle/>
          <a:p>
            <a:pPr algn="ctr"/>
            <a:r>
              <a:rPr lang="en-GB" dirty="0"/>
              <a:t>Simplifying implementation</a:t>
            </a:r>
            <a:br>
              <a:rPr lang="en-GB" dirty="0"/>
            </a:br>
            <a:r>
              <a:rPr lang="en-GB" dirty="0"/>
              <a:t>Aspects </a:t>
            </a:r>
            <a:r>
              <a:rPr lang="en-GB" sz="3200" dirty="0"/>
              <a:t>of a NeTEx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133" y="1094418"/>
            <a:ext cx="8479342" cy="5153705"/>
          </a:xfrm>
          <a:prstGeom prst="horizontalScroll">
            <a:avLst>
              <a:gd name="adj" fmla="val 5714"/>
            </a:avLst>
          </a:prstGeom>
          <a:solidFill>
            <a:srgbClr val="CCFFCC">
              <a:alpha val="17000"/>
            </a:srgbClr>
          </a:solidFill>
          <a:ln w="19050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338138" indent="-338138" eaLnBrk="1" hangingPunct="1">
              <a:lnSpc>
                <a:spcPct val="90000"/>
              </a:lnSpc>
              <a:spcBef>
                <a:spcPts val="600"/>
              </a:spcBef>
              <a:buClr>
                <a:srgbClr val="008080"/>
              </a:buClr>
              <a:buFont typeface="Times New Roman" pitchFamily="18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GB" sz="3400" b="1" dirty="0">
                <a:solidFill>
                  <a:schemeClr val="accent1"/>
                </a:solidFill>
                <a:ea typeface="+mj-ea"/>
                <a:cs typeface="+mj-cs"/>
              </a:rPr>
              <a:t>Profile - Scope?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sz="2600" dirty="0"/>
              <a:t>Relevant subset of NeTEx data elements for specific local business requirements.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sz="2600" dirty="0"/>
              <a:t>Mapping of legacy data elements to NeTEx.</a:t>
            </a:r>
          </a:p>
          <a:p>
            <a:pPr marL="338138" indent="-338138">
              <a:lnSpc>
                <a:spcPct val="90000"/>
              </a:lnSpc>
              <a:spcBef>
                <a:spcPts val="600"/>
              </a:spcBef>
              <a:buClr>
                <a:srgbClr val="008080"/>
              </a:buClr>
              <a:buFont typeface="Times New Roman" pitchFamily="18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GB" sz="3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Profile - Local Technical Details?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sz="2600" dirty="0"/>
              <a:t>Use of identifiers &amp; codespaces (NPTG, NaPTAN, NOC).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sz="2600" dirty="0"/>
              <a:t>Use of coordinate systems (O/S, WGS85..), Time zones, etc..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sz="2600" dirty="0"/>
              <a:t>Grouping of elements in document</a:t>
            </a:r>
          </a:p>
          <a:p>
            <a:pPr marL="338138" indent="-338138">
              <a:lnSpc>
                <a:spcPct val="90000"/>
              </a:lnSpc>
              <a:spcBef>
                <a:spcPts val="600"/>
              </a:spcBef>
              <a:buClr>
                <a:srgbClr val="008080"/>
              </a:buClr>
              <a:buFont typeface="Times New Roman" pitchFamily="18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GB" sz="3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Profile - Use in National Context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sz="2600" dirty="0"/>
              <a:t>Granularity of NeTEx data files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sz="2600" dirty="0"/>
              <a:t>Participants &amp; Workflow of data exchange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sz="2600" dirty="0"/>
              <a:t>Validation &amp; Verification processes</a:t>
            </a:r>
          </a:p>
          <a:p>
            <a:pPr marL="338138" indent="-338138">
              <a:lnSpc>
                <a:spcPct val="90000"/>
              </a:lnSpc>
              <a:spcBef>
                <a:spcPts val="600"/>
              </a:spcBef>
              <a:buClr>
                <a:srgbClr val="008080"/>
              </a:buClr>
              <a:buFont typeface="Times New Roman" pitchFamily="18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GB" sz="3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Profile Management </a:t>
            </a:r>
          </a:p>
          <a:p>
            <a:pPr lvl="1">
              <a:buFont typeface="Arial" panose="020B060402020202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GB" sz="2600" dirty="0"/>
              <a:t>Stakeholders engaged in profile revision process</a:t>
            </a:r>
          </a:p>
          <a:p>
            <a:pPr marL="685800"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GB" sz="2600" dirty="0"/>
              <a:t>Governance of processes for future evolution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299554" y="6402387"/>
            <a:ext cx="5136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530423-F2DA-4A11-9E75-1EB6423D69A6}" type="slidenum">
              <a:rPr lang="en-GB" smtClean="0">
                <a:solidFill>
                  <a:prstClr val="white"/>
                </a:solidFill>
              </a:rPr>
              <a:pPr/>
              <a:t>13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944" y="6398250"/>
            <a:ext cx="4870023" cy="363548"/>
          </a:xfrm>
        </p:spPr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NeTEx UK Fare Profile - Introduction</a:t>
            </a:r>
            <a:endParaRPr lang="en-GB" sz="900" dirty="0">
              <a:solidFill>
                <a:prstClr val="white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F7E9ACE-24E8-44E4-BD17-06E0D124E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375" y="166510"/>
            <a:ext cx="1100896" cy="52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Image result for icon key">
            <a:extLst>
              <a:ext uri="{FF2B5EF4-FFF2-40B4-BE49-F238E27FC236}">
                <a16:creationId xmlns:a16="http://schemas.microsoft.com/office/drawing/2014/main" id="{FCB7E43F-CB86-4F5D-A45A-A76B200E8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297" y="6344325"/>
            <a:ext cx="513675" cy="51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0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croll: Horizontal 10">
            <a:extLst>
              <a:ext uri="{FF2B5EF4-FFF2-40B4-BE49-F238E27FC236}">
                <a16:creationId xmlns:a16="http://schemas.microsoft.com/office/drawing/2014/main" id="{AC971A46-7A15-44C6-8952-EF70746C4E84}"/>
              </a:ext>
            </a:extLst>
          </p:cNvPr>
          <p:cNvSpPr/>
          <p:nvPr/>
        </p:nvSpPr>
        <p:spPr>
          <a:xfrm>
            <a:off x="3336753" y="1410020"/>
            <a:ext cx="2745305" cy="1641649"/>
          </a:xfrm>
          <a:prstGeom prst="horizontalScroll">
            <a:avLst>
              <a:gd name="adj" fmla="val 444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r>
              <a:rPr lang="en-GB" dirty="0"/>
              <a:t>Stop &amp; Timetable </a:t>
            </a:r>
          </a:p>
          <a:p>
            <a:pPr algn="ctr"/>
            <a:r>
              <a:rPr lang="en-GB" dirty="0"/>
              <a:t>PI Profile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C609D2-0904-471B-A845-6FF7B5990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753" y="385164"/>
            <a:ext cx="5902486" cy="704348"/>
          </a:xfrm>
        </p:spPr>
        <p:txBody>
          <a:bodyPr/>
          <a:lstStyle/>
          <a:p>
            <a:r>
              <a:rPr lang="en-GB" dirty="0"/>
              <a:t>Scope of Profiles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8BEA44-26AD-4E3B-A227-0E2AB8A5B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0423-F2DA-4A11-9E75-1EB6423D69A6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D141A-1D4E-446D-8568-AA215AC78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768B-2E0F-4CE1-88C6-EB201069FDB3}" type="datetime6">
              <a:rPr lang="en-GB" smtClean="0"/>
              <a:t>September 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2A0DF-296B-4DB9-BDCF-B7406B457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NeTEx UK Fare Profile - Introduction</a:t>
            </a:r>
            <a:endParaRPr lang="en-GB" sz="900" dirty="0">
              <a:solidFill>
                <a:prstClr val="white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D27A9B9-7C53-4BC6-ABCD-A989DEABE846}"/>
              </a:ext>
            </a:extLst>
          </p:cNvPr>
          <p:cNvSpPr/>
          <p:nvPr/>
        </p:nvSpPr>
        <p:spPr>
          <a:xfrm>
            <a:off x="926595" y="1204606"/>
            <a:ext cx="7792355" cy="4788275"/>
          </a:xfrm>
          <a:prstGeom prst="roundRect">
            <a:avLst/>
          </a:prstGeom>
          <a:solidFill>
            <a:srgbClr val="AEFFEF">
              <a:alpha val="20000"/>
            </a:srgb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86D97CFE-CB8E-4C0A-BFA0-FA507BB5B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498" y="1538790"/>
            <a:ext cx="1737907" cy="83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croll: Horizontal 13">
            <a:extLst>
              <a:ext uri="{FF2B5EF4-FFF2-40B4-BE49-F238E27FC236}">
                <a16:creationId xmlns:a16="http://schemas.microsoft.com/office/drawing/2014/main" id="{5E7C2BC6-9245-4272-BCAB-63556B5455F8}"/>
              </a:ext>
            </a:extLst>
          </p:cNvPr>
          <p:cNvSpPr/>
          <p:nvPr/>
        </p:nvSpPr>
        <p:spPr>
          <a:xfrm>
            <a:off x="3350047" y="3180653"/>
            <a:ext cx="2732011" cy="1411102"/>
          </a:xfrm>
          <a:prstGeom prst="horizontalScroll">
            <a:avLst>
              <a:gd name="adj" fmla="val 44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Fare Profile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8" name="Scroll: Horizontal 17">
            <a:extLst>
              <a:ext uri="{FF2B5EF4-FFF2-40B4-BE49-F238E27FC236}">
                <a16:creationId xmlns:a16="http://schemas.microsoft.com/office/drawing/2014/main" id="{0FD7CFB2-5D10-4726-8D64-36B6D584A2AC}"/>
              </a:ext>
            </a:extLst>
          </p:cNvPr>
          <p:cNvSpPr/>
          <p:nvPr/>
        </p:nvSpPr>
        <p:spPr>
          <a:xfrm>
            <a:off x="3417099" y="4696896"/>
            <a:ext cx="2767095" cy="1071113"/>
          </a:xfrm>
          <a:prstGeom prst="horizontalScroll">
            <a:avLst>
              <a:gd name="adj" fmla="val 4441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Timing data Profile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Scroll: Horizontal 23">
            <a:extLst>
              <a:ext uri="{FF2B5EF4-FFF2-40B4-BE49-F238E27FC236}">
                <a16:creationId xmlns:a16="http://schemas.microsoft.com/office/drawing/2014/main" id="{C45F6A09-57A2-4745-A8DD-97903536CA4A}"/>
              </a:ext>
            </a:extLst>
          </p:cNvPr>
          <p:cNvSpPr/>
          <p:nvPr/>
        </p:nvSpPr>
        <p:spPr>
          <a:xfrm>
            <a:off x="1316834" y="4591754"/>
            <a:ext cx="1642974" cy="1071113"/>
          </a:xfrm>
          <a:prstGeom prst="horizontalScroll">
            <a:avLst>
              <a:gd name="adj" fmla="val 4441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Infrastructure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 data Profile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Scroll: Horizontal 25">
            <a:extLst>
              <a:ext uri="{FF2B5EF4-FFF2-40B4-BE49-F238E27FC236}">
                <a16:creationId xmlns:a16="http://schemas.microsoft.com/office/drawing/2014/main" id="{1D25CB75-D6AF-46DF-95A1-798F78B46B1E}"/>
              </a:ext>
            </a:extLst>
          </p:cNvPr>
          <p:cNvSpPr/>
          <p:nvPr/>
        </p:nvSpPr>
        <p:spPr>
          <a:xfrm>
            <a:off x="1052054" y="1442560"/>
            <a:ext cx="1873855" cy="1336370"/>
          </a:xfrm>
          <a:prstGeom prst="horizontalScroll">
            <a:avLst>
              <a:gd name="adj" fmla="val 4441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POI &amp; Accessibility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 data Profile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7" name="Scroll: Horizontal 26">
            <a:extLst>
              <a:ext uri="{FF2B5EF4-FFF2-40B4-BE49-F238E27FC236}">
                <a16:creationId xmlns:a16="http://schemas.microsoft.com/office/drawing/2014/main" id="{FD6D207D-69EF-48F3-A7B7-BD92DF061CEE}"/>
              </a:ext>
            </a:extLst>
          </p:cNvPr>
          <p:cNvSpPr/>
          <p:nvPr/>
        </p:nvSpPr>
        <p:spPr>
          <a:xfrm>
            <a:off x="6416674" y="2593442"/>
            <a:ext cx="2102129" cy="1641649"/>
          </a:xfrm>
          <a:prstGeom prst="horizontalScroll">
            <a:avLst>
              <a:gd name="adj" fmla="val 4441"/>
            </a:avLst>
          </a:prstGeom>
          <a:solidFill>
            <a:schemeClr val="accent6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Validation &amp; Control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 data Profile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26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1CF30-2A8D-4352-901B-E0F1C2771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740" y="413665"/>
            <a:ext cx="5902486" cy="704348"/>
          </a:xfrm>
        </p:spPr>
        <p:txBody>
          <a:bodyPr/>
          <a:lstStyle/>
          <a:p>
            <a:r>
              <a:rPr lang="en-GB" dirty="0"/>
              <a:t>European Passenger Information Profile (EPIP)</a:t>
            </a:r>
            <a:br>
              <a:rPr lang="en-GB" dirty="0"/>
            </a:b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208075-373C-46F8-9363-A83DF8D85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0423-F2DA-4A11-9E75-1EB6423D69A6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0858C-3395-49ED-BAC7-FF99CF663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55" y="1628800"/>
            <a:ext cx="5698623" cy="4177928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Minimal profile for Basic Passenger Information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Covers  localities, stops and timetables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Timetables are basic - Passing times only (no timings)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No Fares</a:t>
            </a: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Intended for international and cross-regional exchange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E.g. National Access Points can convert existing data </a:t>
            </a: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Shorter, implementation focused specification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Includes  validation rules and other implementation  details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Pan-European identifier system for frames &amp; documents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dirty="0"/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Model for UK Base profile  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dirty="0"/>
              <a:t>How to map a minimum set of UK timetable data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dirty="0"/>
              <a:t>Presentation Conventions also used Fare profile documentation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47621-831B-4819-A2E1-A1FCE0339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768B-2E0F-4CE1-88C6-EB201069FDB3}" type="datetime6">
              <a:rPr lang="en-GB" smtClean="0"/>
              <a:t>September 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17A31-2606-4F1A-A098-11CFDFDA2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NeTEx UK Fare Profile - Introduction</a:t>
            </a:r>
            <a:endParaRPr lang="en-GB" sz="900" dirty="0">
              <a:solidFill>
                <a:prstClr val="white"/>
              </a:solidFill>
            </a:endParaRPr>
          </a:p>
        </p:txBody>
      </p:sp>
      <p:pic>
        <p:nvPicPr>
          <p:cNvPr id="8" name="Espace réservé du tableau 3">
            <a:extLst>
              <a:ext uri="{FF2B5EF4-FFF2-40B4-BE49-F238E27FC236}">
                <a16:creationId xmlns:a16="http://schemas.microsoft.com/office/drawing/2014/main" id="{BC62D861-80D5-44C7-825E-A4AC4E81F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54300" y="1635956"/>
            <a:ext cx="2789676" cy="242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884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FD65D28F-4617-421B-8696-1F48FDD59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59" y="1465052"/>
            <a:ext cx="3725901" cy="4249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85" y="296354"/>
            <a:ext cx="4725525" cy="650354"/>
          </a:xfrm>
        </p:spPr>
        <p:txBody>
          <a:bodyPr/>
          <a:lstStyle/>
          <a:p>
            <a:r>
              <a:rPr lang="en-GB" dirty="0"/>
              <a:t> </a:t>
            </a:r>
            <a:r>
              <a:rPr lang="en-GB" sz="2400" dirty="0"/>
              <a:t>UK NeTEx  Profile Project</a:t>
            </a:r>
            <a:endParaRPr lang="en-GB" dirty="0"/>
          </a:p>
        </p:txBody>
      </p:sp>
      <p:sp>
        <p:nvSpPr>
          <p:cNvPr id="5" name="Forme libre : forme 78">
            <a:extLst>
              <a:ext uri="{FF2B5EF4-FFF2-40B4-BE49-F238E27FC236}">
                <a16:creationId xmlns:a16="http://schemas.microsoft.com/office/drawing/2014/main" id="{CD88381D-1263-478C-8991-02D449BD69DA}"/>
              </a:ext>
            </a:extLst>
          </p:cNvPr>
          <p:cNvSpPr/>
          <p:nvPr/>
        </p:nvSpPr>
        <p:spPr>
          <a:xfrm rot="5041988">
            <a:off x="3462154" y="2855865"/>
            <a:ext cx="847249" cy="770517"/>
          </a:xfrm>
          <a:custGeom>
            <a:avLst/>
            <a:gdLst>
              <a:gd name="connsiteX0" fmla="*/ 0 w 847873"/>
              <a:gd name="connsiteY0" fmla="*/ 423937 h 847873"/>
              <a:gd name="connsiteX1" fmla="*/ 423937 w 847873"/>
              <a:gd name="connsiteY1" fmla="*/ 0 h 847873"/>
              <a:gd name="connsiteX2" fmla="*/ 847874 w 847873"/>
              <a:gd name="connsiteY2" fmla="*/ 423937 h 847873"/>
              <a:gd name="connsiteX3" fmla="*/ 423937 w 847873"/>
              <a:gd name="connsiteY3" fmla="*/ 847874 h 847873"/>
              <a:gd name="connsiteX4" fmla="*/ 0 w 847873"/>
              <a:gd name="connsiteY4" fmla="*/ 423937 h 84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873" h="847873">
                <a:moveTo>
                  <a:pt x="0" y="423937"/>
                </a:moveTo>
                <a:cubicBezTo>
                  <a:pt x="0" y="189803"/>
                  <a:pt x="189803" y="0"/>
                  <a:pt x="423937" y="0"/>
                </a:cubicBezTo>
                <a:cubicBezTo>
                  <a:pt x="658071" y="0"/>
                  <a:pt x="847874" y="189803"/>
                  <a:pt x="847874" y="423937"/>
                </a:cubicBezTo>
                <a:cubicBezTo>
                  <a:pt x="847874" y="658071"/>
                  <a:pt x="658071" y="847874"/>
                  <a:pt x="423937" y="847874"/>
                </a:cubicBezTo>
                <a:cubicBezTo>
                  <a:pt x="189803" y="847874"/>
                  <a:pt x="0" y="658071"/>
                  <a:pt x="0" y="423937"/>
                </a:cubicBezTo>
                <a:close/>
              </a:path>
            </a:pathLst>
          </a:custGeom>
          <a:blipFill rotWithShape="0">
            <a:blip r:embed="rId4"/>
            <a:srcRect/>
            <a:stretch>
              <a:fillRect l="-15000" r="-1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888" tIns="169888" rIns="169888" bIns="169888" numCol="1" spcCol="1270" anchor="ctr" anchorCtr="0">
            <a:noAutofit/>
          </a:bodyPr>
          <a:lstStyle/>
          <a:p>
            <a:pPr algn="ctr" defTabSz="1600200" fontAlgn="auto">
              <a:lnSpc>
                <a:spcPct val="90000"/>
              </a:lnSpc>
              <a:spcAft>
                <a:spcPct val="35000"/>
              </a:spcAft>
            </a:pPr>
            <a:r>
              <a:rPr lang="fr-FR" sz="3600" dirty="0">
                <a:solidFill>
                  <a:prstClr val="white"/>
                </a:solidFill>
              </a:rPr>
              <a:t>  </a:t>
            </a:r>
          </a:p>
        </p:txBody>
      </p:sp>
      <p:sp>
        <p:nvSpPr>
          <p:cNvPr id="7" name="Forme libre : forme 77">
            <a:extLst>
              <a:ext uri="{FF2B5EF4-FFF2-40B4-BE49-F238E27FC236}">
                <a16:creationId xmlns:a16="http://schemas.microsoft.com/office/drawing/2014/main" id="{A5D80D92-9F1D-46CA-A722-D21FBAD1ADCF}"/>
              </a:ext>
            </a:extLst>
          </p:cNvPr>
          <p:cNvSpPr/>
          <p:nvPr/>
        </p:nvSpPr>
        <p:spPr>
          <a:xfrm>
            <a:off x="1043608" y="4005064"/>
            <a:ext cx="770517" cy="847249"/>
          </a:xfrm>
          <a:custGeom>
            <a:avLst/>
            <a:gdLst>
              <a:gd name="connsiteX0" fmla="*/ 0 w 847873"/>
              <a:gd name="connsiteY0" fmla="*/ 423937 h 847873"/>
              <a:gd name="connsiteX1" fmla="*/ 423937 w 847873"/>
              <a:gd name="connsiteY1" fmla="*/ 0 h 847873"/>
              <a:gd name="connsiteX2" fmla="*/ 847874 w 847873"/>
              <a:gd name="connsiteY2" fmla="*/ 423937 h 847873"/>
              <a:gd name="connsiteX3" fmla="*/ 423937 w 847873"/>
              <a:gd name="connsiteY3" fmla="*/ 847874 h 847873"/>
              <a:gd name="connsiteX4" fmla="*/ 0 w 847873"/>
              <a:gd name="connsiteY4" fmla="*/ 423937 h 84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873" h="847873">
                <a:moveTo>
                  <a:pt x="0" y="423937"/>
                </a:moveTo>
                <a:cubicBezTo>
                  <a:pt x="0" y="189803"/>
                  <a:pt x="189803" y="0"/>
                  <a:pt x="423937" y="0"/>
                </a:cubicBezTo>
                <a:cubicBezTo>
                  <a:pt x="658071" y="0"/>
                  <a:pt x="847874" y="189803"/>
                  <a:pt x="847874" y="423937"/>
                </a:cubicBezTo>
                <a:cubicBezTo>
                  <a:pt x="847874" y="658071"/>
                  <a:pt x="658071" y="847874"/>
                  <a:pt x="423937" y="847874"/>
                </a:cubicBezTo>
                <a:cubicBezTo>
                  <a:pt x="189803" y="847874"/>
                  <a:pt x="0" y="658071"/>
                  <a:pt x="0" y="423937"/>
                </a:cubicBezTo>
                <a:close/>
              </a:path>
            </a:pathLst>
          </a:custGeom>
          <a:blipFill rotWithShape="0">
            <a:blip r:embed="rId4"/>
            <a:srcRect/>
            <a:stretch>
              <a:fillRect l="-15000" r="-1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3745215"/>
              <a:satOff val="-4671"/>
              <a:lumOff val="109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888" tIns="169888" rIns="169888" bIns="169888" numCol="1" spcCol="1270" anchor="ctr" anchorCtr="0">
            <a:noAutofit/>
          </a:bodyPr>
          <a:lstStyle/>
          <a:p>
            <a:pPr algn="ctr" defTabSz="1600200" fontAlgn="auto">
              <a:lnSpc>
                <a:spcPct val="90000"/>
              </a:lnSpc>
              <a:spcAft>
                <a:spcPct val="35000"/>
              </a:spcAft>
            </a:pPr>
            <a:r>
              <a:rPr lang="fr-FR" sz="3600" dirty="0">
                <a:solidFill>
                  <a:prstClr val="white"/>
                </a:solidFill>
              </a:rPr>
              <a:t>  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2273866" y="2708920"/>
            <a:ext cx="744344" cy="72008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555776" y="4581128"/>
            <a:ext cx="288032" cy="36004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002062" y="5143845"/>
            <a:ext cx="288032" cy="36004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668412" y="3789604"/>
            <a:ext cx="432048" cy="43092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203848" y="3749718"/>
            <a:ext cx="432048" cy="43092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5E9B194-4E70-4C16-8EDE-95025B1D6544}"/>
              </a:ext>
            </a:extLst>
          </p:cNvPr>
          <p:cNvSpPr/>
          <p:nvPr/>
        </p:nvSpPr>
        <p:spPr bwMode="auto">
          <a:xfrm>
            <a:off x="3343859" y="4402550"/>
            <a:ext cx="770516" cy="847248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F8B62D-3089-41CD-86C3-D1F812CF3E0D}"/>
              </a:ext>
            </a:extLst>
          </p:cNvPr>
          <p:cNvSpPr txBox="1"/>
          <p:nvPr/>
        </p:nvSpPr>
        <p:spPr>
          <a:xfrm>
            <a:off x="5275402" y="1465052"/>
            <a:ext cx="34468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err="1"/>
              <a:t>Developwd</a:t>
            </a:r>
            <a:r>
              <a:rPr lang="en-GB" dirty="0"/>
              <a:t> a  </a:t>
            </a:r>
            <a:r>
              <a:rPr lang="en-GB" b="1" dirty="0"/>
              <a:t>UK PI Profile </a:t>
            </a:r>
            <a:r>
              <a:rPr lang="en-GB" dirty="0"/>
              <a:t>that  shows how UK Timetable data can be made available in  NeTEx  to conform to  common EU Profile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Subset of existing TransXChange  capability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/>
              <a:t>Develop a UK </a:t>
            </a:r>
            <a:r>
              <a:rPr lang="en-GB" b="1" dirty="0"/>
              <a:t>Fare</a:t>
            </a:r>
            <a:r>
              <a:rPr lang="en-GB" dirty="0"/>
              <a:t> Profile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New UK standard for exchanging fares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Focus on buses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4D3DEAE-6B05-4003-B82F-690EC3A108CC}"/>
              </a:ext>
            </a:extLst>
          </p:cNvPr>
          <p:cNvSpPr/>
          <p:nvPr/>
        </p:nvSpPr>
        <p:spPr bwMode="auto">
          <a:xfrm>
            <a:off x="1917512" y="2174068"/>
            <a:ext cx="2654488" cy="3505182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8AA72C9-CE0E-4A90-A57F-D626C044BC09}"/>
              </a:ext>
            </a:extLst>
          </p:cNvPr>
          <p:cNvSpPr/>
          <p:nvPr/>
        </p:nvSpPr>
        <p:spPr bwMode="auto">
          <a:xfrm>
            <a:off x="3011626" y="4303507"/>
            <a:ext cx="432048" cy="43092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8" name="Picture 17" descr="Image result for traveline">
            <a:extLst>
              <a:ext uri="{FF2B5EF4-FFF2-40B4-BE49-F238E27FC236}">
                <a16:creationId xmlns:a16="http://schemas.microsoft.com/office/drawing/2014/main" id="{18088BC1-5F51-430A-A754-3C795F1F32B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69" y="440779"/>
            <a:ext cx="697615" cy="470075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211AA-8A1D-4205-BCFF-2445DB3B1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3" name="Slide Number Placeholder 2">
            <a:extLst>
              <a:ext uri="{FF2B5EF4-FFF2-40B4-BE49-F238E27FC236}">
                <a16:creationId xmlns:a16="http://schemas.microsoft.com/office/drawing/2014/main" id="{3E5C4D71-66C5-4AEE-95D1-1A99829AF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9554" y="6402387"/>
            <a:ext cx="513675" cy="365125"/>
          </a:xfrm>
        </p:spPr>
        <p:txBody>
          <a:bodyPr/>
          <a:lstStyle/>
          <a:p>
            <a:fld id="{1F530423-F2DA-4A11-9E75-1EB6423D69A6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24" name="Footer Placeholder 5">
            <a:extLst>
              <a:ext uri="{FF2B5EF4-FFF2-40B4-BE49-F238E27FC236}">
                <a16:creationId xmlns:a16="http://schemas.microsoft.com/office/drawing/2014/main" id="{30F84594-1F03-4769-A9FD-670C02A25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3229" y="6403965"/>
            <a:ext cx="4870023" cy="363548"/>
          </a:xfrm>
        </p:spPr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NeTEx UK Fare Profile - Introduction</a:t>
            </a:r>
            <a:endParaRPr lang="en-GB" sz="9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92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4D674-921D-4F60-989E-E5A8D4A7F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Conformance to a Profile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F55EE-9068-4B1C-A3F2-CF4BADABA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0423-F2DA-4A11-9E75-1EB6423D69A6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46AC5C-0173-456A-8178-F5808A360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12" y="1403775"/>
            <a:ext cx="8648345" cy="4684174"/>
          </a:xfrm>
        </p:spPr>
        <p:txBody>
          <a:bodyPr>
            <a:normAutofit fontScale="92500" lnSpcReduction="10000"/>
          </a:bodyPr>
          <a:lstStyle/>
          <a:p>
            <a:r>
              <a:rPr lang="en-GB" sz="1700" b="1" dirty="0">
                <a:solidFill>
                  <a:schemeClr val="tx2"/>
                </a:solidFill>
              </a:rPr>
              <a:t>Strict</a:t>
            </a:r>
            <a:r>
              <a:rPr lang="en-GB" sz="1700" dirty="0">
                <a:solidFill>
                  <a:schemeClr val="tx2"/>
                </a:solidFill>
              </a:rPr>
              <a:t> Conformance</a:t>
            </a:r>
          </a:p>
          <a:p>
            <a:pPr lvl="1"/>
            <a:r>
              <a:rPr lang="en-GB" dirty="0"/>
              <a:t>Use only the identifier </a:t>
            </a:r>
            <a:r>
              <a:rPr lang="en-GB" b="1" dirty="0"/>
              <a:t>codespaces, values,  groupings</a:t>
            </a:r>
            <a:r>
              <a:rPr lang="en-GB" dirty="0"/>
              <a:t>, etc of the profile.</a:t>
            </a:r>
          </a:p>
          <a:p>
            <a:pPr lvl="1"/>
            <a:r>
              <a:rPr lang="en-GB" dirty="0"/>
              <a:t>Use </a:t>
            </a:r>
            <a:r>
              <a:rPr lang="en-GB" b="1" dirty="0"/>
              <a:t>only</a:t>
            </a:r>
            <a:r>
              <a:rPr lang="en-GB" dirty="0"/>
              <a:t> the XML elements, and attributes  in the profile.</a:t>
            </a:r>
          </a:p>
          <a:p>
            <a:pPr lvl="1"/>
            <a:r>
              <a:rPr lang="en-GB" dirty="0"/>
              <a:t>A consumer system </a:t>
            </a:r>
            <a:r>
              <a:rPr lang="en-GB" b="1" dirty="0"/>
              <a:t>must</a:t>
            </a:r>
            <a:r>
              <a:rPr lang="en-GB" dirty="0"/>
              <a:t>  interpret all elements and values.</a:t>
            </a:r>
          </a:p>
          <a:p>
            <a:r>
              <a:rPr lang="en-GB" sz="1700" b="1" dirty="0">
                <a:solidFill>
                  <a:schemeClr val="tx2"/>
                </a:solidFill>
              </a:rPr>
              <a:t>Augmented</a:t>
            </a:r>
            <a:r>
              <a:rPr lang="en-GB" sz="1700" dirty="0">
                <a:solidFill>
                  <a:schemeClr val="tx2"/>
                </a:solidFill>
              </a:rPr>
              <a:t> conformance </a:t>
            </a:r>
          </a:p>
          <a:p>
            <a:pPr lvl="1"/>
            <a:r>
              <a:rPr lang="en-GB" dirty="0"/>
              <a:t>Use only the identifier </a:t>
            </a:r>
            <a:r>
              <a:rPr lang="en-GB" b="1" dirty="0"/>
              <a:t>codespaces, values,  groupings</a:t>
            </a:r>
            <a:r>
              <a:rPr lang="en-GB" dirty="0"/>
              <a:t>, etc for the profile elements.</a:t>
            </a:r>
          </a:p>
          <a:p>
            <a:pPr lvl="1"/>
            <a:r>
              <a:rPr lang="en-GB" dirty="0"/>
              <a:t>Allow </a:t>
            </a:r>
            <a:r>
              <a:rPr lang="en-GB" b="1" dirty="0"/>
              <a:t>additional</a:t>
            </a:r>
            <a:r>
              <a:rPr lang="en-GB" dirty="0"/>
              <a:t> NeTEx XML attributes and elements to be present.</a:t>
            </a:r>
          </a:p>
          <a:p>
            <a:pPr lvl="1"/>
            <a:r>
              <a:rPr lang="en-GB" dirty="0"/>
              <a:t>A consumer system must interpret and consume </a:t>
            </a:r>
            <a:r>
              <a:rPr lang="en-GB" b="1" dirty="0"/>
              <a:t>all</a:t>
            </a:r>
            <a:r>
              <a:rPr lang="en-GB" dirty="0"/>
              <a:t> </a:t>
            </a:r>
            <a:r>
              <a:rPr lang="en-GB" b="1" dirty="0"/>
              <a:t>strict</a:t>
            </a:r>
            <a:r>
              <a:rPr lang="en-GB" dirty="0"/>
              <a:t> </a:t>
            </a:r>
            <a:r>
              <a:rPr lang="en-GB" b="1" dirty="0"/>
              <a:t>profile</a:t>
            </a:r>
            <a:r>
              <a:rPr lang="en-GB" dirty="0"/>
              <a:t> elements and values.</a:t>
            </a:r>
          </a:p>
          <a:p>
            <a:pPr lvl="1"/>
            <a:r>
              <a:rPr lang="en-GB" dirty="0"/>
              <a:t>A consumer system </a:t>
            </a:r>
            <a:r>
              <a:rPr lang="en-GB" b="1" dirty="0"/>
              <a:t>can ignore </a:t>
            </a:r>
            <a:r>
              <a:rPr lang="en-GB" dirty="0"/>
              <a:t>any augmented elements.</a:t>
            </a:r>
          </a:p>
          <a:p>
            <a:r>
              <a:rPr lang="en-GB" sz="1700" b="1" dirty="0">
                <a:solidFill>
                  <a:schemeClr val="tx2"/>
                </a:solidFill>
              </a:rPr>
              <a:t>Extended</a:t>
            </a:r>
            <a:r>
              <a:rPr lang="en-GB" sz="1700" dirty="0">
                <a:solidFill>
                  <a:schemeClr val="tx2"/>
                </a:solidFill>
              </a:rPr>
              <a:t> conformance</a:t>
            </a:r>
          </a:p>
          <a:p>
            <a:pPr lvl="1"/>
            <a:r>
              <a:rPr lang="en-GB" dirty="0"/>
              <a:t>Use only the </a:t>
            </a:r>
            <a:r>
              <a:rPr lang="en-GB" b="1" dirty="0"/>
              <a:t>identifier codespaces, values,  groupings</a:t>
            </a:r>
            <a:r>
              <a:rPr lang="en-GB" dirty="0"/>
              <a:t>, etc for the profile elements.</a:t>
            </a:r>
          </a:p>
          <a:p>
            <a:pPr lvl="1"/>
            <a:r>
              <a:rPr lang="en-GB" dirty="0"/>
              <a:t>Allow </a:t>
            </a:r>
            <a:r>
              <a:rPr lang="en-GB" b="1" dirty="0"/>
              <a:t>embedding</a:t>
            </a:r>
            <a:r>
              <a:rPr lang="en-GB" dirty="0"/>
              <a:t> of user defined </a:t>
            </a:r>
            <a:r>
              <a:rPr lang="en-GB" b="1" dirty="0"/>
              <a:t>extensions</a:t>
            </a:r>
            <a:r>
              <a:rPr lang="en-GB" dirty="0"/>
              <a:t>  to NeTEx .</a:t>
            </a:r>
          </a:p>
          <a:p>
            <a:pPr lvl="2"/>
            <a:r>
              <a:rPr lang="en-GB" dirty="0"/>
              <a:t>Simple </a:t>
            </a:r>
            <a:r>
              <a:rPr lang="en-GB" dirty="0" err="1"/>
              <a:t>keylistt</a:t>
            </a:r>
            <a:r>
              <a:rPr lang="en-GB" dirty="0"/>
              <a:t> (value sets associated with  elements), </a:t>
            </a:r>
          </a:p>
          <a:p>
            <a:pPr lvl="2"/>
            <a:r>
              <a:rPr lang="en-GB" dirty="0"/>
              <a:t>Embedded user schemas</a:t>
            </a:r>
          </a:p>
          <a:p>
            <a:pPr lvl="1"/>
            <a:r>
              <a:rPr lang="en-GB" dirty="0"/>
              <a:t>A consumer system must interpret and consume </a:t>
            </a:r>
            <a:r>
              <a:rPr lang="en-GB" b="1" dirty="0"/>
              <a:t>all strict profile</a:t>
            </a:r>
            <a:r>
              <a:rPr lang="en-GB" dirty="0"/>
              <a:t> elements and values.</a:t>
            </a:r>
          </a:p>
          <a:p>
            <a:pPr lvl="1"/>
            <a:r>
              <a:rPr lang="en-GB" dirty="0"/>
              <a:t>A consumer system </a:t>
            </a:r>
            <a:r>
              <a:rPr lang="en-GB" b="1" dirty="0"/>
              <a:t>can ignore </a:t>
            </a:r>
            <a:r>
              <a:rPr lang="en-GB" dirty="0"/>
              <a:t>any augmentations and extensions.</a:t>
            </a:r>
          </a:p>
          <a:p>
            <a:pPr lvl="1"/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310F2E-BBBA-4F4F-BBEC-DB64605DD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768B-2E0F-4CE1-88C6-EB201069FDB3}" type="datetime6">
              <a:rPr lang="en-GB" smtClean="0"/>
              <a:t>September 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ACE60D-B014-49B7-81FD-D05F8900C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NeTEx UK Fare Profile - Introduction</a:t>
            </a:r>
            <a:endParaRPr lang="en-GB" sz="900" dirty="0">
              <a:solidFill>
                <a:prstClr val="white"/>
              </a:solidFill>
            </a:endParaRPr>
          </a:p>
        </p:txBody>
      </p:sp>
      <p:pic>
        <p:nvPicPr>
          <p:cNvPr id="7" name="Picture 78" descr="gbf">
            <a:extLst>
              <a:ext uri="{FF2B5EF4-FFF2-40B4-BE49-F238E27FC236}">
                <a16:creationId xmlns:a16="http://schemas.microsoft.com/office/drawing/2014/main" id="{E8C21816-8DE7-4CFC-92FB-FAD1325C8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240" y="2573905"/>
            <a:ext cx="3810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68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croll: Horizontal 10">
            <a:extLst>
              <a:ext uri="{FF2B5EF4-FFF2-40B4-BE49-F238E27FC236}">
                <a16:creationId xmlns:a16="http://schemas.microsoft.com/office/drawing/2014/main" id="{AC971A46-7A15-44C6-8952-EF70746C4E84}"/>
              </a:ext>
            </a:extLst>
          </p:cNvPr>
          <p:cNvSpPr/>
          <p:nvPr/>
        </p:nvSpPr>
        <p:spPr>
          <a:xfrm>
            <a:off x="2366755" y="2652292"/>
            <a:ext cx="4251987" cy="3540658"/>
          </a:xfrm>
          <a:prstGeom prst="horizontalScroll">
            <a:avLst>
              <a:gd name="adj" fmla="val 4441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User Extensions</a:t>
            </a:r>
          </a:p>
          <a:p>
            <a:pPr algn="ctr"/>
            <a:r>
              <a:rPr lang="en-GB" dirty="0"/>
              <a:t>EXTENDED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C609D2-0904-471B-A845-6FF7B5990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753" y="385164"/>
            <a:ext cx="5902486" cy="704348"/>
          </a:xfrm>
        </p:spPr>
        <p:txBody>
          <a:bodyPr/>
          <a:lstStyle/>
          <a:p>
            <a:r>
              <a:rPr lang="en-GB" dirty="0"/>
              <a:t>Degrees of Conformance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8BEA44-26AD-4E3B-A227-0E2AB8A5B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0423-F2DA-4A11-9E75-1EB6423D69A6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D141A-1D4E-446D-8568-AA215AC78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768B-2E0F-4CE1-88C6-EB201069FDB3}" type="datetime6">
              <a:rPr lang="en-GB" smtClean="0"/>
              <a:t>September 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2A0DF-296B-4DB9-BDCF-B7406B457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NeTEx UK Fare Profile - Introduction</a:t>
            </a:r>
            <a:endParaRPr lang="en-GB" sz="900" dirty="0">
              <a:solidFill>
                <a:prstClr val="white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D27A9B9-7C53-4BC6-ABCD-A989DEABE846}"/>
              </a:ext>
            </a:extLst>
          </p:cNvPr>
          <p:cNvSpPr/>
          <p:nvPr/>
        </p:nvSpPr>
        <p:spPr>
          <a:xfrm>
            <a:off x="523739" y="1055506"/>
            <a:ext cx="8122549" cy="4266968"/>
          </a:xfrm>
          <a:prstGeom prst="roundRect">
            <a:avLst/>
          </a:prstGeom>
          <a:solidFill>
            <a:srgbClr val="AEFFEF">
              <a:alpha val="20000"/>
            </a:srgb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86D97CFE-CB8E-4C0A-BFA0-FA507BB5B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240" y="1297815"/>
            <a:ext cx="1737907" cy="83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8F32B51-9F55-44FC-AB07-87F8A79306EA}"/>
              </a:ext>
            </a:extLst>
          </p:cNvPr>
          <p:cNvSpPr/>
          <p:nvPr/>
        </p:nvSpPr>
        <p:spPr>
          <a:xfrm>
            <a:off x="855492" y="2441277"/>
            <a:ext cx="5939806" cy="3690825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Codespaces/</a:t>
            </a:r>
          </a:p>
          <a:p>
            <a:r>
              <a:rPr lang="en-GB" dirty="0">
                <a:solidFill>
                  <a:schemeClr val="tx1"/>
                </a:solidFill>
              </a:rPr>
              <a:t> Identifiers,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Values,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Grouping </a:t>
            </a:r>
          </a:p>
          <a:p>
            <a:r>
              <a:rPr lang="en-GB" dirty="0">
                <a:solidFill>
                  <a:schemeClr val="tx1"/>
                </a:solidFill>
              </a:rPr>
              <a:t>conventions, </a:t>
            </a:r>
          </a:p>
          <a:p>
            <a:r>
              <a:rPr lang="en-GB" dirty="0">
                <a:solidFill>
                  <a:schemeClr val="tx1"/>
                </a:solidFill>
              </a:rPr>
              <a:t>etc</a:t>
            </a:r>
          </a:p>
        </p:txBody>
      </p:sp>
      <p:sp>
        <p:nvSpPr>
          <p:cNvPr id="25" name="Scroll: Horizontal 24">
            <a:extLst>
              <a:ext uri="{FF2B5EF4-FFF2-40B4-BE49-F238E27FC236}">
                <a16:creationId xmlns:a16="http://schemas.microsoft.com/office/drawing/2014/main" id="{65294D28-7920-4029-BD70-F97C8C8FDBF9}"/>
              </a:ext>
            </a:extLst>
          </p:cNvPr>
          <p:cNvSpPr/>
          <p:nvPr/>
        </p:nvSpPr>
        <p:spPr>
          <a:xfrm>
            <a:off x="3052168" y="2843991"/>
            <a:ext cx="3065690" cy="2397508"/>
          </a:xfrm>
          <a:prstGeom prst="horizontalScroll">
            <a:avLst>
              <a:gd name="adj" fmla="val 444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 err="1"/>
              <a:t>NeTex</a:t>
            </a:r>
            <a:r>
              <a:rPr lang="en-GB" dirty="0"/>
              <a:t> Elements only</a:t>
            </a:r>
          </a:p>
          <a:p>
            <a:pPr algn="ctr"/>
            <a:r>
              <a:rPr lang="en-GB" dirty="0"/>
              <a:t>AUGMENTED +</a:t>
            </a:r>
          </a:p>
        </p:txBody>
      </p:sp>
      <p:sp>
        <p:nvSpPr>
          <p:cNvPr id="19" name="Scroll: Horizontal 18">
            <a:extLst>
              <a:ext uri="{FF2B5EF4-FFF2-40B4-BE49-F238E27FC236}">
                <a16:creationId xmlns:a16="http://schemas.microsoft.com/office/drawing/2014/main" id="{15F04B00-01AE-4E93-8E56-B6DDCF61150E}"/>
              </a:ext>
            </a:extLst>
          </p:cNvPr>
          <p:cNvSpPr/>
          <p:nvPr/>
        </p:nvSpPr>
        <p:spPr>
          <a:xfrm>
            <a:off x="3305176" y="3030080"/>
            <a:ext cx="2533648" cy="1351295"/>
          </a:xfrm>
          <a:prstGeom prst="horizontalScroll">
            <a:avLst>
              <a:gd name="adj" fmla="val 44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r>
              <a:rPr lang="en-GB" dirty="0"/>
              <a:t>Profile elements only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STRICT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3E1C1B-060B-449B-B24F-BFE4D7D8C034}"/>
              </a:ext>
            </a:extLst>
          </p:cNvPr>
          <p:cNvSpPr txBox="1"/>
          <p:nvPr/>
        </p:nvSpPr>
        <p:spPr>
          <a:xfrm>
            <a:off x="5659842" y="1339869"/>
            <a:ext cx="2226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Any NeTEx XML element</a:t>
            </a:r>
          </a:p>
        </p:txBody>
      </p:sp>
    </p:spTree>
    <p:extLst>
      <p:ext uri="{BB962C8B-B14F-4D97-AF65-F5344CB8AC3E}">
        <p14:creationId xmlns:p14="http://schemas.microsoft.com/office/powerpoint/2010/main" val="142926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croll: Horizontal 19">
            <a:extLst>
              <a:ext uri="{FF2B5EF4-FFF2-40B4-BE49-F238E27FC236}">
                <a16:creationId xmlns:a16="http://schemas.microsoft.com/office/drawing/2014/main" id="{A707A4AE-9BFC-4341-A784-6D94A86B7765}"/>
              </a:ext>
            </a:extLst>
          </p:cNvPr>
          <p:cNvSpPr/>
          <p:nvPr/>
        </p:nvSpPr>
        <p:spPr>
          <a:xfrm>
            <a:off x="5664426" y="2536748"/>
            <a:ext cx="2809799" cy="2405023"/>
          </a:xfrm>
          <a:prstGeom prst="horizontalScroll">
            <a:avLst>
              <a:gd name="adj" fmla="val 444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Augmented+</a:t>
            </a:r>
          </a:p>
        </p:txBody>
      </p:sp>
      <p:sp>
        <p:nvSpPr>
          <p:cNvPr id="11" name="Scroll: Horizontal 10">
            <a:extLst>
              <a:ext uri="{FF2B5EF4-FFF2-40B4-BE49-F238E27FC236}">
                <a16:creationId xmlns:a16="http://schemas.microsoft.com/office/drawing/2014/main" id="{AC971A46-7A15-44C6-8952-EF70746C4E84}"/>
              </a:ext>
            </a:extLst>
          </p:cNvPr>
          <p:cNvSpPr/>
          <p:nvPr/>
        </p:nvSpPr>
        <p:spPr>
          <a:xfrm>
            <a:off x="2348041" y="2509386"/>
            <a:ext cx="6333671" cy="3203199"/>
          </a:xfrm>
          <a:prstGeom prst="horizontalScroll">
            <a:avLst>
              <a:gd name="adj" fmla="val 4441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EXTENDED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C609D2-0904-471B-A845-6FF7B5990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744" y="385164"/>
            <a:ext cx="7170256" cy="704348"/>
          </a:xfrm>
        </p:spPr>
        <p:txBody>
          <a:bodyPr/>
          <a:lstStyle/>
          <a:p>
            <a:r>
              <a:rPr lang="en-GB" dirty="0"/>
              <a:t>EPIP vs UK Profiles - comparison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8BEA44-26AD-4E3B-A227-0E2AB8A5B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0423-F2DA-4A11-9E75-1EB6423D69A6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D141A-1D4E-446D-8568-AA215AC78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768B-2E0F-4CE1-88C6-EB201069FDB3}" type="datetime6">
              <a:rPr lang="en-GB" smtClean="0"/>
              <a:t>September 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2A0DF-296B-4DB9-BDCF-B7406B457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NeTEx UK Fare Profile - Introduction</a:t>
            </a:r>
            <a:endParaRPr lang="en-GB" sz="900" dirty="0">
              <a:solidFill>
                <a:prstClr val="white"/>
              </a:solidFill>
            </a:endParaRPr>
          </a:p>
        </p:txBody>
      </p:sp>
      <p:sp>
        <p:nvSpPr>
          <p:cNvPr id="10" name="Scroll: Horizontal 9">
            <a:extLst>
              <a:ext uri="{FF2B5EF4-FFF2-40B4-BE49-F238E27FC236}">
                <a16:creationId xmlns:a16="http://schemas.microsoft.com/office/drawing/2014/main" id="{CAF42343-F420-47D9-8280-A32BBCEB8625}"/>
              </a:ext>
            </a:extLst>
          </p:cNvPr>
          <p:cNvSpPr/>
          <p:nvPr/>
        </p:nvSpPr>
        <p:spPr>
          <a:xfrm>
            <a:off x="2411760" y="2470065"/>
            <a:ext cx="3092686" cy="2613019"/>
          </a:xfrm>
          <a:prstGeom prst="horizontalScroll">
            <a:avLst>
              <a:gd name="adj" fmla="val 444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AUGMENTED +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D27A9B9-7C53-4BC6-ABCD-A989DEABE846}"/>
              </a:ext>
            </a:extLst>
          </p:cNvPr>
          <p:cNvSpPr/>
          <p:nvPr/>
        </p:nvSpPr>
        <p:spPr>
          <a:xfrm>
            <a:off x="556391" y="1144229"/>
            <a:ext cx="8467431" cy="3944952"/>
          </a:xfrm>
          <a:prstGeom prst="roundRect">
            <a:avLst/>
          </a:prstGeom>
          <a:solidFill>
            <a:srgbClr val="AEFFEF">
              <a:alpha val="20000"/>
            </a:srgb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86D97CFE-CB8E-4C0A-BFA0-FA507BB5B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170" y="1322618"/>
            <a:ext cx="1737907" cy="83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8" descr="gbf">
            <a:extLst>
              <a:ext uri="{FF2B5EF4-FFF2-40B4-BE49-F238E27FC236}">
                <a16:creationId xmlns:a16="http://schemas.microsoft.com/office/drawing/2014/main" id="{CFAE6602-8348-4866-9551-8CFE47B45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343" y="5209168"/>
            <a:ext cx="3810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8" descr="gbf">
            <a:extLst>
              <a:ext uri="{FF2B5EF4-FFF2-40B4-BE49-F238E27FC236}">
                <a16:creationId xmlns:a16="http://schemas.microsoft.com/office/drawing/2014/main" id="{37AE0570-3D42-4782-AB29-92447781A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449" y="4557207"/>
            <a:ext cx="3810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8" descr="gbf">
            <a:extLst>
              <a:ext uri="{FF2B5EF4-FFF2-40B4-BE49-F238E27FC236}">
                <a16:creationId xmlns:a16="http://schemas.microsoft.com/office/drawing/2014/main" id="{012E1EA2-D352-4C91-9DDD-EEB9B21AF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544" y="4524523"/>
            <a:ext cx="3810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croll: Horizontal 23">
            <a:extLst>
              <a:ext uri="{FF2B5EF4-FFF2-40B4-BE49-F238E27FC236}">
                <a16:creationId xmlns:a16="http://schemas.microsoft.com/office/drawing/2014/main" id="{14C8E753-1AAC-4CB7-AAE2-2069EA654F3A}"/>
              </a:ext>
            </a:extLst>
          </p:cNvPr>
          <p:cNvSpPr/>
          <p:nvPr/>
        </p:nvSpPr>
        <p:spPr>
          <a:xfrm>
            <a:off x="2575051" y="2548303"/>
            <a:ext cx="2776292" cy="1976219"/>
          </a:xfrm>
          <a:prstGeom prst="horizontalScroll">
            <a:avLst>
              <a:gd name="adj" fmla="val 468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Strict (FXCP-1)</a:t>
            </a:r>
          </a:p>
        </p:txBody>
      </p:sp>
      <p:sp>
        <p:nvSpPr>
          <p:cNvPr id="9" name="Scroll: Horizontal 8">
            <a:extLst>
              <a:ext uri="{FF2B5EF4-FFF2-40B4-BE49-F238E27FC236}">
                <a16:creationId xmlns:a16="http://schemas.microsoft.com/office/drawing/2014/main" id="{7D93BE18-B38E-4DC4-9865-26F57D943ED9}"/>
              </a:ext>
            </a:extLst>
          </p:cNvPr>
          <p:cNvSpPr/>
          <p:nvPr/>
        </p:nvSpPr>
        <p:spPr>
          <a:xfrm>
            <a:off x="2760727" y="2622026"/>
            <a:ext cx="2385265" cy="1470239"/>
          </a:xfrm>
          <a:prstGeom prst="horizontalScroll">
            <a:avLst>
              <a:gd name="adj" fmla="val 44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r>
              <a:rPr lang="en-GB" u="sng" dirty="0"/>
              <a:t>  European Stop &amp; </a:t>
            </a:r>
          </a:p>
          <a:p>
            <a:pPr algn="ctr"/>
            <a:r>
              <a:rPr lang="en-GB" u="sng" dirty="0"/>
              <a:t>Timetable  Profile (EPIP)</a:t>
            </a:r>
            <a:endParaRPr lang="en-GB" dirty="0"/>
          </a:p>
          <a:p>
            <a:pPr algn="ctr"/>
            <a:r>
              <a:rPr lang="en-GB" dirty="0"/>
              <a:t>STRICT</a:t>
            </a:r>
          </a:p>
        </p:txBody>
      </p:sp>
      <p:pic>
        <p:nvPicPr>
          <p:cNvPr id="14" name="Picture 78" descr="gbf">
            <a:extLst>
              <a:ext uri="{FF2B5EF4-FFF2-40B4-BE49-F238E27FC236}">
                <a16:creationId xmlns:a16="http://schemas.microsoft.com/office/drawing/2014/main" id="{76BF76E0-C76E-4235-A954-C37AD31C4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122" y="4102970"/>
            <a:ext cx="3810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Object 34">
            <a:extLst>
              <a:ext uri="{FF2B5EF4-FFF2-40B4-BE49-F238E27FC236}">
                <a16:creationId xmlns:a16="http://schemas.microsoft.com/office/drawing/2014/main" id="{C38835CD-5F2F-4214-BFE7-E28F50D514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759810"/>
              </p:ext>
            </p:extLst>
          </p:nvPr>
        </p:nvGraphicFramePr>
        <p:xfrm>
          <a:off x="2888263" y="3580696"/>
          <a:ext cx="463718" cy="352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6" r:id="rId5" imgW="304200" imgH="235080" progId="">
                  <p:embed/>
                </p:oleObj>
              </mc:Choice>
              <mc:Fallback>
                <p:oleObj r:id="rId5" imgW="304200" imgH="235080" progId="">
                  <p:embed/>
                  <p:pic>
                    <p:nvPicPr>
                      <p:cNvPr id="18" name="Object 34">
                        <a:extLst>
                          <a:ext uri="{FF2B5EF4-FFF2-40B4-BE49-F238E27FC236}">
                            <a16:creationId xmlns:a16="http://schemas.microsoft.com/office/drawing/2014/main" id="{C38835CD-5F2F-4214-BFE7-E28F50D514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8263" y="3580696"/>
                        <a:ext cx="463718" cy="3521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Scroll: Horizontal 24">
            <a:extLst>
              <a:ext uri="{FF2B5EF4-FFF2-40B4-BE49-F238E27FC236}">
                <a16:creationId xmlns:a16="http://schemas.microsoft.com/office/drawing/2014/main" id="{65294D28-7920-4029-BD70-F97C8C8FDBF9}"/>
              </a:ext>
            </a:extLst>
          </p:cNvPr>
          <p:cNvSpPr/>
          <p:nvPr/>
        </p:nvSpPr>
        <p:spPr>
          <a:xfrm>
            <a:off x="5620307" y="2392128"/>
            <a:ext cx="2945544" cy="2613019"/>
          </a:xfrm>
          <a:prstGeom prst="horizontalScroll">
            <a:avLst>
              <a:gd name="adj" fmla="val 444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AUGMENTED +</a:t>
            </a:r>
          </a:p>
        </p:txBody>
      </p:sp>
      <p:sp>
        <p:nvSpPr>
          <p:cNvPr id="19" name="Scroll: Horizontal 18">
            <a:extLst>
              <a:ext uri="{FF2B5EF4-FFF2-40B4-BE49-F238E27FC236}">
                <a16:creationId xmlns:a16="http://schemas.microsoft.com/office/drawing/2014/main" id="{15F04B00-01AE-4E93-8E56-B6DDCF61150E}"/>
              </a:ext>
            </a:extLst>
          </p:cNvPr>
          <p:cNvSpPr/>
          <p:nvPr/>
        </p:nvSpPr>
        <p:spPr>
          <a:xfrm>
            <a:off x="5799682" y="2640162"/>
            <a:ext cx="2533648" cy="1351295"/>
          </a:xfrm>
          <a:prstGeom prst="horizontalScroll">
            <a:avLst>
              <a:gd name="adj" fmla="val 44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r>
              <a:rPr lang="en-GB" u="sng" dirty="0"/>
              <a:t>UK Fare Profile s (FXCP-2)</a:t>
            </a:r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STRICT</a:t>
            </a:r>
          </a:p>
        </p:txBody>
      </p:sp>
      <p:pic>
        <p:nvPicPr>
          <p:cNvPr id="21" name="Picture 78" descr="gbf">
            <a:extLst>
              <a:ext uri="{FF2B5EF4-FFF2-40B4-BE49-F238E27FC236}">
                <a16:creationId xmlns:a16="http://schemas.microsoft.com/office/drawing/2014/main" id="{1713FA85-2D51-4C2A-AF45-352D9EF78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544" y="2851592"/>
            <a:ext cx="3810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EE837428-5994-4A5A-8B23-835D38CC5D4E}"/>
              </a:ext>
            </a:extLst>
          </p:cNvPr>
          <p:cNvSpPr/>
          <p:nvPr/>
        </p:nvSpPr>
        <p:spPr>
          <a:xfrm>
            <a:off x="5590652" y="3224588"/>
            <a:ext cx="208406" cy="2651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78" descr="gbf">
            <a:extLst>
              <a:ext uri="{FF2B5EF4-FFF2-40B4-BE49-F238E27FC236}">
                <a16:creationId xmlns:a16="http://schemas.microsoft.com/office/drawing/2014/main" id="{526B12D9-F712-44A5-BF11-573B6040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985" y="4439312"/>
            <a:ext cx="3810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C95DEA3-8344-4AEB-8302-166B99E01E1C}"/>
              </a:ext>
            </a:extLst>
          </p:cNvPr>
          <p:cNvSpPr/>
          <p:nvPr/>
        </p:nvSpPr>
        <p:spPr>
          <a:xfrm>
            <a:off x="810670" y="2277921"/>
            <a:ext cx="8133306" cy="351082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Codespaces/</a:t>
            </a:r>
          </a:p>
          <a:p>
            <a:r>
              <a:rPr lang="en-GB" dirty="0">
                <a:solidFill>
                  <a:schemeClr val="tx1"/>
                </a:solidFill>
              </a:rPr>
              <a:t> Identifiers,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Values,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Grouping </a:t>
            </a:r>
          </a:p>
          <a:p>
            <a:r>
              <a:rPr lang="en-GB" dirty="0">
                <a:solidFill>
                  <a:schemeClr val="tx1"/>
                </a:solidFill>
              </a:rPr>
              <a:t>conventions, </a:t>
            </a:r>
          </a:p>
          <a:p>
            <a:r>
              <a:rPr lang="en-GB" dirty="0">
                <a:solidFill>
                  <a:schemeClr val="tx1"/>
                </a:solidFill>
              </a:rPr>
              <a:t>etc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0DC1BB-86DD-4F35-BDEC-68596D8675B9}"/>
              </a:ext>
            </a:extLst>
          </p:cNvPr>
          <p:cNvSpPr txBox="1"/>
          <p:nvPr/>
        </p:nvSpPr>
        <p:spPr>
          <a:xfrm>
            <a:off x="2091371" y="5894523"/>
            <a:ext cx="3542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UK Basic profile extends EPIP</a:t>
            </a:r>
          </a:p>
        </p:txBody>
      </p:sp>
    </p:spTree>
    <p:extLst>
      <p:ext uri="{BB962C8B-B14F-4D97-AF65-F5344CB8AC3E}">
        <p14:creationId xmlns:p14="http://schemas.microsoft.com/office/powerpoint/2010/main" val="256388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ln w="38100" cmpd="dbl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dirty="0"/>
              <a:t>NeTEx &amp; UK Standards</a:t>
            </a:r>
            <a:br>
              <a:rPr lang="en-GB" altLang="en-US" dirty="0"/>
            </a:br>
            <a:r>
              <a:rPr lang="en-GB" altLang="en-US" dirty="0"/>
              <a:t>A Brief Overview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07" y="4988873"/>
            <a:ext cx="6863097" cy="118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99554" y="6402387"/>
            <a:ext cx="513675" cy="365125"/>
          </a:xfrm>
        </p:spPr>
        <p:txBody>
          <a:bodyPr/>
          <a:lstStyle/>
          <a:p>
            <a:fld id="{1F530423-F2DA-4A11-9E75-1EB6423D69A6}" type="slidenum">
              <a:rPr lang="en-GB" smtClean="0">
                <a:solidFill>
                  <a:prstClr val="white"/>
                </a:solidFill>
              </a:rPr>
              <a:pPr/>
              <a:t>2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944" y="6398250"/>
            <a:ext cx="4870023" cy="363548"/>
          </a:xfrm>
        </p:spPr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NeTEx UK Fare Profile - Introduction</a:t>
            </a:r>
            <a:endParaRPr lang="en-GB" sz="900" dirty="0">
              <a:solidFill>
                <a:prstClr val="white"/>
              </a:solidFill>
            </a:endParaRPr>
          </a:p>
        </p:txBody>
      </p:sp>
      <p:pic>
        <p:nvPicPr>
          <p:cNvPr id="8" name="Picture 7" descr="Image result for traveline">
            <a:extLst>
              <a:ext uri="{FF2B5EF4-FFF2-40B4-BE49-F238E27FC236}">
                <a16:creationId xmlns:a16="http://schemas.microsoft.com/office/drawing/2014/main" id="{E20846F1-B612-4C57-B7B0-496CCBF9B1A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755" y="453047"/>
            <a:ext cx="697615" cy="470075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B047AE-81D1-422E-8920-5C139C1CAEA8}"/>
              </a:ext>
            </a:extLst>
          </p:cNvPr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ROUTE</a:t>
            </a:r>
          </a:p>
        </p:txBody>
      </p:sp>
    </p:spTree>
    <p:extLst>
      <p:ext uri="{BB962C8B-B14F-4D97-AF65-F5344CB8AC3E}">
        <p14:creationId xmlns:p14="http://schemas.microsoft.com/office/powerpoint/2010/main" val="136337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ontent Placeholder 7">
            <a:extLst>
              <a:ext uri="{FF2B5EF4-FFF2-40B4-BE49-F238E27FC236}">
                <a16:creationId xmlns:a16="http://schemas.microsoft.com/office/drawing/2014/main" id="{A74B3A82-16D0-47CB-A9F7-22EE92BD03BC}"/>
              </a:ext>
            </a:extLst>
          </p:cNvPr>
          <p:cNvSpPr txBox="1">
            <a:spLocks/>
          </p:cNvSpPr>
          <p:nvPr/>
        </p:nvSpPr>
        <p:spPr bwMode="auto">
          <a:xfrm>
            <a:off x="5361833" y="1553341"/>
            <a:ext cx="1131858" cy="739379"/>
          </a:xfrm>
          <a:prstGeom prst="horizontalScroll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anchor="ctr">
            <a:norm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Char char="4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5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FareXChange</a:t>
            </a:r>
            <a:br>
              <a:rPr lang="en-GB" sz="105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GB" sz="105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Profile </a:t>
            </a:r>
          </a:p>
        </p:txBody>
      </p:sp>
      <p:sp>
        <p:nvSpPr>
          <p:cNvPr id="11" name="Cylinder 10">
            <a:extLst>
              <a:ext uri="{FF2B5EF4-FFF2-40B4-BE49-F238E27FC236}">
                <a16:creationId xmlns:a16="http://schemas.microsoft.com/office/drawing/2014/main" id="{51ABC3A4-2114-416B-AE5D-1F0F888FA9B6}"/>
              </a:ext>
            </a:extLst>
          </p:cNvPr>
          <p:cNvSpPr/>
          <p:nvPr/>
        </p:nvSpPr>
        <p:spPr>
          <a:xfrm>
            <a:off x="2876146" y="3924596"/>
            <a:ext cx="2595202" cy="1971482"/>
          </a:xfrm>
          <a:prstGeom prst="can">
            <a:avLst>
              <a:gd name="adj" fmla="val 12642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7259" y="1007962"/>
            <a:ext cx="4908795" cy="4825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000" dirty="0"/>
              <a:t>NeTEx Validators &amp; Profiles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 bwMode="auto">
          <a:xfrm>
            <a:off x="4111554" y="1631804"/>
            <a:ext cx="1131858" cy="689399"/>
          </a:xfrm>
          <a:prstGeom prst="horizontalScroll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anchor="ctr">
            <a:normAutofit/>
          </a:bodyPr>
          <a:lstStyle/>
          <a:p>
            <a:pPr marL="0" indent="0">
              <a:buNone/>
            </a:pPr>
            <a:r>
              <a:rPr lang="en-GB" sz="105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NeTEx </a:t>
            </a:r>
            <a:br>
              <a:rPr lang="en-GB" sz="105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GB" sz="105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Profile </a:t>
            </a:r>
          </a:p>
        </p:txBody>
      </p:sp>
      <p:sp>
        <p:nvSpPr>
          <p:cNvPr id="9" name="Cube 8"/>
          <p:cNvSpPr/>
          <p:nvPr/>
        </p:nvSpPr>
        <p:spPr bwMode="auto">
          <a:xfrm>
            <a:off x="1110077" y="2489144"/>
            <a:ext cx="1238823" cy="1976751"/>
          </a:xfrm>
          <a:prstGeom prst="cube">
            <a:avLst>
              <a:gd name="adj" fmla="val 6648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folHlink"/>
            </a:solidFill>
            <a:prstDash val="sysDash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TextBox 15"/>
          <p:cNvSpPr txBox="1"/>
          <p:nvPr/>
        </p:nvSpPr>
        <p:spPr>
          <a:xfrm>
            <a:off x="1034216" y="1988321"/>
            <a:ext cx="942975" cy="300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GB"/>
            </a:defPPr>
          </a:lstStyle>
          <a:p>
            <a:r>
              <a:rPr lang="en-GB" sz="1350" dirty="0"/>
              <a:t>System A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32240" y="1979986"/>
            <a:ext cx="942975" cy="300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GB" sz="1350" dirty="0"/>
              <a:t>System B</a:t>
            </a:r>
          </a:p>
        </p:txBody>
      </p:sp>
      <p:pic>
        <p:nvPicPr>
          <p:cNvPr id="22" name="Picture 78" descr="gb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111" y="1955918"/>
            <a:ext cx="285750" cy="19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155" y="1514684"/>
            <a:ext cx="235744" cy="17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539" y="1920040"/>
            <a:ext cx="309821" cy="23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722" y="5252312"/>
            <a:ext cx="507266" cy="50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Slide Number Placeholder 2"/>
          <p:cNvSpPr txBox="1">
            <a:spLocks/>
          </p:cNvSpPr>
          <p:nvPr/>
        </p:nvSpPr>
        <p:spPr>
          <a:xfrm>
            <a:off x="1367667" y="5659041"/>
            <a:ext cx="385256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530423-F2DA-4A11-9E75-1EB6423D69A6}" type="slidenum">
              <a:rPr lang="en-GB" sz="1050">
                <a:solidFill>
                  <a:prstClr val="white"/>
                </a:solidFill>
              </a:rPr>
              <a:pPr/>
              <a:t>20</a:t>
            </a:fld>
            <a:endParaRPr lang="en-GB" sz="1050" dirty="0">
              <a:solidFill>
                <a:prstClr val="white"/>
              </a:solidFill>
            </a:endParaRPr>
          </a:p>
        </p:txBody>
      </p:sp>
      <p:sp>
        <p:nvSpPr>
          <p:cNvPr id="51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937561" y="5158412"/>
            <a:ext cx="2189834" cy="92484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7373"/>
              <a:gd name="adj6" fmla="val -35681"/>
            </a:avLst>
          </a:prstGeom>
          <a:ln>
            <a:solidFill>
              <a:schemeClr val="bg2"/>
            </a:solidFill>
          </a:ln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Profile</a:t>
            </a:r>
          </a:p>
          <a:p>
            <a:r>
              <a:rPr lang="en-GB" dirty="0">
                <a:solidFill>
                  <a:schemeClr val="tx2"/>
                </a:solidFill>
              </a:rPr>
              <a:t>Conformant Document </a:t>
            </a:r>
            <a:endParaRPr lang="en-GB" sz="675" dirty="0">
              <a:solidFill>
                <a:schemeClr val="tx2"/>
              </a:solidFill>
            </a:endParaRPr>
          </a:p>
        </p:txBody>
      </p:sp>
      <p:sp>
        <p:nvSpPr>
          <p:cNvPr id="56" name="Can 55"/>
          <p:cNvSpPr/>
          <p:nvPr/>
        </p:nvSpPr>
        <p:spPr bwMode="auto">
          <a:xfrm>
            <a:off x="1201506" y="4030302"/>
            <a:ext cx="927025" cy="341569"/>
          </a:xfrm>
          <a:prstGeom prst="can">
            <a:avLst/>
          </a:prstGeom>
          <a:solidFill>
            <a:srgbClr val="99CC00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en-GB" sz="788" dirty="0"/>
              <a:t>FARE PRICES</a:t>
            </a:r>
            <a:endParaRPr lang="en-GB" sz="750" dirty="0"/>
          </a:p>
        </p:txBody>
      </p:sp>
      <p:sp>
        <p:nvSpPr>
          <p:cNvPr id="4" name="AutoShape 2" descr="Image result for granularity icon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pic>
        <p:nvPicPr>
          <p:cNvPr id="62" name="Picture 2">
            <a:extLst>
              <a:ext uri="{FF2B5EF4-FFF2-40B4-BE49-F238E27FC236}">
                <a16:creationId xmlns:a16="http://schemas.microsoft.com/office/drawing/2014/main" id="{819185CD-AB3A-437B-B8F9-13BD09C00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145" y="1715905"/>
            <a:ext cx="1007240" cy="48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n 14"/>
          <p:cNvSpPr/>
          <p:nvPr/>
        </p:nvSpPr>
        <p:spPr bwMode="auto">
          <a:xfrm>
            <a:off x="1196463" y="3734845"/>
            <a:ext cx="939932" cy="392052"/>
          </a:xfrm>
          <a:prstGeom prst="can">
            <a:avLst>
              <a:gd name="adj" fmla="val 36508"/>
            </a:avLst>
          </a:prstGeom>
          <a:solidFill>
            <a:srgbClr val="CCFFCC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en-GB" sz="788" dirty="0"/>
              <a:t>FARES</a:t>
            </a:r>
            <a:endParaRPr lang="en-GB" sz="750" dirty="0"/>
          </a:p>
        </p:txBody>
      </p:sp>
      <p:sp>
        <p:nvSpPr>
          <p:cNvPr id="14" name="Can 13"/>
          <p:cNvSpPr/>
          <p:nvPr/>
        </p:nvSpPr>
        <p:spPr bwMode="auto">
          <a:xfrm>
            <a:off x="1196463" y="3529575"/>
            <a:ext cx="939932" cy="330077"/>
          </a:xfrm>
          <a:prstGeom prst="can">
            <a:avLst/>
          </a:prstGeom>
          <a:solidFill>
            <a:srgbClr val="FFFF00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en-GB" sz="750" dirty="0"/>
              <a:t>TIMETABLES</a:t>
            </a:r>
            <a:endParaRPr lang="en-GB" sz="675" dirty="0"/>
          </a:p>
        </p:txBody>
      </p:sp>
      <p:sp>
        <p:nvSpPr>
          <p:cNvPr id="13" name="Can 12"/>
          <p:cNvSpPr/>
          <p:nvPr/>
        </p:nvSpPr>
        <p:spPr bwMode="auto">
          <a:xfrm>
            <a:off x="1199400" y="3371313"/>
            <a:ext cx="945173" cy="228600"/>
          </a:xfrm>
          <a:prstGeom prst="can">
            <a:avLst/>
          </a:prstGeom>
          <a:solidFill>
            <a:srgbClr val="FF6600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en-GB" sz="788" dirty="0"/>
              <a:t>ROUTES</a:t>
            </a:r>
            <a:endParaRPr lang="en-GB" sz="750" dirty="0"/>
          </a:p>
        </p:txBody>
      </p:sp>
      <p:sp>
        <p:nvSpPr>
          <p:cNvPr id="52" name="Can 51"/>
          <p:cNvSpPr/>
          <p:nvPr/>
        </p:nvSpPr>
        <p:spPr bwMode="auto">
          <a:xfrm>
            <a:off x="1198397" y="3172758"/>
            <a:ext cx="954222" cy="228600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en-GB" sz="825" dirty="0"/>
              <a:t>OPERATORS</a:t>
            </a:r>
            <a:endParaRPr lang="en-GB" sz="900" dirty="0"/>
          </a:p>
        </p:txBody>
      </p:sp>
      <p:sp>
        <p:nvSpPr>
          <p:cNvPr id="36" name="Can 35"/>
          <p:cNvSpPr/>
          <p:nvPr/>
        </p:nvSpPr>
        <p:spPr bwMode="auto">
          <a:xfrm>
            <a:off x="1190351" y="2990830"/>
            <a:ext cx="954222" cy="228600"/>
          </a:xfrm>
          <a:prstGeom prst="can">
            <a:avLst/>
          </a:prstGeom>
          <a:solidFill>
            <a:srgbClr val="33CCFF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en-GB" sz="825" dirty="0"/>
              <a:t>ACCESSIBILITY</a:t>
            </a:r>
            <a:endParaRPr lang="en-GB" sz="900" dirty="0"/>
          </a:p>
        </p:txBody>
      </p:sp>
      <p:sp>
        <p:nvSpPr>
          <p:cNvPr id="12" name="Can 11"/>
          <p:cNvSpPr/>
          <p:nvPr/>
        </p:nvSpPr>
        <p:spPr bwMode="auto">
          <a:xfrm>
            <a:off x="1194941" y="2811827"/>
            <a:ext cx="942975" cy="228600"/>
          </a:xfrm>
          <a:prstGeom prst="can">
            <a:avLst/>
          </a:prstGeom>
          <a:solidFill>
            <a:srgbClr val="00FF00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en-GB" sz="825" dirty="0"/>
              <a:t>STOPS</a:t>
            </a:r>
            <a:endParaRPr lang="en-GB" sz="900" dirty="0"/>
          </a:p>
        </p:txBody>
      </p:sp>
      <p:sp>
        <p:nvSpPr>
          <p:cNvPr id="39" name="Can 38"/>
          <p:cNvSpPr/>
          <p:nvPr/>
        </p:nvSpPr>
        <p:spPr bwMode="auto">
          <a:xfrm>
            <a:off x="1201101" y="2629898"/>
            <a:ext cx="936815" cy="228600"/>
          </a:xfrm>
          <a:prstGeom prst="can">
            <a:avLst/>
          </a:prstGeom>
          <a:solidFill>
            <a:srgbClr val="CCCC00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en-GB" sz="825" dirty="0"/>
              <a:t>PLACES</a:t>
            </a:r>
            <a:endParaRPr lang="en-GB" sz="900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3B1F92A-E633-4075-A930-1CF4EF34A2B5}"/>
              </a:ext>
            </a:extLst>
          </p:cNvPr>
          <p:cNvGrpSpPr/>
          <p:nvPr/>
        </p:nvGrpSpPr>
        <p:grpSpPr>
          <a:xfrm>
            <a:off x="2973960" y="4206429"/>
            <a:ext cx="573728" cy="665219"/>
            <a:chOff x="1084990" y="3468938"/>
            <a:chExt cx="1079282" cy="1198571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64DFB8A2-1240-44AC-91BC-94604A36B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84990" y="3468938"/>
              <a:ext cx="1079282" cy="1068269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21B8455-96AC-47EA-8B69-7828EF875634}"/>
                </a:ext>
              </a:extLst>
            </p:cNvPr>
            <p:cNvSpPr txBox="1"/>
            <p:nvPr/>
          </p:nvSpPr>
          <p:spPr>
            <a:xfrm>
              <a:off x="1218901" y="4002058"/>
              <a:ext cx="880438" cy="665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solidFill>
                    <a:schemeClr val="tx2"/>
                  </a:solidFill>
                </a:rPr>
                <a:t>FXCP</a:t>
              </a:r>
            </a:p>
          </p:txBody>
        </p:sp>
      </p:grpSp>
      <p:sp>
        <p:nvSpPr>
          <p:cNvPr id="69" name="AutoShape 30">
            <a:extLst>
              <a:ext uri="{FF2B5EF4-FFF2-40B4-BE49-F238E27FC236}">
                <a16:creationId xmlns:a16="http://schemas.microsoft.com/office/drawing/2014/main" id="{68909770-CDBC-484E-9CD9-99553E253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0330" y="2836687"/>
            <a:ext cx="1011465" cy="720889"/>
          </a:xfrm>
          <a:prstGeom prst="downArrowCallout">
            <a:avLst>
              <a:gd name="adj1" fmla="val 56250"/>
              <a:gd name="adj2" fmla="val 56250"/>
              <a:gd name="adj3" fmla="val 16667"/>
              <a:gd name="adj4" fmla="val 66667"/>
            </a:avLst>
          </a:prstGeom>
          <a:solidFill>
            <a:schemeClr val="accent5"/>
          </a:solidFill>
          <a:ln>
            <a:noFill/>
          </a:ln>
        </p:spPr>
        <p:txBody>
          <a:bodyPr wrap="none" anchor="ctr"/>
          <a:lstStyle/>
          <a:p>
            <a:pPr algn="ctr" eaLnBrk="0" hangingPunct="0"/>
            <a:r>
              <a:rPr lang="en-GB" altLang="en-US" sz="1350" b="1" i="1" dirty="0"/>
              <a:t>NeTEx</a:t>
            </a:r>
          </a:p>
          <a:p>
            <a:pPr algn="ctr" eaLnBrk="0" hangingPunct="0"/>
            <a:r>
              <a:rPr lang="en-GB" altLang="en-US" sz="1350" b="1" i="1" dirty="0"/>
              <a:t> Validator</a:t>
            </a:r>
          </a:p>
        </p:txBody>
      </p:sp>
      <p:sp>
        <p:nvSpPr>
          <p:cNvPr id="70" name="AutoShape 30">
            <a:extLst>
              <a:ext uri="{FF2B5EF4-FFF2-40B4-BE49-F238E27FC236}">
                <a16:creationId xmlns:a16="http://schemas.microsoft.com/office/drawing/2014/main" id="{297299CE-F0E9-40EB-A687-0FCB5D444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917" y="2756631"/>
            <a:ext cx="1205575" cy="720889"/>
          </a:xfrm>
          <a:prstGeom prst="downArrowCallout">
            <a:avLst>
              <a:gd name="adj1" fmla="val 56250"/>
              <a:gd name="adj2" fmla="val 56250"/>
              <a:gd name="adj3" fmla="val 16667"/>
              <a:gd name="adj4" fmla="val 6666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/>
          <a:p>
            <a:pPr algn="ctr" eaLnBrk="0" hangingPunct="0"/>
            <a:r>
              <a:rPr lang="en-GB" altLang="en-US" sz="1350" b="1" i="1" dirty="0"/>
              <a:t>FareXChange</a:t>
            </a:r>
          </a:p>
          <a:p>
            <a:pPr algn="ctr" eaLnBrk="0" hangingPunct="0"/>
            <a:r>
              <a:rPr lang="en-GB" altLang="en-US" sz="1350" b="1" i="1" dirty="0"/>
              <a:t> Validator</a:t>
            </a:r>
          </a:p>
        </p:txBody>
      </p:sp>
      <p:sp>
        <p:nvSpPr>
          <p:cNvPr id="10" name="Cylinder 9">
            <a:extLst>
              <a:ext uri="{FF2B5EF4-FFF2-40B4-BE49-F238E27FC236}">
                <a16:creationId xmlns:a16="http://schemas.microsoft.com/office/drawing/2014/main" id="{1073E1EF-F4C5-43A4-B5CA-8C935B5A16A1}"/>
              </a:ext>
            </a:extLst>
          </p:cNvPr>
          <p:cNvSpPr/>
          <p:nvPr/>
        </p:nvSpPr>
        <p:spPr>
          <a:xfrm>
            <a:off x="3081932" y="2369443"/>
            <a:ext cx="870045" cy="541727"/>
          </a:xfrm>
          <a:prstGeom prst="can">
            <a:avLst/>
          </a:prstGeom>
          <a:solidFill>
            <a:schemeClr val="bg1">
              <a:lumMod val="7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50" dirty="0" err="1">
                <a:solidFill>
                  <a:schemeClr val="tx2"/>
                </a:solidFill>
              </a:rPr>
              <a:t>NeTE</a:t>
            </a:r>
            <a:r>
              <a:rPr lang="en-GB" sz="1050" dirty="0">
                <a:solidFill>
                  <a:schemeClr val="tx2"/>
                </a:solidFill>
              </a:rPr>
              <a:t> x ML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50" dirty="0">
                <a:solidFill>
                  <a:schemeClr val="tx2"/>
                </a:solidFill>
              </a:rPr>
              <a:t>SCHEMA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4E92AF4C-230D-432E-B907-F51B2F0BE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78894" y="5058182"/>
            <a:ext cx="482522" cy="507266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C1475E1-F231-44E7-9B82-B8BF30E137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80773" y="4270972"/>
            <a:ext cx="692171" cy="719996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AC29C563-58D6-40B8-B91F-7438B49508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09267" y="4419990"/>
            <a:ext cx="500100" cy="55274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4501230C-13CB-4DF7-B45E-E1AEF05298F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96305" y="5075910"/>
            <a:ext cx="573728" cy="600208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66710957-65B2-45C2-86C0-058237BECFF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02833" y="4482856"/>
            <a:ext cx="543793" cy="58672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7E77982C-9461-4111-9AA8-71FA8D916CB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60449" y="5168024"/>
            <a:ext cx="452288" cy="4730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CE3703-7A0C-41CB-AF7B-0389347C6E7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79729" y="5108077"/>
            <a:ext cx="557966" cy="557966"/>
          </a:xfrm>
          <a:prstGeom prst="rect">
            <a:avLst/>
          </a:prstGeom>
        </p:spPr>
      </p:pic>
      <p:sp>
        <p:nvSpPr>
          <p:cNvPr id="78" name="Arrow: Right 77">
            <a:extLst>
              <a:ext uri="{FF2B5EF4-FFF2-40B4-BE49-F238E27FC236}">
                <a16:creationId xmlns:a16="http://schemas.microsoft.com/office/drawing/2014/main" id="{D578CA00-FE21-43A9-9512-2A38DAE61C5F}"/>
              </a:ext>
            </a:extLst>
          </p:cNvPr>
          <p:cNvSpPr/>
          <p:nvPr/>
        </p:nvSpPr>
        <p:spPr>
          <a:xfrm rot="16200000" flipV="1">
            <a:off x="3055107" y="4060182"/>
            <a:ext cx="565880" cy="125064"/>
          </a:xfrm>
          <a:prstGeom prst="rightArrow">
            <a:avLst>
              <a:gd name="adj1" fmla="val 50002"/>
              <a:gd name="adj2" fmla="val 5000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EC410249-EBAA-45ED-A721-A34015BE7786}"/>
              </a:ext>
            </a:extLst>
          </p:cNvPr>
          <p:cNvSpPr/>
          <p:nvPr/>
        </p:nvSpPr>
        <p:spPr>
          <a:xfrm rot="18123461" flipV="1">
            <a:off x="3229411" y="3790427"/>
            <a:ext cx="1423067" cy="127896"/>
          </a:xfrm>
          <a:prstGeom prst="rightArrow">
            <a:avLst>
              <a:gd name="adj1" fmla="val 66550"/>
              <a:gd name="adj2" fmla="val 5000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5" name="AutoShape 30"/>
          <p:cNvSpPr>
            <a:spLocks noChangeArrowheads="1"/>
          </p:cNvSpPr>
          <p:nvPr/>
        </p:nvSpPr>
        <p:spPr bwMode="auto">
          <a:xfrm>
            <a:off x="3013904" y="3264269"/>
            <a:ext cx="1085988" cy="590552"/>
          </a:xfrm>
          <a:prstGeom prst="downArrowCallout">
            <a:avLst>
              <a:gd name="adj1" fmla="val 56250"/>
              <a:gd name="adj2" fmla="val 56250"/>
              <a:gd name="adj3" fmla="val 16667"/>
              <a:gd name="adj4" fmla="val 66667"/>
            </a:avLst>
          </a:prstGeom>
          <a:gradFill rotWithShape="1">
            <a:gsLst>
              <a:gs pos="0">
                <a:srgbClr val="006D2A">
                  <a:alpha val="64000"/>
                </a:srgbClr>
              </a:gs>
              <a:gs pos="50000">
                <a:srgbClr val="009E41"/>
              </a:gs>
              <a:gs pos="100000">
                <a:srgbClr val="00BD4F"/>
              </a:gs>
            </a:gsLst>
            <a:lin ang="16200000" scaled="1"/>
          </a:gradFill>
          <a:ln>
            <a:noFill/>
          </a:ln>
        </p:spPr>
        <p:txBody>
          <a:bodyPr wrap="none" anchor="ctr"/>
          <a:lstStyle/>
          <a:p>
            <a:pPr algn="ctr" eaLnBrk="0" hangingPunct="0"/>
            <a:r>
              <a:rPr lang="en-GB" altLang="en-US" sz="1350" b="1" i="1" dirty="0"/>
              <a:t>XML </a:t>
            </a:r>
          </a:p>
          <a:p>
            <a:pPr algn="ctr" eaLnBrk="0" hangingPunct="0"/>
            <a:r>
              <a:rPr lang="en-GB" altLang="en-US" sz="1350" b="1" i="1" dirty="0"/>
              <a:t>Validator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65EB112E-9BB1-4E32-8A36-380EB6F28389}"/>
              </a:ext>
            </a:extLst>
          </p:cNvPr>
          <p:cNvSpPr/>
          <p:nvPr/>
        </p:nvSpPr>
        <p:spPr>
          <a:xfrm rot="5400000">
            <a:off x="3176809" y="3065203"/>
            <a:ext cx="341933" cy="103748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81" name="Cube 80">
            <a:extLst>
              <a:ext uri="{FF2B5EF4-FFF2-40B4-BE49-F238E27FC236}">
                <a16:creationId xmlns:a16="http://schemas.microsoft.com/office/drawing/2014/main" id="{5F93225C-009D-4765-B338-B4FDDE200C44}"/>
              </a:ext>
            </a:extLst>
          </p:cNvPr>
          <p:cNvSpPr/>
          <p:nvPr/>
        </p:nvSpPr>
        <p:spPr bwMode="auto">
          <a:xfrm>
            <a:off x="6672067" y="2375827"/>
            <a:ext cx="1238823" cy="1976751"/>
          </a:xfrm>
          <a:prstGeom prst="cube">
            <a:avLst>
              <a:gd name="adj" fmla="val 6648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folHlink"/>
            </a:solidFill>
            <a:prstDash val="sysDash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2" name="Can 55">
            <a:extLst>
              <a:ext uri="{FF2B5EF4-FFF2-40B4-BE49-F238E27FC236}">
                <a16:creationId xmlns:a16="http://schemas.microsoft.com/office/drawing/2014/main" id="{5AB73609-F9F1-40A6-AC65-C9506E3A9956}"/>
              </a:ext>
            </a:extLst>
          </p:cNvPr>
          <p:cNvSpPr/>
          <p:nvPr/>
        </p:nvSpPr>
        <p:spPr bwMode="auto">
          <a:xfrm>
            <a:off x="6763496" y="3916984"/>
            <a:ext cx="927025" cy="341569"/>
          </a:xfrm>
          <a:prstGeom prst="can">
            <a:avLst/>
          </a:prstGeom>
          <a:solidFill>
            <a:srgbClr val="99CC00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en-GB" sz="788" dirty="0"/>
              <a:t>FARE PRICES</a:t>
            </a:r>
            <a:endParaRPr lang="en-GB" sz="750" dirty="0"/>
          </a:p>
        </p:txBody>
      </p:sp>
      <p:sp>
        <p:nvSpPr>
          <p:cNvPr id="83" name="Can 14">
            <a:extLst>
              <a:ext uri="{FF2B5EF4-FFF2-40B4-BE49-F238E27FC236}">
                <a16:creationId xmlns:a16="http://schemas.microsoft.com/office/drawing/2014/main" id="{B4A249FE-DA62-40FC-AE2F-1E746D8724AB}"/>
              </a:ext>
            </a:extLst>
          </p:cNvPr>
          <p:cNvSpPr/>
          <p:nvPr/>
        </p:nvSpPr>
        <p:spPr bwMode="auto">
          <a:xfrm>
            <a:off x="6758453" y="3621527"/>
            <a:ext cx="939932" cy="392052"/>
          </a:xfrm>
          <a:prstGeom prst="can">
            <a:avLst>
              <a:gd name="adj" fmla="val 36508"/>
            </a:avLst>
          </a:prstGeom>
          <a:solidFill>
            <a:srgbClr val="CCFFCC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en-GB" sz="788" dirty="0"/>
              <a:t>FARES</a:t>
            </a:r>
            <a:endParaRPr lang="en-GB" sz="750" dirty="0"/>
          </a:p>
        </p:txBody>
      </p:sp>
      <p:sp>
        <p:nvSpPr>
          <p:cNvPr id="84" name="Can 13">
            <a:extLst>
              <a:ext uri="{FF2B5EF4-FFF2-40B4-BE49-F238E27FC236}">
                <a16:creationId xmlns:a16="http://schemas.microsoft.com/office/drawing/2014/main" id="{D826ADF6-8DB6-426C-A5BC-C1B03FAE08A1}"/>
              </a:ext>
            </a:extLst>
          </p:cNvPr>
          <p:cNvSpPr/>
          <p:nvPr/>
        </p:nvSpPr>
        <p:spPr bwMode="auto">
          <a:xfrm>
            <a:off x="6758453" y="3416257"/>
            <a:ext cx="939932" cy="330077"/>
          </a:xfrm>
          <a:prstGeom prst="can">
            <a:avLst/>
          </a:prstGeom>
          <a:solidFill>
            <a:srgbClr val="FFFF00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en-GB" sz="750" dirty="0"/>
              <a:t>TIMETABLES</a:t>
            </a:r>
            <a:endParaRPr lang="en-GB" sz="675" dirty="0"/>
          </a:p>
        </p:txBody>
      </p:sp>
      <p:sp>
        <p:nvSpPr>
          <p:cNvPr id="85" name="Can 12">
            <a:extLst>
              <a:ext uri="{FF2B5EF4-FFF2-40B4-BE49-F238E27FC236}">
                <a16:creationId xmlns:a16="http://schemas.microsoft.com/office/drawing/2014/main" id="{6553576F-265F-4F78-837B-D81C5E81D3E1}"/>
              </a:ext>
            </a:extLst>
          </p:cNvPr>
          <p:cNvSpPr/>
          <p:nvPr/>
        </p:nvSpPr>
        <p:spPr bwMode="auto">
          <a:xfrm>
            <a:off x="6761390" y="3257996"/>
            <a:ext cx="945173" cy="228600"/>
          </a:xfrm>
          <a:prstGeom prst="can">
            <a:avLst/>
          </a:prstGeom>
          <a:solidFill>
            <a:srgbClr val="FF6600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en-GB" sz="788" dirty="0"/>
              <a:t>ROUTES</a:t>
            </a:r>
            <a:endParaRPr lang="en-GB" sz="750" dirty="0"/>
          </a:p>
        </p:txBody>
      </p:sp>
      <p:sp>
        <p:nvSpPr>
          <p:cNvPr id="86" name="Can 51">
            <a:extLst>
              <a:ext uri="{FF2B5EF4-FFF2-40B4-BE49-F238E27FC236}">
                <a16:creationId xmlns:a16="http://schemas.microsoft.com/office/drawing/2014/main" id="{8F10EC31-3DCC-4E25-9EEA-0A3446549342}"/>
              </a:ext>
            </a:extLst>
          </p:cNvPr>
          <p:cNvSpPr/>
          <p:nvPr/>
        </p:nvSpPr>
        <p:spPr bwMode="auto">
          <a:xfrm>
            <a:off x="6760388" y="3059441"/>
            <a:ext cx="954222" cy="228600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en-GB" sz="825" dirty="0"/>
              <a:t>OPERATORS</a:t>
            </a:r>
            <a:endParaRPr lang="en-GB" sz="900" dirty="0"/>
          </a:p>
        </p:txBody>
      </p:sp>
      <p:sp>
        <p:nvSpPr>
          <p:cNvPr id="87" name="Can 35">
            <a:extLst>
              <a:ext uri="{FF2B5EF4-FFF2-40B4-BE49-F238E27FC236}">
                <a16:creationId xmlns:a16="http://schemas.microsoft.com/office/drawing/2014/main" id="{A623A476-C28B-47A6-AC3A-DBAC01292E6A}"/>
              </a:ext>
            </a:extLst>
          </p:cNvPr>
          <p:cNvSpPr/>
          <p:nvPr/>
        </p:nvSpPr>
        <p:spPr bwMode="auto">
          <a:xfrm>
            <a:off x="6752341" y="2877512"/>
            <a:ext cx="954222" cy="228600"/>
          </a:xfrm>
          <a:prstGeom prst="can">
            <a:avLst/>
          </a:prstGeom>
          <a:solidFill>
            <a:srgbClr val="33CCFF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en-GB" sz="825" dirty="0"/>
              <a:t>ACCESSIBILITY</a:t>
            </a:r>
            <a:endParaRPr lang="en-GB" sz="900" dirty="0"/>
          </a:p>
        </p:txBody>
      </p:sp>
      <p:sp>
        <p:nvSpPr>
          <p:cNvPr id="88" name="Can 11">
            <a:extLst>
              <a:ext uri="{FF2B5EF4-FFF2-40B4-BE49-F238E27FC236}">
                <a16:creationId xmlns:a16="http://schemas.microsoft.com/office/drawing/2014/main" id="{6C0F4917-566E-4CCD-8A90-A2B086B4E893}"/>
              </a:ext>
            </a:extLst>
          </p:cNvPr>
          <p:cNvSpPr/>
          <p:nvPr/>
        </p:nvSpPr>
        <p:spPr bwMode="auto">
          <a:xfrm>
            <a:off x="6756931" y="2698509"/>
            <a:ext cx="942975" cy="228600"/>
          </a:xfrm>
          <a:prstGeom prst="can">
            <a:avLst/>
          </a:prstGeom>
          <a:solidFill>
            <a:srgbClr val="00FF00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en-GB" sz="825" dirty="0"/>
              <a:t>STOPS</a:t>
            </a:r>
            <a:endParaRPr lang="en-GB" sz="900" dirty="0"/>
          </a:p>
        </p:txBody>
      </p:sp>
      <p:sp>
        <p:nvSpPr>
          <p:cNvPr id="89" name="Can 38">
            <a:extLst>
              <a:ext uri="{FF2B5EF4-FFF2-40B4-BE49-F238E27FC236}">
                <a16:creationId xmlns:a16="http://schemas.microsoft.com/office/drawing/2014/main" id="{86674359-E19E-49EB-B860-3ECBEF596884}"/>
              </a:ext>
            </a:extLst>
          </p:cNvPr>
          <p:cNvSpPr/>
          <p:nvPr/>
        </p:nvSpPr>
        <p:spPr bwMode="auto">
          <a:xfrm>
            <a:off x="6763091" y="2516581"/>
            <a:ext cx="936815" cy="228600"/>
          </a:xfrm>
          <a:prstGeom prst="can">
            <a:avLst/>
          </a:prstGeom>
          <a:solidFill>
            <a:srgbClr val="CCCC00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en-GB" sz="825" dirty="0"/>
              <a:t>PLACES</a:t>
            </a:r>
            <a:endParaRPr lang="en-GB" sz="900" dirty="0"/>
          </a:p>
        </p:txBody>
      </p:sp>
      <p:sp>
        <p:nvSpPr>
          <p:cNvPr id="21" name="Arrow: Bent 20">
            <a:extLst>
              <a:ext uri="{FF2B5EF4-FFF2-40B4-BE49-F238E27FC236}">
                <a16:creationId xmlns:a16="http://schemas.microsoft.com/office/drawing/2014/main" id="{FD821759-6232-4E2E-9F2A-08D3DDCB816A}"/>
              </a:ext>
            </a:extLst>
          </p:cNvPr>
          <p:cNvSpPr/>
          <p:nvPr/>
        </p:nvSpPr>
        <p:spPr>
          <a:xfrm>
            <a:off x="3523155" y="3830171"/>
            <a:ext cx="3071146" cy="330879"/>
          </a:xfrm>
          <a:prstGeom prst="bentArrow">
            <a:avLst>
              <a:gd name="adj1" fmla="val 29742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91" name="Arrow: Bent 90">
            <a:extLst>
              <a:ext uri="{FF2B5EF4-FFF2-40B4-BE49-F238E27FC236}">
                <a16:creationId xmlns:a16="http://schemas.microsoft.com/office/drawing/2014/main" id="{98274CD1-764E-4899-B2DD-2C9653D3CFF6}"/>
              </a:ext>
            </a:extLst>
          </p:cNvPr>
          <p:cNvSpPr/>
          <p:nvPr/>
        </p:nvSpPr>
        <p:spPr>
          <a:xfrm flipV="1">
            <a:off x="1905332" y="4562396"/>
            <a:ext cx="737097" cy="54568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free traffic light icon">
            <a:extLst>
              <a:ext uri="{FF2B5EF4-FFF2-40B4-BE49-F238E27FC236}">
                <a16:creationId xmlns:a16="http://schemas.microsoft.com/office/drawing/2014/main" id="{EE8C3B48-63F5-43F2-A44B-9F741F01E8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5" r="28676"/>
          <a:stretch/>
        </p:blipFill>
        <p:spPr bwMode="auto">
          <a:xfrm>
            <a:off x="5985754" y="4133341"/>
            <a:ext cx="483215" cy="92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E056213-379C-464D-91C3-EE2015D5AA31}"/>
              </a:ext>
            </a:extLst>
          </p:cNvPr>
          <p:cNvSpPr/>
          <p:nvPr/>
        </p:nvSpPr>
        <p:spPr>
          <a:xfrm>
            <a:off x="2920395" y="2956518"/>
            <a:ext cx="42511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100" dirty="0">
                <a:solidFill>
                  <a:schemeClr val="tx2"/>
                </a:solidFill>
                <a:sym typeface="Wingdings" panose="05000000000000000000" pitchFamily="2" charset="2"/>
              </a:rPr>
              <a:t></a:t>
            </a:r>
            <a:endParaRPr lang="en-GB" sz="2100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E34B733-C95B-4E4D-AE46-929BA88FA18A}"/>
              </a:ext>
            </a:extLst>
          </p:cNvPr>
          <p:cNvSpPr/>
          <p:nvPr/>
        </p:nvSpPr>
        <p:spPr>
          <a:xfrm>
            <a:off x="4435183" y="2424404"/>
            <a:ext cx="33374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100" dirty="0">
                <a:solidFill>
                  <a:schemeClr val="tx2"/>
                </a:solidFill>
                <a:sym typeface="Wingdings" panose="05000000000000000000" pitchFamily="2" charset="2"/>
              </a:rPr>
              <a:t>?</a:t>
            </a:r>
            <a:endParaRPr lang="en-GB" sz="2100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AE391FE-CAC3-4963-95DE-7D84394780B8}"/>
              </a:ext>
            </a:extLst>
          </p:cNvPr>
          <p:cNvSpPr/>
          <p:nvPr/>
        </p:nvSpPr>
        <p:spPr>
          <a:xfrm>
            <a:off x="5451677" y="2302021"/>
            <a:ext cx="33374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100" dirty="0">
                <a:solidFill>
                  <a:schemeClr val="tx2"/>
                </a:solidFill>
                <a:sym typeface="Wingdings" panose="05000000000000000000" pitchFamily="2" charset="2"/>
              </a:rPr>
              <a:t>?</a:t>
            </a:r>
            <a:endParaRPr lang="en-GB" sz="2100" dirty="0"/>
          </a:p>
        </p:txBody>
      </p:sp>
      <p:sp>
        <p:nvSpPr>
          <p:cNvPr id="94" name="Arrow: Right 93">
            <a:extLst>
              <a:ext uri="{FF2B5EF4-FFF2-40B4-BE49-F238E27FC236}">
                <a16:creationId xmlns:a16="http://schemas.microsoft.com/office/drawing/2014/main" id="{790CEF1F-A95D-49C9-B336-9975BEFA27A0}"/>
              </a:ext>
            </a:extLst>
          </p:cNvPr>
          <p:cNvSpPr/>
          <p:nvPr/>
        </p:nvSpPr>
        <p:spPr>
          <a:xfrm rot="9375536">
            <a:off x="6166942" y="2512274"/>
            <a:ext cx="580693" cy="218856"/>
          </a:xfrm>
          <a:prstGeom prst="rightArrow">
            <a:avLst>
              <a:gd name="adj1" fmla="val 50002"/>
              <a:gd name="adj2" fmla="val 50000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BB14F5B-BB60-4C99-8623-68995CBBBAEA}"/>
              </a:ext>
            </a:extLst>
          </p:cNvPr>
          <p:cNvSpPr txBox="1"/>
          <p:nvPr/>
        </p:nvSpPr>
        <p:spPr>
          <a:xfrm>
            <a:off x="2443776" y="3336583"/>
            <a:ext cx="6135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>
                <a:solidFill>
                  <a:srgbClr val="00B050"/>
                </a:solidFill>
              </a:rPr>
              <a:t>Pass</a:t>
            </a:r>
            <a:r>
              <a:rPr lang="en-GB" sz="1350" b="1" dirty="0">
                <a:solidFill>
                  <a:srgbClr val="FF0000"/>
                </a:solidFill>
              </a:rPr>
              <a:t> Fail</a:t>
            </a:r>
            <a:r>
              <a:rPr lang="en-GB" sz="1350" b="1" dirty="0"/>
              <a:t>, </a:t>
            </a:r>
            <a:endParaRPr lang="en-GB" sz="1350" b="1" dirty="0">
              <a:solidFill>
                <a:srgbClr val="00B050"/>
              </a:solidFill>
            </a:endParaRPr>
          </a:p>
        </p:txBody>
      </p:sp>
      <p:sp>
        <p:nvSpPr>
          <p:cNvPr id="20" name="Flowchart: Document 19">
            <a:extLst>
              <a:ext uri="{FF2B5EF4-FFF2-40B4-BE49-F238E27FC236}">
                <a16:creationId xmlns:a16="http://schemas.microsoft.com/office/drawing/2014/main" id="{B103D3B3-462E-4241-B874-41F777300986}"/>
              </a:ext>
            </a:extLst>
          </p:cNvPr>
          <p:cNvSpPr/>
          <p:nvPr/>
        </p:nvSpPr>
        <p:spPr>
          <a:xfrm>
            <a:off x="6493691" y="4445907"/>
            <a:ext cx="895970" cy="634952"/>
          </a:xfrm>
          <a:prstGeom prst="flowChartDocumen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rgbClr val="FF0000"/>
                </a:solidFill>
              </a:rPr>
              <a:t>Fail</a:t>
            </a:r>
            <a:r>
              <a:rPr lang="en-GB" sz="1200" b="1" dirty="0"/>
              <a:t>, </a:t>
            </a:r>
            <a:r>
              <a:rPr lang="en-GB" sz="1200" b="1" dirty="0">
                <a:solidFill>
                  <a:srgbClr val="FFC000"/>
                </a:solidFill>
              </a:rPr>
              <a:t>Warning</a:t>
            </a:r>
            <a:r>
              <a:rPr lang="en-GB" sz="1200" b="1" dirty="0"/>
              <a:t>, </a:t>
            </a:r>
            <a:r>
              <a:rPr lang="en-GB" sz="1200" b="1" dirty="0">
                <a:solidFill>
                  <a:srgbClr val="00B050"/>
                </a:solidFill>
              </a:rPr>
              <a:t>Pass</a:t>
            </a:r>
          </a:p>
        </p:txBody>
      </p:sp>
    </p:spTree>
    <p:extLst>
      <p:ext uri="{BB962C8B-B14F-4D97-AF65-F5344CB8AC3E}">
        <p14:creationId xmlns:p14="http://schemas.microsoft.com/office/powerpoint/2010/main" val="45804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ln w="38100" cmpd="dbl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dirty="0"/>
              <a:t>NeTEx </a:t>
            </a:r>
            <a:br>
              <a:rPr lang="en-GB" altLang="en-US" dirty="0"/>
            </a:br>
            <a:r>
              <a:rPr lang="en-GB" altLang="en-US" dirty="0"/>
              <a:t>Resources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1. NeTEx</a:t>
            </a:r>
          </a:p>
          <a:p>
            <a:r>
              <a:rPr lang="en-GB" dirty="0"/>
              <a:t>2. Fare Profile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99554" y="6402387"/>
            <a:ext cx="513675" cy="365125"/>
          </a:xfrm>
        </p:spPr>
        <p:txBody>
          <a:bodyPr/>
          <a:lstStyle/>
          <a:p>
            <a:fld id="{1F530423-F2DA-4A11-9E75-1EB6423D69A6}" type="slidenum">
              <a:rPr lang="en-GB" smtClean="0">
                <a:solidFill>
                  <a:prstClr val="white"/>
                </a:solidFill>
              </a:rPr>
              <a:pPr/>
              <a:t>21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944" y="6398250"/>
            <a:ext cx="4870023" cy="363548"/>
          </a:xfrm>
        </p:spPr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NeTEx UK Fare Profile - Introduction</a:t>
            </a:r>
            <a:endParaRPr lang="en-GB" sz="900" dirty="0">
              <a:solidFill>
                <a:prstClr val="white"/>
              </a:solidFill>
            </a:endParaRPr>
          </a:p>
        </p:txBody>
      </p:sp>
      <p:pic>
        <p:nvPicPr>
          <p:cNvPr id="8" name="Picture 7" descr="Image result for traveline">
            <a:extLst>
              <a:ext uri="{FF2B5EF4-FFF2-40B4-BE49-F238E27FC236}">
                <a16:creationId xmlns:a16="http://schemas.microsoft.com/office/drawing/2014/main" id="{E20846F1-B612-4C57-B7B0-496CCBF9B1A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755" y="453047"/>
            <a:ext cx="697615" cy="470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167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609D2-0904-471B-A845-6FF7B5990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141" y="160841"/>
            <a:ext cx="5971647" cy="1086113"/>
          </a:xfrm>
        </p:spPr>
        <p:txBody>
          <a:bodyPr/>
          <a:lstStyle/>
          <a:p>
            <a:r>
              <a:rPr lang="en-GB" dirty="0"/>
              <a:t>NeTEx &amp; Transmodel </a:t>
            </a:r>
            <a:br>
              <a:rPr lang="en-GB" dirty="0"/>
            </a:br>
            <a:r>
              <a:rPr lang="en-GB" dirty="0"/>
              <a:t>CEN Specifications Documents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8BEA44-26AD-4E3B-A227-0E2AB8A5B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0423-F2DA-4A11-9E75-1EB6423D69A6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D141A-1D4E-446D-8568-AA215AC78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768B-2E0F-4CE1-88C6-EB201069FDB3}" type="datetime6">
              <a:rPr lang="en-GB" smtClean="0"/>
              <a:t>September 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2A0DF-296B-4DB9-BDCF-B7406B457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NeTEx UK Fare Profile - Introduction</a:t>
            </a:r>
            <a:endParaRPr lang="en-GB" sz="900" dirty="0">
              <a:solidFill>
                <a:prstClr val="white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D27A9B9-7C53-4BC6-ABCD-A989DEABE846}"/>
              </a:ext>
            </a:extLst>
          </p:cNvPr>
          <p:cNvSpPr/>
          <p:nvPr/>
        </p:nvSpPr>
        <p:spPr>
          <a:xfrm>
            <a:off x="155784" y="2327281"/>
            <a:ext cx="2984631" cy="1481063"/>
          </a:xfrm>
          <a:prstGeom prst="roundRect">
            <a:avLst/>
          </a:prstGeom>
          <a:solidFill>
            <a:srgbClr val="AEFFEF">
              <a:alpha val="20000"/>
            </a:srgb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NeTEx</a:t>
            </a:r>
          </a:p>
          <a:p>
            <a:pPr algn="ctr"/>
            <a:r>
              <a:rPr lang="en-GB" dirty="0">
                <a:solidFill>
                  <a:schemeClr val="accent1"/>
                </a:solidFill>
              </a:rPr>
              <a:t>Part1</a:t>
            </a:r>
          </a:p>
          <a:p>
            <a:pPr algn="ctr"/>
            <a:endParaRPr lang="en-GB" dirty="0">
              <a:solidFill>
                <a:schemeClr val="accent1"/>
              </a:solidFill>
            </a:endParaRPr>
          </a:p>
          <a:p>
            <a:pPr algn="ctr"/>
            <a:r>
              <a:rPr lang="en-GB" dirty="0">
                <a:solidFill>
                  <a:schemeClr val="accent1"/>
                </a:solidFill>
              </a:rPr>
              <a:t>Common Framework &amp; </a:t>
            </a:r>
          </a:p>
          <a:p>
            <a:pPr algn="ctr"/>
            <a:r>
              <a:rPr lang="en-GB" dirty="0">
                <a:solidFill>
                  <a:schemeClr val="accent1"/>
                </a:solidFill>
              </a:rPr>
              <a:t>Network definition 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86D97CFE-CB8E-4C0A-BFA0-FA507BB5B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34" y="1464802"/>
            <a:ext cx="1585718" cy="76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DFE7DCE-0F43-4969-AB61-BE5C5DC324CF}"/>
              </a:ext>
            </a:extLst>
          </p:cNvPr>
          <p:cNvSpPr/>
          <p:nvPr/>
        </p:nvSpPr>
        <p:spPr>
          <a:xfrm>
            <a:off x="3229776" y="2321965"/>
            <a:ext cx="1589247" cy="1481064"/>
          </a:xfrm>
          <a:prstGeom prst="roundRect">
            <a:avLst/>
          </a:prstGeom>
          <a:solidFill>
            <a:srgbClr val="AEFFEF">
              <a:alpha val="20000"/>
            </a:srgb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NeTEx</a:t>
            </a:r>
          </a:p>
          <a:p>
            <a:pPr algn="ctr"/>
            <a:r>
              <a:rPr lang="en-GB" dirty="0">
                <a:solidFill>
                  <a:schemeClr val="accent1"/>
                </a:solidFill>
              </a:rPr>
              <a:t>Part2</a:t>
            </a:r>
          </a:p>
          <a:p>
            <a:pPr algn="ctr"/>
            <a:endParaRPr lang="en-GB" dirty="0">
              <a:solidFill>
                <a:schemeClr val="accent1"/>
              </a:solidFill>
            </a:endParaRPr>
          </a:p>
          <a:p>
            <a:pPr algn="ctr"/>
            <a:r>
              <a:rPr lang="en-GB" dirty="0">
                <a:solidFill>
                  <a:schemeClr val="accent1"/>
                </a:solidFill>
              </a:rPr>
              <a:t>Timetables</a:t>
            </a:r>
          </a:p>
          <a:p>
            <a:pPr algn="ctr"/>
            <a:r>
              <a:rPr lang="en-GB" dirty="0">
                <a:solidFill>
                  <a:schemeClr val="accent1"/>
                </a:solidFill>
              </a:rPr>
              <a:t>etc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474DCC2-8ACF-4307-A877-2824A0B51A66}"/>
              </a:ext>
            </a:extLst>
          </p:cNvPr>
          <p:cNvSpPr/>
          <p:nvPr/>
        </p:nvSpPr>
        <p:spPr>
          <a:xfrm>
            <a:off x="154034" y="4464115"/>
            <a:ext cx="1447635" cy="1691463"/>
          </a:xfrm>
          <a:prstGeom prst="roundRect">
            <a:avLst/>
          </a:prstGeom>
          <a:noFill/>
          <a:ln w="38100">
            <a:solidFill>
              <a:srgbClr val="0066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solidFill>
                  <a:srgbClr val="0066FF"/>
                </a:solidFill>
              </a:rPr>
              <a:t>Transmodel</a:t>
            </a:r>
          </a:p>
          <a:p>
            <a:pPr algn="ctr"/>
            <a:r>
              <a:rPr lang="en-GB" sz="1600" dirty="0">
                <a:solidFill>
                  <a:srgbClr val="0066FF"/>
                </a:solidFill>
              </a:rPr>
              <a:t>Part1</a:t>
            </a:r>
          </a:p>
          <a:p>
            <a:pPr algn="ctr"/>
            <a:endParaRPr lang="en-GB" sz="1600" dirty="0">
              <a:solidFill>
                <a:srgbClr val="0066FF"/>
              </a:solidFill>
            </a:endParaRPr>
          </a:p>
          <a:p>
            <a:pPr algn="ctr"/>
            <a:r>
              <a:rPr lang="en-GB" sz="1600" dirty="0">
                <a:solidFill>
                  <a:srgbClr val="0066FF"/>
                </a:solidFill>
              </a:rPr>
              <a:t>Common</a:t>
            </a:r>
          </a:p>
          <a:p>
            <a:pPr algn="ctr"/>
            <a:r>
              <a:rPr lang="en-GB" sz="1600" dirty="0">
                <a:solidFill>
                  <a:srgbClr val="0066FF"/>
                </a:solidFill>
              </a:rPr>
              <a:t>Framework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9674FA7-4D04-4179-A4D0-58967FFC3F83}"/>
              </a:ext>
            </a:extLst>
          </p:cNvPr>
          <p:cNvSpPr/>
          <p:nvPr/>
        </p:nvSpPr>
        <p:spPr>
          <a:xfrm>
            <a:off x="1691031" y="4473328"/>
            <a:ext cx="1414220" cy="1686148"/>
          </a:xfrm>
          <a:prstGeom prst="roundRect">
            <a:avLst/>
          </a:prstGeom>
          <a:noFill/>
          <a:ln w="38100">
            <a:solidFill>
              <a:srgbClr val="0066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solidFill>
                  <a:srgbClr val="0066FF"/>
                </a:solidFill>
              </a:rPr>
              <a:t>Transmodel</a:t>
            </a:r>
          </a:p>
          <a:p>
            <a:pPr algn="ctr"/>
            <a:r>
              <a:rPr lang="en-GB" sz="1600" dirty="0">
                <a:solidFill>
                  <a:srgbClr val="0066FF"/>
                </a:solidFill>
              </a:rPr>
              <a:t>Part2</a:t>
            </a:r>
          </a:p>
          <a:p>
            <a:pPr algn="ctr"/>
            <a:endParaRPr lang="en-GB" sz="1600" dirty="0">
              <a:solidFill>
                <a:srgbClr val="0066FF"/>
              </a:solidFill>
            </a:endParaRPr>
          </a:p>
          <a:p>
            <a:pPr algn="ctr"/>
            <a:r>
              <a:rPr lang="en-GB" sz="1600" dirty="0">
                <a:solidFill>
                  <a:srgbClr val="0066FF"/>
                </a:solidFill>
              </a:rPr>
              <a:t>Network definition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9B2D28B-2117-4268-8C80-6CC6E5A5A65D}"/>
              </a:ext>
            </a:extLst>
          </p:cNvPr>
          <p:cNvSpPr/>
          <p:nvPr/>
        </p:nvSpPr>
        <p:spPr>
          <a:xfrm>
            <a:off x="3228026" y="4455912"/>
            <a:ext cx="1447635" cy="1686148"/>
          </a:xfrm>
          <a:prstGeom prst="roundRect">
            <a:avLst/>
          </a:prstGeom>
          <a:noFill/>
          <a:ln w="38100">
            <a:solidFill>
              <a:srgbClr val="0066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solidFill>
                  <a:srgbClr val="0066FF"/>
                </a:solidFill>
              </a:rPr>
              <a:t>Transmodel</a:t>
            </a:r>
          </a:p>
          <a:p>
            <a:pPr algn="ctr"/>
            <a:r>
              <a:rPr lang="en-GB" sz="1600" dirty="0">
                <a:solidFill>
                  <a:srgbClr val="0066FF"/>
                </a:solidFill>
              </a:rPr>
              <a:t>Part3</a:t>
            </a:r>
          </a:p>
          <a:p>
            <a:pPr algn="ctr"/>
            <a:endParaRPr lang="en-GB" sz="1600" dirty="0">
              <a:solidFill>
                <a:srgbClr val="0066FF"/>
              </a:solidFill>
            </a:endParaRPr>
          </a:p>
          <a:p>
            <a:pPr algn="ctr"/>
            <a:r>
              <a:rPr lang="en-GB" sz="1600" dirty="0">
                <a:solidFill>
                  <a:srgbClr val="0066FF"/>
                </a:solidFill>
              </a:rPr>
              <a:t>Timetables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4DD4337-2088-4AFB-8609-32669CB37A04}"/>
              </a:ext>
            </a:extLst>
          </p:cNvPr>
          <p:cNvSpPr/>
          <p:nvPr/>
        </p:nvSpPr>
        <p:spPr>
          <a:xfrm>
            <a:off x="4817273" y="4455912"/>
            <a:ext cx="1447635" cy="1686148"/>
          </a:xfrm>
          <a:prstGeom prst="roundRect">
            <a:avLst/>
          </a:prstGeom>
          <a:noFill/>
          <a:ln w="38100">
            <a:solidFill>
              <a:srgbClr val="0066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solidFill>
                  <a:srgbClr val="0066FF"/>
                </a:solidFill>
              </a:rPr>
              <a:t>Transmodel</a:t>
            </a:r>
          </a:p>
          <a:p>
            <a:pPr algn="ctr"/>
            <a:r>
              <a:rPr lang="en-GB" sz="1600" dirty="0">
                <a:solidFill>
                  <a:srgbClr val="0066FF"/>
                </a:solidFill>
              </a:rPr>
              <a:t>Part4</a:t>
            </a:r>
          </a:p>
          <a:p>
            <a:pPr algn="ctr"/>
            <a:endParaRPr lang="en-GB" sz="1600" dirty="0">
              <a:solidFill>
                <a:srgbClr val="0066FF"/>
              </a:solidFill>
            </a:endParaRPr>
          </a:p>
          <a:p>
            <a:pPr algn="ctr"/>
            <a:r>
              <a:rPr lang="en-GB" sz="1600" dirty="0">
                <a:solidFill>
                  <a:srgbClr val="0066FF"/>
                </a:solidFill>
              </a:rPr>
              <a:t>Operations</a:t>
            </a:r>
          </a:p>
          <a:p>
            <a:pPr algn="ctr"/>
            <a:r>
              <a:rPr lang="en-GB" sz="1600" dirty="0">
                <a:solidFill>
                  <a:srgbClr val="0066FF"/>
                </a:solidFill>
              </a:rPr>
              <a:t>&amp; Control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1DFAC9C-3B7F-4007-A715-6D8CCC208B7D}"/>
              </a:ext>
            </a:extLst>
          </p:cNvPr>
          <p:cNvSpPr/>
          <p:nvPr/>
        </p:nvSpPr>
        <p:spPr>
          <a:xfrm>
            <a:off x="6387684" y="4421342"/>
            <a:ext cx="1559691" cy="1686148"/>
          </a:xfrm>
          <a:prstGeom prst="roundRect">
            <a:avLst/>
          </a:prstGeom>
          <a:noFill/>
          <a:ln w="38100">
            <a:solidFill>
              <a:srgbClr val="0066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solidFill>
                  <a:srgbClr val="0066FF"/>
                </a:solidFill>
              </a:rPr>
              <a:t>Transmodel</a:t>
            </a:r>
          </a:p>
          <a:p>
            <a:pPr algn="ctr"/>
            <a:r>
              <a:rPr lang="en-GB" sz="1600" dirty="0">
                <a:solidFill>
                  <a:srgbClr val="0066FF"/>
                </a:solidFill>
              </a:rPr>
              <a:t>Part5</a:t>
            </a:r>
          </a:p>
          <a:p>
            <a:pPr algn="ctr"/>
            <a:endParaRPr lang="en-GB" sz="1600" dirty="0">
              <a:solidFill>
                <a:srgbClr val="0066FF"/>
              </a:solidFill>
            </a:endParaRPr>
          </a:p>
          <a:p>
            <a:pPr algn="ctr"/>
            <a:r>
              <a:rPr lang="en-GB" sz="1600" dirty="0">
                <a:solidFill>
                  <a:srgbClr val="0066FF"/>
                </a:solidFill>
              </a:rPr>
              <a:t>Fares &amp; Validation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A25F9AB-12EF-4333-B6FE-ED03C5E7D972}"/>
              </a:ext>
            </a:extLst>
          </p:cNvPr>
          <p:cNvSpPr/>
          <p:nvPr/>
        </p:nvSpPr>
        <p:spPr>
          <a:xfrm>
            <a:off x="6264908" y="2306387"/>
            <a:ext cx="1189162" cy="1481064"/>
          </a:xfrm>
          <a:prstGeom prst="roundRect">
            <a:avLst/>
          </a:prstGeom>
          <a:solidFill>
            <a:srgbClr val="AEFFEF">
              <a:alpha val="20000"/>
            </a:srgb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NeTEx</a:t>
            </a:r>
          </a:p>
          <a:p>
            <a:pPr algn="ctr"/>
            <a:r>
              <a:rPr lang="en-GB" dirty="0">
                <a:solidFill>
                  <a:schemeClr val="accent1"/>
                </a:solidFill>
              </a:rPr>
              <a:t>Part2</a:t>
            </a:r>
          </a:p>
          <a:p>
            <a:pPr algn="ctr"/>
            <a:endParaRPr lang="en-GB" dirty="0">
              <a:solidFill>
                <a:schemeClr val="accent1"/>
              </a:solidFill>
            </a:endParaRPr>
          </a:p>
          <a:p>
            <a:pPr algn="ctr"/>
            <a:r>
              <a:rPr lang="en-GB" dirty="0">
                <a:solidFill>
                  <a:schemeClr val="accent1"/>
                </a:solidFill>
              </a:rPr>
              <a:t>Fares</a:t>
            </a:r>
          </a:p>
          <a:p>
            <a:pPr algn="ctr"/>
            <a:r>
              <a:rPr lang="en-GB" dirty="0">
                <a:solidFill>
                  <a:schemeClr val="accent1"/>
                </a:solidFill>
              </a:rPr>
              <a:t>etc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F5806A2-F9E2-44E1-9EDB-46A352D921C0}"/>
              </a:ext>
            </a:extLst>
          </p:cNvPr>
          <p:cNvSpPr/>
          <p:nvPr/>
        </p:nvSpPr>
        <p:spPr>
          <a:xfrm>
            <a:off x="8070151" y="4435760"/>
            <a:ext cx="1023212" cy="1686148"/>
          </a:xfrm>
          <a:prstGeom prst="roundRect">
            <a:avLst/>
          </a:prstGeom>
          <a:noFill/>
          <a:ln w="38100">
            <a:solidFill>
              <a:srgbClr val="0066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solidFill>
                  <a:srgbClr val="0066FF"/>
                </a:solidFill>
              </a:rPr>
              <a:t>TM 6,7,8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566AB-C391-4F53-974D-442D24B0F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34" y="3851251"/>
            <a:ext cx="748392" cy="728953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9702854A-7548-4159-8897-FA51C8179891}"/>
              </a:ext>
            </a:extLst>
          </p:cNvPr>
          <p:cNvSpPr/>
          <p:nvPr/>
        </p:nvSpPr>
        <p:spPr>
          <a:xfrm rot="16200000">
            <a:off x="6617227" y="3602477"/>
            <a:ext cx="540060" cy="9411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3B09E618-B58E-4F28-9289-1FD4E0C141F0}"/>
              </a:ext>
            </a:extLst>
          </p:cNvPr>
          <p:cNvSpPr/>
          <p:nvPr/>
        </p:nvSpPr>
        <p:spPr>
          <a:xfrm rot="16200000">
            <a:off x="3567352" y="3602476"/>
            <a:ext cx="540060" cy="9411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837383DD-4586-433F-9211-46EBA410E953}"/>
              </a:ext>
            </a:extLst>
          </p:cNvPr>
          <p:cNvSpPr/>
          <p:nvPr/>
        </p:nvSpPr>
        <p:spPr>
          <a:xfrm rot="16200000">
            <a:off x="2115130" y="3620997"/>
            <a:ext cx="540060" cy="9411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88A97597-D30B-494D-AACA-BA063EF50C91}"/>
              </a:ext>
            </a:extLst>
          </p:cNvPr>
          <p:cNvSpPr/>
          <p:nvPr/>
        </p:nvSpPr>
        <p:spPr>
          <a:xfrm rot="16200000">
            <a:off x="1084490" y="3667644"/>
            <a:ext cx="540060" cy="9411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44A1962-D85A-4C4A-91DC-726392CB4336}"/>
              </a:ext>
            </a:extLst>
          </p:cNvPr>
          <p:cNvSpPr/>
          <p:nvPr/>
        </p:nvSpPr>
        <p:spPr>
          <a:xfrm>
            <a:off x="2138459" y="1617744"/>
            <a:ext cx="2656273" cy="442316"/>
          </a:xfrm>
          <a:prstGeom prst="roundRect">
            <a:avLst/>
          </a:prstGeom>
          <a:solidFill>
            <a:srgbClr val="AEFFEF">
              <a:alpha val="20000"/>
            </a:srgb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NeTEx EPIP Profile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82D65BA-74CB-450A-A4DB-FD6EE6388B5C}"/>
              </a:ext>
            </a:extLst>
          </p:cNvPr>
          <p:cNvSpPr/>
          <p:nvPr/>
        </p:nvSpPr>
        <p:spPr>
          <a:xfrm>
            <a:off x="6135671" y="1363245"/>
            <a:ext cx="1447636" cy="524428"/>
          </a:xfrm>
          <a:prstGeom prst="roundRect">
            <a:avLst/>
          </a:prstGeom>
          <a:solidFill>
            <a:srgbClr val="AEFFEF">
              <a:alpha val="20000"/>
            </a:srgb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3. UK  Fare Profile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0D61D73C-5E3C-46D8-ADA3-50E280DAC4BF}"/>
              </a:ext>
            </a:extLst>
          </p:cNvPr>
          <p:cNvSpPr/>
          <p:nvPr/>
        </p:nvSpPr>
        <p:spPr>
          <a:xfrm rot="16200000">
            <a:off x="6701693" y="1672741"/>
            <a:ext cx="315593" cy="82371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18CADB56-6746-4D85-8D5F-7BDCC6E157A0}"/>
              </a:ext>
            </a:extLst>
          </p:cNvPr>
          <p:cNvSpPr/>
          <p:nvPr/>
        </p:nvSpPr>
        <p:spPr>
          <a:xfrm rot="16200000">
            <a:off x="3035136" y="1823963"/>
            <a:ext cx="315593" cy="82371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AF208D7-56EF-4C3B-BCCE-FEA14495CD63}"/>
              </a:ext>
            </a:extLst>
          </p:cNvPr>
          <p:cNvSpPr/>
          <p:nvPr/>
        </p:nvSpPr>
        <p:spPr>
          <a:xfrm>
            <a:off x="2407071" y="1120319"/>
            <a:ext cx="2293768" cy="387605"/>
          </a:xfrm>
          <a:prstGeom prst="roundRect">
            <a:avLst/>
          </a:prstGeom>
          <a:solidFill>
            <a:srgbClr val="AEFFEF">
              <a:alpha val="20000"/>
            </a:srgb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2. UK  Basic Profile</a:t>
            </a:r>
          </a:p>
        </p:txBody>
      </p:sp>
    </p:spTree>
    <p:extLst>
      <p:ext uri="{BB962C8B-B14F-4D97-AF65-F5344CB8AC3E}">
        <p14:creationId xmlns:p14="http://schemas.microsoft.com/office/powerpoint/2010/main" val="321488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3" r="27432"/>
          <a:stretch/>
        </p:blipFill>
        <p:spPr bwMode="auto">
          <a:xfrm>
            <a:off x="8612032" y="5193924"/>
            <a:ext cx="515073" cy="83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Oval 42"/>
          <p:cNvSpPr/>
          <p:nvPr/>
        </p:nvSpPr>
        <p:spPr>
          <a:xfrm>
            <a:off x="5551691" y="4249587"/>
            <a:ext cx="3400754" cy="651150"/>
          </a:xfrm>
          <a:prstGeom prst="ellipse">
            <a:avLst/>
          </a:prstGeom>
          <a:solidFill>
            <a:srgbClr val="92D050">
              <a:alpha val="43000"/>
            </a:srgbClr>
          </a:solidFill>
          <a:ln w="31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/>
              <a:t>	</a:t>
            </a:r>
            <a:r>
              <a:rPr lang="en-GB" sz="1600" dirty="0"/>
              <a:t>in</a:t>
            </a:r>
            <a:r>
              <a:rPr lang="en-GB" dirty="0"/>
              <a:t> </a:t>
            </a:r>
            <a:r>
              <a:rPr lang="en-GB" sz="1600" b="1" dirty="0">
                <a:solidFill>
                  <a:schemeClr val="tx1"/>
                </a:solidFill>
              </a:rPr>
              <a:t>Java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endParaRPr lang="en-GB" sz="1600" dirty="0"/>
          </a:p>
        </p:txBody>
      </p:sp>
      <p:sp>
        <p:nvSpPr>
          <p:cNvPr id="42" name="Oval 41"/>
          <p:cNvSpPr/>
          <p:nvPr/>
        </p:nvSpPr>
        <p:spPr>
          <a:xfrm>
            <a:off x="5370959" y="4442980"/>
            <a:ext cx="3199534" cy="768599"/>
          </a:xfrm>
          <a:prstGeom prst="ellipse">
            <a:avLst/>
          </a:prstGeom>
          <a:solidFill>
            <a:srgbClr val="92D050">
              <a:alpha val="43000"/>
            </a:srgbClr>
          </a:solidFill>
          <a:ln w="31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Implementation in </a:t>
            </a:r>
            <a:r>
              <a:rPr lang="en-GB" sz="1600" b="1" dirty="0">
                <a:solidFill>
                  <a:schemeClr val="tx1"/>
                </a:solidFill>
              </a:rPr>
              <a:t>SQL</a:t>
            </a:r>
          </a:p>
          <a:p>
            <a:pPr algn="ctr"/>
            <a:r>
              <a:rPr lang="en-GB" sz="1600" dirty="0"/>
              <a:t>DDL</a:t>
            </a:r>
          </a:p>
        </p:txBody>
      </p:sp>
      <p:sp>
        <p:nvSpPr>
          <p:cNvPr id="2" name="Oval 1"/>
          <p:cNvSpPr/>
          <p:nvPr/>
        </p:nvSpPr>
        <p:spPr>
          <a:xfrm>
            <a:off x="5403751" y="1463594"/>
            <a:ext cx="2726373" cy="769554"/>
          </a:xfrm>
          <a:prstGeom prst="ellipse">
            <a:avLst/>
          </a:prstGeom>
          <a:ln w="3175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CONCEPTUAL MODEL</a:t>
            </a:r>
          </a:p>
        </p:txBody>
      </p:sp>
      <p:sp>
        <p:nvSpPr>
          <p:cNvPr id="11" name="Oval 10"/>
          <p:cNvSpPr/>
          <p:nvPr/>
        </p:nvSpPr>
        <p:spPr>
          <a:xfrm>
            <a:off x="5698680" y="2755068"/>
            <a:ext cx="2978647" cy="786023"/>
          </a:xfrm>
          <a:prstGeom prst="ellipse">
            <a:avLst/>
          </a:prstGeom>
          <a:solidFill>
            <a:srgbClr val="72C9B7">
              <a:alpha val="50196"/>
            </a:srgbClr>
          </a:solidFill>
          <a:ln w="31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Physical Model for </a:t>
            </a:r>
            <a:r>
              <a:rPr lang="en-GB" sz="1400" dirty="0">
                <a:solidFill>
                  <a:schemeClr val="tx1"/>
                </a:solidFill>
              </a:rPr>
              <a:t>HLL</a:t>
            </a:r>
          </a:p>
          <a:p>
            <a:pPr algn="ctr"/>
            <a:endParaRPr lang="en-GB" sz="1400" dirty="0"/>
          </a:p>
        </p:txBody>
      </p:sp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1802578" y="383955"/>
            <a:ext cx="5489762" cy="704348"/>
          </a:xfrm>
        </p:spPr>
        <p:txBody>
          <a:bodyPr lIns="90000" tIns="46800" rIns="90000" bIns="46800" anchor="t">
            <a:noAutofit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en-US" sz="3200" dirty="0"/>
              <a:t>MODEL DRIVEN DESIGN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idx="1"/>
          </p:nvPr>
        </p:nvSpPr>
        <p:spPr>
          <a:xfrm>
            <a:off x="214575" y="1306497"/>
            <a:ext cx="2866057" cy="4424555"/>
          </a:xfrm>
        </p:spPr>
        <p:txBody>
          <a:bodyPr lIns="90000" tIns="46800" rIns="90000" bIns="46800">
            <a:no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Conceptual Model is implementation independent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Use to design</a:t>
            </a:r>
            <a:endParaRPr lang="en-US" altLang="en-US" sz="4000" dirty="0">
              <a:cs typeface="Times New Roman" pitchFamily="18" charset="0"/>
            </a:endParaRPr>
          </a:p>
          <a:p>
            <a:pPr lvl="1">
              <a:lnSpc>
                <a:spcPct val="110000"/>
              </a:lnSpc>
              <a:buSzPct val="100000"/>
              <a:buFont typeface="Wingdings" panose="05000000000000000000" pitchFamily="2" charset="2"/>
              <a:buChar char="§"/>
              <a:tabLst>
                <a:tab pos="253604" algn="l"/>
                <a:tab pos="332185" algn="l"/>
                <a:tab pos="669131" algn="l"/>
                <a:tab pos="1006079" algn="l"/>
                <a:tab pos="1343025" algn="l"/>
                <a:tab pos="1679972" algn="l"/>
                <a:tab pos="2016919" algn="l"/>
                <a:tab pos="2353866" algn="l"/>
                <a:tab pos="2690813" algn="l"/>
                <a:tab pos="3027760" algn="l"/>
                <a:tab pos="3364706" algn="l"/>
                <a:tab pos="3701654" algn="l"/>
                <a:tab pos="4038600" algn="l"/>
                <a:tab pos="4375547" algn="l"/>
                <a:tab pos="4712494" algn="l"/>
                <a:tab pos="5049441" algn="l"/>
                <a:tab pos="5386388" algn="l"/>
                <a:tab pos="5723335" algn="l"/>
                <a:tab pos="6060281" algn="l"/>
                <a:tab pos="6397229" algn="l"/>
                <a:tab pos="6734175" algn="l"/>
              </a:tabLst>
            </a:pPr>
            <a:r>
              <a:rPr lang="en-US" altLang="en-US" dirty="0">
                <a:cs typeface="Times New Roman" pitchFamily="18" charset="0"/>
              </a:rPr>
              <a:t>Described in UML</a:t>
            </a:r>
            <a:endParaRPr lang="en-US" altLang="en-US" dirty="0">
              <a:solidFill>
                <a:schemeClr val="tx2"/>
              </a:solidFill>
            </a:endParaRPr>
          </a:p>
          <a:p>
            <a:pPr marL="285750" lvl="1" indent="-285750">
              <a:spcBef>
                <a:spcPts val="1000"/>
              </a:spcBef>
              <a:buSzPct val="100000"/>
              <a:buFont typeface="Webdings" panose="05030102010509060703" pitchFamily="18" charset="2"/>
              <a:buChar char="4"/>
              <a:tabLst>
                <a:tab pos="253604" algn="l"/>
                <a:tab pos="332185" algn="l"/>
                <a:tab pos="669131" algn="l"/>
                <a:tab pos="1006079" algn="l"/>
                <a:tab pos="1343025" algn="l"/>
                <a:tab pos="1679972" algn="l"/>
                <a:tab pos="2016919" algn="l"/>
                <a:tab pos="2353866" algn="l"/>
                <a:tab pos="2690813" algn="l"/>
                <a:tab pos="3027760" algn="l"/>
                <a:tab pos="3364706" algn="l"/>
                <a:tab pos="3701654" algn="l"/>
                <a:tab pos="4038600" algn="l"/>
                <a:tab pos="4375547" algn="l"/>
                <a:tab pos="4712494" algn="l"/>
                <a:tab pos="5049441" algn="l"/>
                <a:tab pos="5386388" algn="l"/>
                <a:tab pos="5723335" algn="l"/>
                <a:tab pos="6060281" algn="l"/>
                <a:tab pos="6397229" algn="l"/>
                <a:tab pos="6734175" algn="l"/>
              </a:tabLst>
            </a:pPr>
            <a:r>
              <a:rPr lang="en-US" altLang="en-US" b="1" dirty="0">
                <a:solidFill>
                  <a:schemeClr val="tx2"/>
                </a:solidFill>
              </a:rPr>
              <a:t>May have alternative Physical Models for different target implementations</a:t>
            </a:r>
          </a:p>
          <a:p>
            <a:pPr lvl="1">
              <a:lnSpc>
                <a:spcPct val="110000"/>
              </a:lnSpc>
              <a:buSzPct val="100000"/>
              <a:buFont typeface="Wingdings" panose="05000000000000000000" pitchFamily="2" charset="2"/>
              <a:buChar char="§"/>
              <a:tabLst>
                <a:tab pos="253604" algn="l"/>
                <a:tab pos="332185" algn="l"/>
                <a:tab pos="669131" algn="l"/>
                <a:tab pos="1006079" algn="l"/>
                <a:tab pos="1343025" algn="l"/>
                <a:tab pos="1679972" algn="l"/>
                <a:tab pos="2016919" algn="l"/>
                <a:tab pos="2353866" algn="l"/>
                <a:tab pos="2690813" algn="l"/>
                <a:tab pos="3027760" algn="l"/>
                <a:tab pos="3364706" algn="l"/>
                <a:tab pos="3701654" algn="l"/>
                <a:tab pos="4038600" algn="l"/>
                <a:tab pos="4375547" algn="l"/>
                <a:tab pos="4712494" algn="l"/>
                <a:tab pos="5049441" algn="l"/>
                <a:tab pos="5386388" algn="l"/>
                <a:tab pos="5723335" algn="l"/>
                <a:tab pos="6060281" algn="l"/>
                <a:tab pos="6397229" algn="l"/>
                <a:tab pos="6734175" algn="l"/>
              </a:tabLst>
            </a:pPr>
            <a:r>
              <a:rPr lang="en-US" altLang="en-US" dirty="0">
                <a:cs typeface="Times New Roman" pitchFamily="18" charset="0"/>
              </a:rPr>
              <a:t>XML Physical design as UML</a:t>
            </a:r>
            <a:endParaRPr lang="en-US" altLang="en-US" dirty="0">
              <a:solidFill>
                <a:schemeClr val="tx1"/>
              </a:solidFill>
              <a:cs typeface="Times New Roman" pitchFamily="18" charset="0"/>
            </a:endParaRPr>
          </a:p>
          <a:p>
            <a:pPr marL="285750" lvl="1" indent="-285750">
              <a:spcBef>
                <a:spcPts val="1000"/>
              </a:spcBef>
              <a:buSzPct val="100000"/>
              <a:buFont typeface="Webdings" panose="05030102010509060703" pitchFamily="18" charset="2"/>
              <a:buChar char="4"/>
              <a:tabLst>
                <a:tab pos="253604" algn="l"/>
                <a:tab pos="332185" algn="l"/>
                <a:tab pos="669131" algn="l"/>
                <a:tab pos="1006079" algn="l"/>
                <a:tab pos="1343025" algn="l"/>
                <a:tab pos="1679972" algn="l"/>
                <a:tab pos="2016919" algn="l"/>
                <a:tab pos="2353866" algn="l"/>
                <a:tab pos="2690813" algn="l"/>
                <a:tab pos="3027760" algn="l"/>
                <a:tab pos="3364706" algn="l"/>
                <a:tab pos="3701654" algn="l"/>
                <a:tab pos="4038600" algn="l"/>
                <a:tab pos="4375547" algn="l"/>
                <a:tab pos="4712494" algn="l"/>
                <a:tab pos="5049441" algn="l"/>
                <a:tab pos="5386388" algn="l"/>
                <a:tab pos="5723335" algn="l"/>
                <a:tab pos="6060281" algn="l"/>
                <a:tab pos="6397229" algn="l"/>
                <a:tab pos="6734175" algn="l"/>
              </a:tabLst>
            </a:pPr>
            <a:r>
              <a:rPr lang="en-US" altLang="en-US" b="1" dirty="0">
                <a:solidFill>
                  <a:schemeClr val="tx2"/>
                </a:solidFill>
              </a:rPr>
              <a:t>Implementation is derived from  physical model.</a:t>
            </a:r>
          </a:p>
          <a:p>
            <a:pPr lvl="1">
              <a:lnSpc>
                <a:spcPct val="110000"/>
              </a:lnSpc>
              <a:buSzPct val="100000"/>
              <a:buFont typeface="Wingdings" panose="05000000000000000000" pitchFamily="2" charset="2"/>
              <a:buChar char="§"/>
              <a:tabLst>
                <a:tab pos="253604" algn="l"/>
                <a:tab pos="332185" algn="l"/>
                <a:tab pos="669131" algn="l"/>
                <a:tab pos="1006079" algn="l"/>
                <a:tab pos="1343025" algn="l"/>
                <a:tab pos="1679972" algn="l"/>
                <a:tab pos="2016919" algn="l"/>
                <a:tab pos="2353866" algn="l"/>
                <a:tab pos="2690813" algn="l"/>
                <a:tab pos="3027760" algn="l"/>
                <a:tab pos="3364706" algn="l"/>
                <a:tab pos="3701654" algn="l"/>
                <a:tab pos="4038600" algn="l"/>
                <a:tab pos="4375547" algn="l"/>
                <a:tab pos="4712494" algn="l"/>
                <a:tab pos="5049441" algn="l"/>
                <a:tab pos="5386388" algn="l"/>
                <a:tab pos="5723335" algn="l"/>
                <a:tab pos="6060281" algn="l"/>
                <a:tab pos="6397229" algn="l"/>
                <a:tab pos="6734175" algn="l"/>
              </a:tabLst>
            </a:pPr>
            <a:r>
              <a:rPr lang="en-US" altLang="en-US" dirty="0">
                <a:solidFill>
                  <a:schemeClr val="tx1"/>
                </a:solidFill>
                <a:cs typeface="Times New Roman" pitchFamily="18" charset="0"/>
              </a:rPr>
              <a:t>N</a:t>
            </a:r>
            <a:r>
              <a:rPr lang="en-US" altLang="en-US" sz="1400" dirty="0"/>
              <a:t>eTEx XML Schema</a:t>
            </a:r>
            <a:endParaRPr lang="en-GB" altLang="en-US" sz="1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837" y="5525246"/>
            <a:ext cx="579875" cy="5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5390546" y="3033353"/>
            <a:ext cx="3010763" cy="683814"/>
          </a:xfrm>
          <a:prstGeom prst="ellipse">
            <a:avLst/>
          </a:prstGeom>
          <a:solidFill>
            <a:srgbClr val="72C9B7">
              <a:alpha val="50196"/>
            </a:srgbClr>
          </a:solidFill>
          <a:ln w="31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Physical Model for </a:t>
            </a:r>
            <a:r>
              <a:rPr lang="en-GB" sz="1400" dirty="0">
                <a:solidFill>
                  <a:schemeClr val="tx1"/>
                </a:solidFill>
              </a:rPr>
              <a:t>DDL</a:t>
            </a:r>
          </a:p>
          <a:p>
            <a:pPr algn="ctr"/>
            <a:endParaRPr lang="en-GB" sz="1400" dirty="0"/>
          </a:p>
        </p:txBody>
      </p:sp>
      <p:sp>
        <p:nvSpPr>
          <p:cNvPr id="9" name="Oval 8"/>
          <p:cNvSpPr/>
          <p:nvPr/>
        </p:nvSpPr>
        <p:spPr>
          <a:xfrm>
            <a:off x="5040410" y="3321909"/>
            <a:ext cx="2987514" cy="79051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Physical Model for XML</a:t>
            </a:r>
          </a:p>
        </p:txBody>
      </p:sp>
      <p:sp>
        <p:nvSpPr>
          <p:cNvPr id="10" name="Oval 9"/>
          <p:cNvSpPr/>
          <p:nvPr/>
        </p:nvSpPr>
        <p:spPr>
          <a:xfrm>
            <a:off x="5051859" y="4659591"/>
            <a:ext cx="3104744" cy="756805"/>
          </a:xfrm>
          <a:prstGeom prst="ellipse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Implementation in XML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697" y="5495596"/>
            <a:ext cx="587350" cy="5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>
            <a:stCxn id="2" idx="4"/>
            <a:endCxn id="9" idx="0"/>
          </p:cNvCxnSpPr>
          <p:nvPr/>
        </p:nvCxnSpPr>
        <p:spPr>
          <a:xfrm flipH="1">
            <a:off x="6534167" y="2233148"/>
            <a:ext cx="232771" cy="1088761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729076" y="2318305"/>
            <a:ext cx="458927" cy="429111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764045" y="2325957"/>
            <a:ext cx="131882" cy="707396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315" y="2289576"/>
            <a:ext cx="511890" cy="53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Straight Arrow Connector 35"/>
          <p:cNvCxnSpPr>
            <a:stCxn id="9" idx="4"/>
          </p:cNvCxnSpPr>
          <p:nvPr/>
        </p:nvCxnSpPr>
        <p:spPr>
          <a:xfrm flipH="1">
            <a:off x="6523971" y="4112426"/>
            <a:ext cx="10196" cy="547165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8498720" y="3148079"/>
            <a:ext cx="178607" cy="1207496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8" idx="6"/>
            <a:endCxn id="42" idx="7"/>
          </p:cNvCxnSpPr>
          <p:nvPr/>
        </p:nvCxnSpPr>
        <p:spPr>
          <a:xfrm flipH="1">
            <a:off x="8101932" y="3375260"/>
            <a:ext cx="299377" cy="1180279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99554" y="6402387"/>
            <a:ext cx="513675" cy="365125"/>
          </a:xfrm>
        </p:spPr>
        <p:txBody>
          <a:bodyPr/>
          <a:lstStyle/>
          <a:p>
            <a:fld id="{1F530423-F2DA-4A11-9E75-1EB6423D69A6}" type="slidenum">
              <a:rPr lang="en-GB" smtClean="0">
                <a:solidFill>
                  <a:prstClr val="white"/>
                </a:solidFill>
              </a:rPr>
              <a:pPr/>
              <a:t>23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944" y="6398250"/>
            <a:ext cx="4870023" cy="363548"/>
          </a:xfrm>
        </p:spPr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NeTEx UK Fare Profile - Introduction</a:t>
            </a:r>
            <a:endParaRPr lang="en-GB" sz="900" dirty="0">
              <a:solidFill>
                <a:prstClr val="white"/>
              </a:solidFill>
            </a:endParaRPr>
          </a:p>
        </p:txBody>
      </p:sp>
      <p:sp>
        <p:nvSpPr>
          <p:cNvPr id="27" name="Curved Up Arrow 26"/>
          <p:cNvSpPr/>
          <p:nvPr/>
        </p:nvSpPr>
        <p:spPr>
          <a:xfrm rot="19848986">
            <a:off x="8079914" y="5003999"/>
            <a:ext cx="780267" cy="21290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45" name="Immagin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5" t="23583" r="14882" b="12903"/>
          <a:stretch/>
        </p:blipFill>
        <p:spPr>
          <a:xfrm>
            <a:off x="3535011" y="998207"/>
            <a:ext cx="770478" cy="757294"/>
          </a:xfrm>
          <a:prstGeom prst="rect">
            <a:avLst/>
          </a:prstGeom>
        </p:spPr>
      </p:pic>
      <p:pic>
        <p:nvPicPr>
          <p:cNvPr id="46" name="Immagin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393" y="12337100"/>
            <a:ext cx="2363490" cy="1181745"/>
          </a:xfrm>
          <a:prstGeom prst="rect">
            <a:avLst/>
          </a:prstGeom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918" y="4723961"/>
            <a:ext cx="1069594" cy="51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622" y="2569697"/>
            <a:ext cx="1135080" cy="60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4963666" y="897228"/>
            <a:ext cx="1765410" cy="502243"/>
          </a:xfrm>
          <a:prstGeom prst="cloudCallout">
            <a:avLst>
              <a:gd name="adj1" fmla="val -37747"/>
              <a:gd name="adj2" fmla="val 5377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Concept</a:t>
            </a: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C5F2FDAD-1B91-4750-B218-A0D73ED56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3951">
            <a:off x="4381794" y="1378012"/>
            <a:ext cx="825698" cy="82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CDA1178B-66BE-4352-A589-BCDA9DEC861D}"/>
              </a:ext>
            </a:extLst>
          </p:cNvPr>
          <p:cNvGrpSpPr/>
          <p:nvPr/>
        </p:nvGrpSpPr>
        <p:grpSpPr>
          <a:xfrm>
            <a:off x="4226904" y="3189290"/>
            <a:ext cx="818924" cy="920414"/>
            <a:chOff x="10371408" y="5037408"/>
            <a:chExt cx="1820592" cy="1820592"/>
          </a:xfrm>
        </p:grpSpPr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1242415A-C77B-419F-B205-98BAF737A3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1408" y="5037408"/>
              <a:ext cx="1820592" cy="1820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FE945EE-20E9-4E70-BD5A-F3C63390DEFC}"/>
                </a:ext>
              </a:extLst>
            </p:cNvPr>
            <p:cNvSpPr/>
            <p:nvPr/>
          </p:nvSpPr>
          <p:spPr>
            <a:xfrm>
              <a:off x="11038093" y="5325027"/>
              <a:ext cx="679259" cy="5503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5BC036D-848B-48EC-AF88-4E70833C4672}"/>
                </a:ext>
              </a:extLst>
            </p:cNvPr>
            <p:cNvSpPr/>
            <p:nvPr/>
          </p:nvSpPr>
          <p:spPr>
            <a:xfrm>
              <a:off x="10705631" y="5325027"/>
              <a:ext cx="679259" cy="5503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0" name="Picture 4" descr="Image result for cogwheel icon">
              <a:extLst>
                <a:ext uri="{FF2B5EF4-FFF2-40B4-BE49-F238E27FC236}">
                  <a16:creationId xmlns:a16="http://schemas.microsoft.com/office/drawing/2014/main" id="{FF6C0D1B-1091-44E8-AF80-FBDD23E625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3280" y="5389018"/>
              <a:ext cx="727308" cy="384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Cloud Callout 2">
            <a:extLst>
              <a:ext uri="{FF2B5EF4-FFF2-40B4-BE49-F238E27FC236}">
                <a16:creationId xmlns:a16="http://schemas.microsoft.com/office/drawing/2014/main" id="{5237D019-A50B-41D3-90EC-9A5D7156CC10}"/>
              </a:ext>
            </a:extLst>
          </p:cNvPr>
          <p:cNvSpPr/>
          <p:nvPr/>
        </p:nvSpPr>
        <p:spPr>
          <a:xfrm>
            <a:off x="4625071" y="2440913"/>
            <a:ext cx="1511475" cy="450867"/>
          </a:xfrm>
          <a:prstGeom prst="cloudCallout">
            <a:avLst>
              <a:gd name="adj1" fmla="val -28395"/>
              <a:gd name="adj2" fmla="val 9418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Design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550" y="1089247"/>
            <a:ext cx="544360" cy="56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1FD273C6-9321-490D-8CBB-35654AD7AC82}"/>
              </a:ext>
            </a:extLst>
          </p:cNvPr>
          <p:cNvSpPr/>
          <p:nvPr/>
        </p:nvSpPr>
        <p:spPr>
          <a:xfrm>
            <a:off x="3409242" y="4089800"/>
            <a:ext cx="2325515" cy="450867"/>
          </a:xfrm>
          <a:prstGeom prst="wedgeEllipseCallout">
            <a:avLst>
              <a:gd name="adj1" fmla="val 875"/>
              <a:gd name="adj2" fmla="val 19770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Implementation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DBCC2AA-D483-4F69-A108-3A2C2A268B17}"/>
              </a:ext>
            </a:extLst>
          </p:cNvPr>
          <p:cNvGrpSpPr/>
          <p:nvPr/>
        </p:nvGrpSpPr>
        <p:grpSpPr>
          <a:xfrm>
            <a:off x="172842" y="78388"/>
            <a:ext cx="1563843" cy="1109005"/>
            <a:chOff x="172842" y="78388"/>
            <a:chExt cx="1563843" cy="1109005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26260D77-4EE5-4232-B00C-27060333BD5B}"/>
                </a:ext>
              </a:extLst>
            </p:cNvPr>
            <p:cNvSpPr/>
            <p:nvPr/>
          </p:nvSpPr>
          <p:spPr>
            <a:xfrm>
              <a:off x="172842" y="78388"/>
              <a:ext cx="1563843" cy="110900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5" name="Picture 2" descr="Image result for example icon png">
              <a:extLst>
                <a:ext uri="{FF2B5EF4-FFF2-40B4-BE49-F238E27FC236}">
                  <a16:creationId xmlns:a16="http://schemas.microsoft.com/office/drawing/2014/main" id="{28B57FB8-D935-4AE5-83A7-C9E916DC35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750" y="122608"/>
              <a:ext cx="1037755" cy="1037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59917E38-08FF-454E-94C7-7B73672CA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13878" y="468324"/>
              <a:ext cx="322598" cy="312191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50" name="Picture 2" descr="Image result for icon key">
            <a:extLst>
              <a:ext uri="{FF2B5EF4-FFF2-40B4-BE49-F238E27FC236}">
                <a16:creationId xmlns:a16="http://schemas.microsoft.com/office/drawing/2014/main" id="{F497676B-6532-477C-AF6C-629224A3E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050" y="6313454"/>
            <a:ext cx="475922" cy="47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3">
            <a:extLst>
              <a:ext uri="{FF2B5EF4-FFF2-40B4-BE49-F238E27FC236}">
                <a16:creationId xmlns:a16="http://schemas.microsoft.com/office/drawing/2014/main" id="{D6959E4C-F66E-49EF-AD7B-DDE3E0A79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689" y="5494076"/>
            <a:ext cx="637764" cy="63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" descr="Image result for cogwheel icon">
            <a:extLst>
              <a:ext uri="{FF2B5EF4-FFF2-40B4-BE49-F238E27FC236}">
                <a16:creationId xmlns:a16="http://schemas.microsoft.com/office/drawing/2014/main" id="{7BD62B8E-133B-4C77-8032-3B3DBA79A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366" y="5272362"/>
            <a:ext cx="1005595" cy="5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70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60689FD-3044-4222-917A-83AEE18EE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945" y="372320"/>
            <a:ext cx="6930769" cy="674146"/>
          </a:xfrm>
        </p:spPr>
        <p:txBody>
          <a:bodyPr>
            <a:normAutofit fontScale="90000"/>
          </a:bodyPr>
          <a:lstStyle/>
          <a:p>
            <a:r>
              <a:rPr lang="en-GB" dirty="0"/>
              <a:t>Designing a CEN Exchange format  -</a:t>
            </a:r>
            <a:br>
              <a:rPr lang="en-GB" dirty="0"/>
            </a:br>
            <a:r>
              <a:rPr lang="en-GB" dirty="0"/>
              <a:t>Package &amp; Element level traceability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E9C49-8FE5-4B9E-8AAF-211D0BC13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B1BF-7A3C-46DF-B401-24DC1222CA61}" type="slidenum">
              <a:rPr lang="en-GB" smtClean="0"/>
              <a:t>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951F72-9F71-4AB8-BAC2-FB44738AF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478" y="6402387"/>
            <a:ext cx="4870023" cy="363548"/>
          </a:xfrm>
        </p:spPr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NeTEx UK Fare Profile - Introduction</a:t>
            </a:r>
            <a:endParaRPr lang="en-GB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D4954BFE-8E3E-48B7-ABD7-6E82FF7F8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60" y="1891546"/>
            <a:ext cx="446870" cy="46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3D4D395C-4CB9-492E-8C5F-DBE76D259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340" y="1960981"/>
            <a:ext cx="579875" cy="5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magine 13">
            <a:extLst>
              <a:ext uri="{FF2B5EF4-FFF2-40B4-BE49-F238E27FC236}">
                <a16:creationId xmlns:a16="http://schemas.microsoft.com/office/drawing/2014/main" id="{40FFB762-EE7D-49B2-9607-C9A53AF4E6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5" t="23583" r="14882" b="12903"/>
          <a:stretch/>
        </p:blipFill>
        <p:spPr>
          <a:xfrm>
            <a:off x="1669821" y="1288329"/>
            <a:ext cx="503883" cy="495261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07B7101E-C56A-4649-937F-F0D792848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340" y="1368149"/>
            <a:ext cx="758322" cy="36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49BCF916-AA3E-4597-B9C6-FADD5BCDB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069" y="1353658"/>
            <a:ext cx="758322" cy="36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E7A1C539-1D24-476D-BD7B-3A7452735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115" y="1950388"/>
            <a:ext cx="446870" cy="46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435379BD-851F-400E-8A4D-ED174731C518}"/>
              </a:ext>
            </a:extLst>
          </p:cNvPr>
          <p:cNvSpPr/>
          <p:nvPr/>
        </p:nvSpPr>
        <p:spPr>
          <a:xfrm>
            <a:off x="32546" y="1322956"/>
            <a:ext cx="1437828" cy="42098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Conceptual</a:t>
            </a:r>
          </a:p>
        </p:txBody>
      </p: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A68B2F98-EF63-41CE-8CB0-2CEDB18DA9AE}"/>
              </a:ext>
            </a:extLst>
          </p:cNvPr>
          <p:cNvSpPr/>
          <p:nvPr/>
        </p:nvSpPr>
        <p:spPr>
          <a:xfrm>
            <a:off x="3340476" y="1330813"/>
            <a:ext cx="1123871" cy="42098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Physical</a:t>
            </a:r>
          </a:p>
        </p:txBody>
      </p:sp>
      <p:sp>
        <p:nvSpPr>
          <p:cNvPr id="24" name="Flowchart: Process 23">
            <a:extLst>
              <a:ext uri="{FF2B5EF4-FFF2-40B4-BE49-F238E27FC236}">
                <a16:creationId xmlns:a16="http://schemas.microsoft.com/office/drawing/2014/main" id="{D49CD35F-5B24-4C23-862E-6CE3616F040F}"/>
              </a:ext>
            </a:extLst>
          </p:cNvPr>
          <p:cNvSpPr/>
          <p:nvPr/>
        </p:nvSpPr>
        <p:spPr>
          <a:xfrm>
            <a:off x="6340833" y="1290556"/>
            <a:ext cx="1098584" cy="41525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Schema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E172ACF-9AAA-4F87-B93E-CBA293BD596F}"/>
              </a:ext>
            </a:extLst>
          </p:cNvPr>
          <p:cNvSpPr/>
          <p:nvPr/>
        </p:nvSpPr>
        <p:spPr>
          <a:xfrm>
            <a:off x="3067551" y="1351909"/>
            <a:ext cx="201544" cy="408215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4AD981F1-3E52-482D-A17C-0DC4D352A41F}"/>
              </a:ext>
            </a:extLst>
          </p:cNvPr>
          <p:cNvSpPr/>
          <p:nvPr/>
        </p:nvSpPr>
        <p:spPr>
          <a:xfrm>
            <a:off x="6087053" y="1346375"/>
            <a:ext cx="201544" cy="408215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FA98EDE-6F1A-42D1-9651-A83A08BD8AD1}"/>
              </a:ext>
            </a:extLst>
          </p:cNvPr>
          <p:cNvGrpSpPr/>
          <p:nvPr/>
        </p:nvGrpSpPr>
        <p:grpSpPr>
          <a:xfrm>
            <a:off x="172842" y="78388"/>
            <a:ext cx="1563843" cy="1109005"/>
            <a:chOff x="172842" y="78388"/>
            <a:chExt cx="1563843" cy="110900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1D28750-4745-4AF9-9CBD-493DB891E188}"/>
                </a:ext>
              </a:extLst>
            </p:cNvPr>
            <p:cNvSpPr/>
            <p:nvPr/>
          </p:nvSpPr>
          <p:spPr>
            <a:xfrm>
              <a:off x="172842" y="78388"/>
              <a:ext cx="1563843" cy="110900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3" name="Picture 2" descr="Image result for example icon png">
              <a:extLst>
                <a:ext uri="{FF2B5EF4-FFF2-40B4-BE49-F238E27FC236}">
                  <a16:creationId xmlns:a16="http://schemas.microsoft.com/office/drawing/2014/main" id="{06AFE50A-C85C-46A3-8272-97B7FE20BB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750" y="122608"/>
              <a:ext cx="1037755" cy="1037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9DEC77B-AAF7-4D3B-8BDF-38BBA1D2F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3878" y="468324"/>
              <a:ext cx="322598" cy="312191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36" name="Content Placeholder 35">
            <a:extLst>
              <a:ext uri="{FF2B5EF4-FFF2-40B4-BE49-F238E27FC236}">
                <a16:creationId xmlns:a16="http://schemas.microsoft.com/office/drawing/2014/main" id="{CAD272A2-94D7-4151-B094-B35ACF9A37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3248240" y="2574050"/>
            <a:ext cx="2610715" cy="225184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5" name="Content Placeholder 34">
            <a:extLst>
              <a:ext uri="{FF2B5EF4-FFF2-40B4-BE49-F238E27FC236}">
                <a16:creationId xmlns:a16="http://schemas.microsoft.com/office/drawing/2014/main" id="{2E668F1D-A34D-45A2-A151-F4DFC1CF067C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9"/>
          <a:stretch>
            <a:fillRect/>
          </a:stretch>
        </p:blipFill>
        <p:spPr>
          <a:xfrm>
            <a:off x="75179" y="2598570"/>
            <a:ext cx="2924814" cy="193664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6A33CF5-CF1C-4190-8B32-EBD6B68540E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004" y="3248980"/>
            <a:ext cx="3109817" cy="281806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6460086-8338-42D2-B8A0-2A83A4AF9010}"/>
              </a:ext>
            </a:extLst>
          </p:cNvPr>
          <p:cNvCxnSpPr>
            <a:cxnSpLocks/>
          </p:cNvCxnSpPr>
          <p:nvPr/>
        </p:nvCxnSpPr>
        <p:spPr>
          <a:xfrm>
            <a:off x="5342391" y="3564016"/>
            <a:ext cx="998442" cy="90409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3BF64FB-7446-422A-BD14-AB515DEC9F6C}"/>
              </a:ext>
            </a:extLst>
          </p:cNvPr>
          <p:cNvCxnSpPr>
            <a:cxnSpLocks/>
          </p:cNvCxnSpPr>
          <p:nvPr/>
        </p:nvCxnSpPr>
        <p:spPr>
          <a:xfrm>
            <a:off x="2568330" y="3063516"/>
            <a:ext cx="1712426" cy="365484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DDA03177-22CC-454A-822C-1CFB42FA191D}"/>
              </a:ext>
            </a:extLst>
          </p:cNvPr>
          <p:cNvSpPr txBox="1"/>
          <p:nvPr/>
        </p:nvSpPr>
        <p:spPr>
          <a:xfrm>
            <a:off x="257899" y="4670780"/>
            <a:ext cx="5126861" cy="1667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spcBef>
                <a:spcPts val="100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Char char="4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Traceability</a:t>
            </a:r>
          </a:p>
          <a:p>
            <a:pPr marL="685800" lvl="1" indent="-2286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Equivalent elements can be found at each level</a:t>
            </a:r>
          </a:p>
          <a:p>
            <a:pPr marL="685800" lvl="1" indent="-2286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Physical design and Implementation each add further detail and constraints</a:t>
            </a:r>
          </a:p>
          <a:p>
            <a:pPr marL="285750" lvl="1" indent="-285750">
              <a:spcBef>
                <a:spcPts val="100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Char char="4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Tool </a:t>
            </a:r>
            <a:r>
              <a:rPr lang="en-GB" b="1">
                <a:solidFill>
                  <a:schemeClr val="accent2">
                    <a:lumMod val="75000"/>
                  </a:schemeClr>
                </a:solidFill>
              </a:rPr>
              <a:t>support (EA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, XML SPY, OXYGEN, etc)</a:t>
            </a: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8E614F28-4508-44FB-9487-7A89E77B0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3951">
            <a:off x="85908" y="1879253"/>
            <a:ext cx="584001" cy="58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BD3D3B37-7D54-45D6-B10D-6AFFC64A31F5}"/>
              </a:ext>
            </a:extLst>
          </p:cNvPr>
          <p:cNvGrpSpPr/>
          <p:nvPr/>
        </p:nvGrpSpPr>
        <p:grpSpPr>
          <a:xfrm>
            <a:off x="3340476" y="1783590"/>
            <a:ext cx="613131" cy="653146"/>
            <a:chOff x="10371408" y="5037408"/>
            <a:chExt cx="1820592" cy="1820592"/>
          </a:xfrm>
        </p:grpSpPr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id="{133D5720-943A-4054-9AF3-57B91C6824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1408" y="5037408"/>
              <a:ext cx="1820592" cy="1820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7341880-3A67-4975-9A24-FAB148EC8280}"/>
                </a:ext>
              </a:extLst>
            </p:cNvPr>
            <p:cNvSpPr/>
            <p:nvPr/>
          </p:nvSpPr>
          <p:spPr>
            <a:xfrm>
              <a:off x="11038093" y="5325027"/>
              <a:ext cx="679259" cy="5503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B2850FC-018F-4D07-80D7-CA90C1CE6E6D}"/>
                </a:ext>
              </a:extLst>
            </p:cNvPr>
            <p:cNvSpPr/>
            <p:nvPr/>
          </p:nvSpPr>
          <p:spPr>
            <a:xfrm>
              <a:off x="10705631" y="5325027"/>
              <a:ext cx="679259" cy="5503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2" name="Picture 4" descr="Image result for cogwheel icon">
              <a:extLst>
                <a:ext uri="{FF2B5EF4-FFF2-40B4-BE49-F238E27FC236}">
                  <a16:creationId xmlns:a16="http://schemas.microsoft.com/office/drawing/2014/main" id="{E0B0BD7D-CB2F-4C46-A3D8-70DEAE46C6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3280" y="5389018"/>
              <a:ext cx="727308" cy="384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7" name="Picture 4" descr="Image result for cogwheel icon">
            <a:extLst>
              <a:ext uri="{FF2B5EF4-FFF2-40B4-BE49-F238E27FC236}">
                <a16:creationId xmlns:a16="http://schemas.microsoft.com/office/drawing/2014/main" id="{B79C6A29-D42E-496D-8A6A-7B45703D7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833" y="2010314"/>
            <a:ext cx="999411" cy="57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Image result for boring icon icon">
            <a:extLst>
              <a:ext uri="{FF2B5EF4-FFF2-40B4-BE49-F238E27FC236}">
                <a16:creationId xmlns:a16="http://schemas.microsoft.com/office/drawing/2014/main" id="{BC1B9EC2-8C4D-4CD3-908B-1A3FEB463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70" y="6354325"/>
            <a:ext cx="433656" cy="43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75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 txBox="1">
            <a:spLocks noGrp="1"/>
          </p:cNvSpPr>
          <p:nvPr/>
        </p:nvSpPr>
        <p:spPr bwMode="auto">
          <a:xfrm>
            <a:off x="2286000" y="62484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75000"/>
              <a:buFont typeface="Wingdings" pitchFamily="2" charset="2"/>
              <a:buChar char="n"/>
              <a:defRPr sz="24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Font typeface="Wingdings" pitchFamily="2" charset="2"/>
              <a:buChar char="t"/>
              <a:defRPr sz="1600">
                <a:solidFill>
                  <a:srgbClr val="22125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 sz="1600">
                <a:solidFill>
                  <a:srgbClr val="22125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Ø"/>
              <a:defRPr sz="1600">
                <a:solidFill>
                  <a:srgbClr val="22125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22125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2125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2125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2125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21259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fld id="{C2169889-A668-4DF5-B2FC-04217568424C}" type="slidenum">
              <a:rPr lang="en-GB" altLang="en-US" sz="1200"/>
              <a:pPr algn="ctr">
                <a:spcBef>
                  <a:spcPct val="0"/>
                </a:spcBef>
                <a:buSzTx/>
                <a:buFontTx/>
                <a:buNone/>
              </a:pPr>
              <a:t>25</a:t>
            </a:fld>
            <a:endParaRPr lang="en-GB" altLang="en-US" sz="12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2002602" y="562474"/>
            <a:ext cx="6907083" cy="70434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GB" altLang="en-US" sz="36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NeTEx Deliverables  &amp; IPR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784740" y="1474788"/>
            <a:ext cx="7747700" cy="4867264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marL="338138" lvl="1" indent="-338138">
              <a:lnSpc>
                <a:spcPct val="70000"/>
              </a:lnSpc>
              <a:buClr>
                <a:srgbClr val="008080"/>
              </a:buClr>
              <a:buSzPct val="100000"/>
              <a:buFont typeface="Times New Roman" pitchFamily="18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GB" altLang="en-US" sz="2800" dirty="0">
                <a:solidFill>
                  <a:schemeClr val="accent1"/>
                </a:solidFill>
                <a:ea typeface="+mj-ea"/>
                <a:cs typeface="+mj-cs"/>
              </a:rPr>
              <a:t>CEN specification documents  (Modular)</a:t>
            </a:r>
          </a:p>
          <a:p>
            <a:pPr lvl="2">
              <a:lnSpc>
                <a:spcPct val="80000"/>
              </a:lnSpc>
            </a:pPr>
            <a:r>
              <a:rPr lang="en-GB" altLang="en-US" sz="2400" dirty="0"/>
              <a:t>P1: </a:t>
            </a:r>
            <a:r>
              <a:rPr lang="en-GB" altLang="en-US" sz="2400" i="1" dirty="0"/>
              <a:t>Network</a:t>
            </a:r>
            <a:r>
              <a:rPr lang="en-GB" altLang="en-US" sz="2400" dirty="0"/>
              <a:t>, P2: </a:t>
            </a:r>
            <a:r>
              <a:rPr lang="en-GB" altLang="en-US" sz="2400" i="1" dirty="0"/>
              <a:t>Timetables</a:t>
            </a:r>
            <a:r>
              <a:rPr lang="en-GB" altLang="en-US" sz="2400" dirty="0"/>
              <a:t>, P3: </a:t>
            </a:r>
            <a:r>
              <a:rPr lang="en-GB" altLang="en-US" sz="2400" i="1" dirty="0"/>
              <a:t>Fares</a:t>
            </a:r>
          </a:p>
          <a:p>
            <a:pPr lvl="2">
              <a:lnSpc>
                <a:spcPct val="80000"/>
              </a:lnSpc>
            </a:pPr>
            <a:r>
              <a:rPr lang="en-GB" altLang="en-US" sz="2400" dirty="0"/>
              <a:t>Available from BSI </a:t>
            </a:r>
            <a:r>
              <a:rPr lang="en-GB" altLang="en-US" sz="2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£  Buy</a:t>
            </a:r>
            <a:r>
              <a:rPr lang="en-GB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GB" altLang="en-US" sz="28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Copyright CEN</a:t>
            </a:r>
          </a:p>
          <a:p>
            <a:pPr marL="338138" lvl="1" indent="-338138">
              <a:lnSpc>
                <a:spcPct val="90000"/>
              </a:lnSpc>
              <a:buClr>
                <a:srgbClr val="008080"/>
              </a:buClr>
              <a:buFont typeface="Times New Roman" pitchFamily="18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GB" altLang="en-US" sz="2800" dirty="0">
                <a:solidFill>
                  <a:schemeClr val="accent1"/>
                </a:solidFill>
                <a:ea typeface="+mj-ea"/>
                <a:cs typeface="+mj-cs"/>
              </a:rPr>
              <a:t>UML Models (Modular). </a:t>
            </a:r>
            <a:r>
              <a:rPr lang="en-GB" altLang="en-US" sz="2800" dirty="0">
                <a:solidFill>
                  <a:srgbClr val="00B050"/>
                </a:solidFill>
                <a:ea typeface="+mj-ea"/>
                <a:cs typeface="+mj-cs"/>
              </a:rPr>
              <a:t>£</a:t>
            </a:r>
            <a:r>
              <a:rPr lang="en-GB" altLang="en-US" sz="2800" dirty="0">
                <a:solidFill>
                  <a:srgbClr val="00B050"/>
                </a:solidFill>
              </a:rPr>
              <a:t> </a:t>
            </a:r>
            <a:r>
              <a:rPr lang="en-GB" altLang="en-US" sz="2800" dirty="0">
                <a:solidFill>
                  <a:srgbClr val="00B050"/>
                </a:solidFill>
                <a:ea typeface="+mj-ea"/>
                <a:cs typeface="+mj-cs"/>
              </a:rPr>
              <a:t>Free</a:t>
            </a:r>
            <a:r>
              <a:rPr lang="en-GB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, </a:t>
            </a:r>
            <a:r>
              <a:rPr lang="en-GB" altLang="en-US" sz="28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GPL</a:t>
            </a:r>
          </a:p>
          <a:p>
            <a:pPr lvl="2" eaLnBrk="1" hangingPunct="1">
              <a:lnSpc>
                <a:spcPct val="80000"/>
              </a:lnSpc>
            </a:pPr>
            <a:r>
              <a:rPr lang="en-GB" altLang="en-US" sz="2400" dirty="0"/>
              <a:t>Conceptual,  Physical</a:t>
            </a:r>
          </a:p>
          <a:p>
            <a:pPr marL="338138" lvl="1" indent="-338138" eaLnBrk="1" hangingPunct="1">
              <a:lnSpc>
                <a:spcPct val="90000"/>
              </a:lnSpc>
              <a:spcBef>
                <a:spcPts val="600"/>
              </a:spcBef>
              <a:buClr>
                <a:srgbClr val="008080"/>
              </a:buClr>
              <a:buFont typeface="Times New Roman" pitchFamily="18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GB" altLang="en-US" sz="2800" dirty="0">
                <a:solidFill>
                  <a:schemeClr val="accent1"/>
                </a:solidFill>
                <a:ea typeface="+mj-ea"/>
                <a:cs typeface="+mj-cs"/>
              </a:rPr>
              <a:t>NeTEx XML schema (Modular). </a:t>
            </a:r>
            <a:r>
              <a:rPr lang="en-GB" altLang="en-US" sz="2800" dirty="0">
                <a:solidFill>
                  <a:srgbClr val="00B050"/>
                </a:solidFill>
                <a:ea typeface="+mj-ea"/>
                <a:cs typeface="+mj-cs"/>
              </a:rPr>
              <a:t>£ Free,</a:t>
            </a:r>
            <a:r>
              <a:rPr lang="en-GB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 </a:t>
            </a:r>
            <a:r>
              <a:rPr lang="en-GB" altLang="en-US" sz="28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GPL</a:t>
            </a:r>
          </a:p>
          <a:p>
            <a:pPr lvl="2" eaLnBrk="1" hangingPunct="1">
              <a:lnSpc>
                <a:spcPct val="80000"/>
              </a:lnSpc>
            </a:pPr>
            <a:r>
              <a:rPr lang="en-GB" altLang="en-US" sz="2400" dirty="0"/>
              <a:t>Uniform grouping &amp; versioning mechanisms to support large scale integration</a:t>
            </a:r>
          </a:p>
          <a:p>
            <a:pPr marL="338138" lvl="1" indent="-338138">
              <a:lnSpc>
                <a:spcPct val="90000"/>
              </a:lnSpc>
              <a:buClr>
                <a:srgbClr val="008080"/>
              </a:buClr>
              <a:buFont typeface="Times New Roman" pitchFamily="18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GB" altLang="en-US" sz="2800" dirty="0">
                <a:solidFill>
                  <a:schemeClr val="accent1"/>
                </a:solidFill>
                <a:ea typeface="+mj-ea"/>
                <a:cs typeface="+mj-cs"/>
              </a:rPr>
              <a:t>XML Examples (</a:t>
            </a:r>
            <a:r>
              <a:rPr lang="en-GB" altLang="en-US" sz="2800" dirty="0">
                <a:solidFill>
                  <a:schemeClr val="accent1"/>
                </a:solidFill>
              </a:rPr>
              <a:t>Modular</a:t>
            </a:r>
            <a:r>
              <a:rPr lang="en-GB" altLang="en-US" sz="2800" dirty="0">
                <a:solidFill>
                  <a:schemeClr val="accent1"/>
                </a:solidFill>
                <a:ea typeface="+mj-ea"/>
                <a:cs typeface="+mj-cs"/>
              </a:rPr>
              <a:t>). </a:t>
            </a:r>
            <a:r>
              <a:rPr lang="en-GB" altLang="en-US" sz="2800" dirty="0">
                <a:solidFill>
                  <a:srgbClr val="00B050"/>
                </a:solidFill>
                <a:ea typeface="+mj-ea"/>
                <a:cs typeface="+mj-cs"/>
              </a:rPr>
              <a:t>£ Free,</a:t>
            </a:r>
            <a:r>
              <a:rPr lang="en-GB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altLang="en-US" sz="2800" dirty="0">
                <a:solidFill>
                  <a:srgbClr val="7030A0"/>
                </a:solidFill>
              </a:rPr>
              <a:t>GPL</a:t>
            </a:r>
          </a:p>
          <a:p>
            <a:pPr lvl="2">
              <a:lnSpc>
                <a:spcPct val="80000"/>
              </a:lnSpc>
            </a:pPr>
            <a:r>
              <a:rPr lang="en-GB" altLang="en-US" sz="2400" dirty="0"/>
              <a:t>By Topic and Subject</a:t>
            </a:r>
          </a:p>
          <a:p>
            <a:pPr marL="338138" lvl="1" indent="-338138">
              <a:lnSpc>
                <a:spcPct val="90000"/>
              </a:lnSpc>
              <a:buClr>
                <a:srgbClr val="008080"/>
              </a:buClr>
              <a:buFont typeface="Times New Roman" pitchFamily="18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GB" altLang="en-US" sz="2800" dirty="0">
                <a:solidFill>
                  <a:schemeClr val="accent1"/>
                </a:solidFill>
                <a:ea typeface="+mj-ea"/>
                <a:cs typeface="+mj-cs"/>
              </a:rPr>
              <a:t>Website, white papers. </a:t>
            </a:r>
            <a:r>
              <a:rPr lang="en-GB" altLang="en-US" sz="2800" dirty="0">
                <a:solidFill>
                  <a:srgbClr val="00B050"/>
                </a:solidFill>
                <a:ea typeface="+mj-ea"/>
                <a:cs typeface="+mj-cs"/>
              </a:rPr>
              <a:t>£ Free, </a:t>
            </a:r>
            <a:r>
              <a:rPr lang="en-GB" altLang="en-US" sz="28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GPL</a:t>
            </a:r>
          </a:p>
          <a:p>
            <a:pPr lvl="2" eaLnBrk="1" hangingPunct="1">
              <a:lnSpc>
                <a:spcPct val="80000"/>
              </a:lnSpc>
              <a:buClr>
                <a:srgbClr val="008080"/>
              </a:buClr>
              <a:buFont typeface="Times New Roman" pitchFamily="18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GB" altLang="en-US" sz="2400" dirty="0"/>
              <a:t>http://netex-cen.eu/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99554" y="6402387"/>
            <a:ext cx="513675" cy="365125"/>
          </a:xfrm>
        </p:spPr>
        <p:txBody>
          <a:bodyPr/>
          <a:lstStyle/>
          <a:p>
            <a:fld id="{1F530423-F2DA-4A11-9E75-1EB6423D69A6}" type="slidenum">
              <a:rPr lang="en-GB" smtClean="0">
                <a:solidFill>
                  <a:prstClr val="white"/>
                </a:solidFill>
              </a:rPr>
              <a:pPr/>
              <a:t>25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944" y="6398250"/>
            <a:ext cx="4870023" cy="363548"/>
          </a:xfrm>
        </p:spPr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NeTEx UK Fare Profile - Introduction</a:t>
            </a:r>
            <a:endParaRPr lang="en-GB" sz="900" dirty="0">
              <a:solidFill>
                <a:prstClr val="white"/>
              </a:solidFill>
            </a:endParaRPr>
          </a:p>
        </p:txBody>
      </p:sp>
      <p:pic>
        <p:nvPicPr>
          <p:cNvPr id="18434" name="Picture 2" descr="https://static.thenounproject.com/png/1902720-200.png">
            <a:extLst>
              <a:ext uri="{FF2B5EF4-FFF2-40B4-BE49-F238E27FC236}">
                <a16:creationId xmlns:a16="http://schemas.microsoft.com/office/drawing/2014/main" id="{C0A6501C-91B1-48D3-A353-E77EC1A01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754" y="2538033"/>
            <a:ext cx="591905" cy="59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tatic.thenounproject.com/png/1902720-200.png">
            <a:extLst>
              <a:ext uri="{FF2B5EF4-FFF2-40B4-BE49-F238E27FC236}">
                <a16:creationId xmlns:a16="http://schemas.microsoft.com/office/drawing/2014/main" id="{407FD74D-D5B0-4EA4-9F18-11482080B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947" y="3343664"/>
            <a:ext cx="591905" cy="59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static.thenounproject.com/png/1902720-200.png">
            <a:extLst>
              <a:ext uri="{FF2B5EF4-FFF2-40B4-BE49-F238E27FC236}">
                <a16:creationId xmlns:a16="http://schemas.microsoft.com/office/drawing/2014/main" id="{917F227F-8A65-4610-BDDA-98E904EF2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665" y="5383212"/>
            <a:ext cx="591905" cy="59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static.thenounproject.com/png/1902720-200.png">
            <a:extLst>
              <a:ext uri="{FF2B5EF4-FFF2-40B4-BE49-F238E27FC236}">
                <a16:creationId xmlns:a16="http://schemas.microsoft.com/office/drawing/2014/main" id="{0AE2B1BE-5400-4222-B0B9-694712F29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666" y="4450457"/>
            <a:ext cx="591905" cy="59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static.thenounproject.com/png/721996-200.png">
            <a:extLst>
              <a:ext uri="{FF2B5EF4-FFF2-40B4-BE49-F238E27FC236}">
                <a16:creationId xmlns:a16="http://schemas.microsoft.com/office/drawing/2014/main" id="{60A93B45-4796-43B7-BCBB-4565DEF67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078" y="1470898"/>
            <a:ext cx="456183" cy="4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3ADECA2F-1FEA-4F68-B0B9-9BF92EA69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52" y="4599130"/>
            <a:ext cx="579875" cy="5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26510781-D2E1-495B-967B-FBF9BDBEB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4" y="2634720"/>
            <a:ext cx="544360" cy="56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AD49CDFA-5A47-4CEE-8F3F-92D5097EE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5" y="3518542"/>
            <a:ext cx="579875" cy="5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https://static.thenounproject.com/png/1970809-200.png">
            <a:extLst>
              <a:ext uri="{FF2B5EF4-FFF2-40B4-BE49-F238E27FC236}">
                <a16:creationId xmlns:a16="http://schemas.microsoft.com/office/drawing/2014/main" id="{301580B6-D74E-4FAD-9B53-0CCA75348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4" y="1370589"/>
            <a:ext cx="666458" cy="66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https://static.thenounproject.com/png/1939503-200.png">
            <a:extLst>
              <a:ext uri="{FF2B5EF4-FFF2-40B4-BE49-F238E27FC236}">
                <a16:creationId xmlns:a16="http://schemas.microsoft.com/office/drawing/2014/main" id="{289DFD29-71B6-4760-B023-59BB12AB1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67" y="5519792"/>
            <a:ext cx="579875" cy="5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https://static.thenounproject.com/png/206390-200.png">
            <a:extLst>
              <a:ext uri="{FF2B5EF4-FFF2-40B4-BE49-F238E27FC236}">
                <a16:creationId xmlns:a16="http://schemas.microsoft.com/office/drawing/2014/main" id="{226DB1FD-B83E-4BFB-A971-D58D8F239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054" y="2826216"/>
            <a:ext cx="511221" cy="51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ttps://static.thenounproject.com/png/206390-200.png">
            <a:extLst>
              <a:ext uri="{FF2B5EF4-FFF2-40B4-BE49-F238E27FC236}">
                <a16:creationId xmlns:a16="http://schemas.microsoft.com/office/drawing/2014/main" id="{1372D328-214D-4512-9E01-2AE517B22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843" y="4760666"/>
            <a:ext cx="511221" cy="51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s://static.thenounproject.com/png/206390-200.png">
            <a:extLst>
              <a:ext uri="{FF2B5EF4-FFF2-40B4-BE49-F238E27FC236}">
                <a16:creationId xmlns:a16="http://schemas.microsoft.com/office/drawing/2014/main" id="{47EC1D38-B875-4FB2-8D92-6D67A203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468" y="3760646"/>
            <a:ext cx="511221" cy="51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https://static.thenounproject.com/png/793324-200.png">
            <a:extLst>
              <a:ext uri="{FF2B5EF4-FFF2-40B4-BE49-F238E27FC236}">
                <a16:creationId xmlns:a16="http://schemas.microsoft.com/office/drawing/2014/main" id="{F361DCF1-E0E2-4071-856E-4762C3A6E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566" y="2013081"/>
            <a:ext cx="377747" cy="37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3FBE5C29-518B-4696-9FAA-3035AA472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026" y="224623"/>
            <a:ext cx="1135080" cy="60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61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 txBox="1">
            <a:spLocks noGrp="1"/>
          </p:cNvSpPr>
          <p:nvPr/>
        </p:nvSpPr>
        <p:spPr bwMode="auto">
          <a:xfrm>
            <a:off x="2286000" y="62484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75000"/>
              <a:buFont typeface="Wingdings" pitchFamily="2" charset="2"/>
              <a:buChar char="n"/>
              <a:defRPr sz="24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Font typeface="Wingdings" pitchFamily="2" charset="2"/>
              <a:buChar char="t"/>
              <a:defRPr sz="1600">
                <a:solidFill>
                  <a:srgbClr val="22125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l"/>
              <a:defRPr sz="1600">
                <a:solidFill>
                  <a:srgbClr val="22125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Ø"/>
              <a:defRPr sz="1600">
                <a:solidFill>
                  <a:srgbClr val="22125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22125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2125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2125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2125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21259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fld id="{C2169889-A668-4DF5-B2FC-04217568424C}" type="slidenum">
              <a:rPr lang="en-GB" altLang="en-US" sz="1200"/>
              <a:pPr algn="ctr">
                <a:spcBef>
                  <a:spcPct val="0"/>
                </a:spcBef>
                <a:buSzTx/>
                <a:buFontTx/>
                <a:buNone/>
              </a:pPr>
              <a:t>26</a:t>
            </a:fld>
            <a:endParaRPr lang="en-GB" altLang="en-US" sz="12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2002602" y="562474"/>
            <a:ext cx="6907083" cy="70434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GB" altLang="en-US" sz="36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UK NeTEx Deliverables  &amp; IPR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776054" y="1535123"/>
            <a:ext cx="7747700" cy="4867264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marL="338138" lvl="1" indent="-338138">
              <a:lnSpc>
                <a:spcPct val="70000"/>
              </a:lnSpc>
              <a:buClr>
                <a:srgbClr val="008080"/>
              </a:buClr>
              <a:buSzPct val="100000"/>
              <a:buFont typeface="Times New Roman" pitchFamily="18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GB" altLang="en-US" sz="2800" dirty="0">
                <a:solidFill>
                  <a:schemeClr val="accent1"/>
                </a:solidFill>
                <a:ea typeface="+mj-ea"/>
                <a:cs typeface="+mj-cs"/>
              </a:rPr>
              <a:t>UK Profile(s) </a:t>
            </a:r>
            <a:r>
              <a:rPr lang="en-GB" altLang="en-US" sz="2800" dirty="0">
                <a:solidFill>
                  <a:srgbClr val="00B050"/>
                </a:solidFill>
              </a:rPr>
              <a:t>£ Free</a:t>
            </a:r>
            <a:r>
              <a:rPr lang="en-GB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en-GB" altLang="en-US" sz="2800" dirty="0">
                <a:solidFill>
                  <a:srgbClr val="7030A0"/>
                </a:solidFill>
              </a:rPr>
              <a:t>GPL</a:t>
            </a:r>
            <a:endParaRPr lang="en-GB" altLang="en-US" sz="2800" dirty="0">
              <a:solidFill>
                <a:schemeClr val="accent1"/>
              </a:solidFill>
              <a:ea typeface="+mj-ea"/>
              <a:cs typeface="+mj-cs"/>
            </a:endParaRPr>
          </a:p>
          <a:p>
            <a:pPr lvl="2">
              <a:lnSpc>
                <a:spcPct val="80000"/>
              </a:lnSpc>
            </a:pPr>
            <a:r>
              <a:rPr lang="en-GB" altLang="en-US" sz="2400" dirty="0"/>
              <a:t>Basic Timetable, </a:t>
            </a:r>
          </a:p>
          <a:p>
            <a:pPr lvl="2">
              <a:lnSpc>
                <a:spcPct val="80000"/>
              </a:lnSpc>
            </a:pPr>
            <a:r>
              <a:rPr lang="en-GB" altLang="en-US" sz="2400" dirty="0"/>
              <a:t>Basic Fares, Additional Fares</a:t>
            </a:r>
          </a:p>
          <a:p>
            <a:pPr lvl="2">
              <a:lnSpc>
                <a:spcPct val="80000"/>
              </a:lnSpc>
            </a:pPr>
            <a:r>
              <a:rPr lang="en-GB" altLang="en-US" sz="2400" i="1" dirty="0"/>
              <a:t>Full Timetable, </a:t>
            </a:r>
          </a:p>
          <a:p>
            <a:pPr marL="338138" lvl="1" indent="-338138">
              <a:lnSpc>
                <a:spcPct val="90000"/>
              </a:lnSpc>
              <a:buClr>
                <a:srgbClr val="008080"/>
              </a:buClr>
              <a:buFont typeface="Times New Roman" pitchFamily="18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GB" altLang="en-US" sz="2800" dirty="0">
                <a:solidFill>
                  <a:schemeClr val="accent1"/>
                </a:solidFill>
                <a:ea typeface="+mj-ea"/>
                <a:cs typeface="+mj-cs"/>
              </a:rPr>
              <a:t>UML Models of UK Profile. </a:t>
            </a:r>
            <a:r>
              <a:rPr lang="en-GB" altLang="en-US" sz="2800" b="1" dirty="0">
                <a:solidFill>
                  <a:srgbClr val="00B050"/>
                </a:solidFill>
                <a:ea typeface="+mj-ea"/>
                <a:cs typeface="+mj-cs"/>
              </a:rPr>
              <a:t>£</a:t>
            </a:r>
            <a:r>
              <a:rPr lang="en-GB" altLang="en-US" sz="2800" b="1" dirty="0">
                <a:solidFill>
                  <a:srgbClr val="00B050"/>
                </a:solidFill>
              </a:rPr>
              <a:t> </a:t>
            </a:r>
            <a:r>
              <a:rPr lang="en-GB" altLang="en-US" sz="2800" b="1" dirty="0">
                <a:solidFill>
                  <a:srgbClr val="00B050"/>
                </a:solidFill>
                <a:ea typeface="+mj-ea"/>
                <a:cs typeface="+mj-cs"/>
              </a:rPr>
              <a:t>Free</a:t>
            </a:r>
            <a:r>
              <a:rPr lang="en-GB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, </a:t>
            </a:r>
            <a:r>
              <a:rPr lang="en-GB" altLang="en-US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GPL</a:t>
            </a:r>
          </a:p>
          <a:p>
            <a:pPr lvl="2" eaLnBrk="1" hangingPunct="1">
              <a:lnSpc>
                <a:spcPct val="80000"/>
              </a:lnSpc>
            </a:pPr>
            <a:r>
              <a:rPr lang="en-GB" altLang="en-US" sz="2400" dirty="0"/>
              <a:t>Conceptual,  Physical</a:t>
            </a:r>
          </a:p>
          <a:p>
            <a:pPr marL="338138" lvl="1" indent="-338138">
              <a:lnSpc>
                <a:spcPct val="90000"/>
              </a:lnSpc>
              <a:buClr>
                <a:srgbClr val="008080"/>
              </a:buClr>
              <a:buFont typeface="Times New Roman" pitchFamily="18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GB" altLang="en-US" sz="2800" dirty="0">
                <a:solidFill>
                  <a:schemeClr val="accent1"/>
                </a:solidFill>
                <a:ea typeface="+mj-ea"/>
                <a:cs typeface="+mj-cs"/>
              </a:rPr>
              <a:t>XML Examples (</a:t>
            </a:r>
            <a:r>
              <a:rPr lang="en-GB" altLang="en-US" sz="2800" dirty="0">
                <a:solidFill>
                  <a:schemeClr val="accent1"/>
                </a:solidFill>
              </a:rPr>
              <a:t>Modular</a:t>
            </a:r>
            <a:r>
              <a:rPr lang="en-GB" altLang="en-US" sz="2800" dirty="0">
                <a:solidFill>
                  <a:schemeClr val="accent1"/>
                </a:solidFill>
                <a:ea typeface="+mj-ea"/>
                <a:cs typeface="+mj-cs"/>
              </a:rPr>
              <a:t>). </a:t>
            </a:r>
            <a:r>
              <a:rPr lang="en-GB" altLang="en-US" sz="2800" dirty="0">
                <a:solidFill>
                  <a:srgbClr val="00B050"/>
                </a:solidFill>
                <a:ea typeface="+mj-ea"/>
                <a:cs typeface="+mj-cs"/>
              </a:rPr>
              <a:t>£ Free,</a:t>
            </a:r>
            <a:r>
              <a:rPr lang="en-GB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altLang="en-US" sz="2800" dirty="0">
                <a:solidFill>
                  <a:srgbClr val="7030A0"/>
                </a:solidFill>
              </a:rPr>
              <a:t>GPL</a:t>
            </a:r>
          </a:p>
          <a:p>
            <a:pPr lvl="2">
              <a:lnSpc>
                <a:spcPct val="80000"/>
              </a:lnSpc>
            </a:pPr>
            <a:r>
              <a:rPr lang="en-GB" altLang="en-US" sz="2400" dirty="0"/>
              <a:t>Fares</a:t>
            </a:r>
          </a:p>
          <a:p>
            <a:pPr lvl="2">
              <a:lnSpc>
                <a:spcPct val="80000"/>
              </a:lnSpc>
            </a:pPr>
            <a:endParaRPr lang="en-GB" altLang="en-US" sz="24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99554" y="6402387"/>
            <a:ext cx="513675" cy="365125"/>
          </a:xfrm>
        </p:spPr>
        <p:txBody>
          <a:bodyPr/>
          <a:lstStyle/>
          <a:p>
            <a:fld id="{1F530423-F2DA-4A11-9E75-1EB6423D69A6}" type="slidenum">
              <a:rPr lang="en-GB" smtClean="0">
                <a:solidFill>
                  <a:prstClr val="white"/>
                </a:solidFill>
              </a:rPr>
              <a:pPr/>
              <a:t>26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944" y="6398250"/>
            <a:ext cx="4870023" cy="363548"/>
          </a:xfrm>
        </p:spPr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NeTEx UK Fare Profile - Introduction</a:t>
            </a:r>
            <a:endParaRPr lang="en-GB" sz="900" dirty="0">
              <a:solidFill>
                <a:prstClr val="white"/>
              </a:solidFill>
            </a:endParaRPr>
          </a:p>
        </p:txBody>
      </p:sp>
      <p:pic>
        <p:nvPicPr>
          <p:cNvPr id="18434" name="Picture 2" descr="https://static.thenounproject.com/png/1902720-200.png">
            <a:extLst>
              <a:ext uri="{FF2B5EF4-FFF2-40B4-BE49-F238E27FC236}">
                <a16:creationId xmlns:a16="http://schemas.microsoft.com/office/drawing/2014/main" id="{C0A6501C-91B1-48D3-A353-E77EC1A01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754" y="2538033"/>
            <a:ext cx="591905" cy="59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tatic.thenounproject.com/png/1902720-200.png">
            <a:extLst>
              <a:ext uri="{FF2B5EF4-FFF2-40B4-BE49-F238E27FC236}">
                <a16:creationId xmlns:a16="http://schemas.microsoft.com/office/drawing/2014/main" id="{407FD74D-D5B0-4EA4-9F18-11482080B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947" y="3343664"/>
            <a:ext cx="591905" cy="59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26510781-D2E1-495B-967B-FBF9BDBEB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3" y="2828970"/>
            <a:ext cx="544360" cy="56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AD49CDFA-5A47-4CEE-8F3F-92D5097EE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4" y="3760646"/>
            <a:ext cx="579875" cy="5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https://static.thenounproject.com/png/1970809-200.png">
            <a:extLst>
              <a:ext uri="{FF2B5EF4-FFF2-40B4-BE49-F238E27FC236}">
                <a16:creationId xmlns:a16="http://schemas.microsoft.com/office/drawing/2014/main" id="{301580B6-D74E-4FAD-9B53-0CCA75348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4" y="1370589"/>
            <a:ext cx="666458" cy="66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https://static.thenounproject.com/png/206390-200.png">
            <a:extLst>
              <a:ext uri="{FF2B5EF4-FFF2-40B4-BE49-F238E27FC236}">
                <a16:creationId xmlns:a16="http://schemas.microsoft.com/office/drawing/2014/main" id="{226DB1FD-B83E-4BFB-A971-D58D8F239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097" y="2913127"/>
            <a:ext cx="511221" cy="51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s://static.thenounproject.com/png/206390-200.png">
            <a:extLst>
              <a:ext uri="{FF2B5EF4-FFF2-40B4-BE49-F238E27FC236}">
                <a16:creationId xmlns:a16="http://schemas.microsoft.com/office/drawing/2014/main" id="{47EC1D38-B875-4FB2-8D92-6D67A203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207" y="3777488"/>
            <a:ext cx="511221" cy="51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3FBE5C29-518B-4696-9FAA-3035AA472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026" y="224623"/>
            <a:ext cx="1135080" cy="60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https://static.thenounproject.com/png/1902720-200.png">
            <a:extLst>
              <a:ext uri="{FF2B5EF4-FFF2-40B4-BE49-F238E27FC236}">
                <a16:creationId xmlns:a16="http://schemas.microsoft.com/office/drawing/2014/main" id="{9DE9EEED-2546-4B95-9C1F-98AF0909A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197" y="1494971"/>
            <a:ext cx="591905" cy="59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s://static.thenounproject.com/png/206390-200.png">
            <a:extLst>
              <a:ext uri="{FF2B5EF4-FFF2-40B4-BE49-F238E27FC236}">
                <a16:creationId xmlns:a16="http://schemas.microsoft.com/office/drawing/2014/main" id="{0894518A-F08F-4355-9A45-C6CF8C3F3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335" y="1998721"/>
            <a:ext cx="511221" cy="51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88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86835" y="468893"/>
            <a:ext cx="5902486" cy="704348"/>
          </a:xfrm>
        </p:spPr>
        <p:txBody>
          <a:bodyPr/>
          <a:lstStyle/>
          <a:p>
            <a:r>
              <a:rPr lang="en-GB" sz="2700" dirty="0">
                <a:solidFill>
                  <a:schemeClr val="accent2"/>
                </a:solidFill>
              </a:rPr>
              <a:t>NeTEx UK Profile Progress - Specification</a:t>
            </a:r>
            <a:br>
              <a:rPr lang="en-GB" sz="2700" dirty="0"/>
            </a:br>
            <a:br>
              <a:rPr lang="en-GB" sz="2700" dirty="0"/>
            </a:br>
            <a:br>
              <a:rPr lang="en-GB" sz="2700" dirty="0"/>
            </a:br>
            <a:br>
              <a:rPr lang="en-GB" sz="2700" dirty="0"/>
            </a:br>
            <a:br>
              <a:rPr lang="en-GB" sz="2700" dirty="0"/>
            </a:br>
            <a:endParaRPr lang="en-GB" sz="2700" dirty="0">
              <a:solidFill>
                <a:schemeClr val="accent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00000000-1234-1234-1234-123412341234}" type="slidenum">
              <a:rPr lang="en-GB" kern="0">
                <a:solidFill>
                  <a:srgbClr val="FFFFFF"/>
                </a:solidFill>
              </a:rPr>
              <a:pPr defTabSz="914378"/>
              <a:t>27</a:t>
            </a:fld>
            <a:endParaRPr lang="en-GB" kern="0">
              <a:solidFill>
                <a:srgbClr val="FFFFFF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idx="1"/>
          </p:nvPr>
        </p:nvSpPr>
        <p:spPr>
          <a:xfrm>
            <a:off x="2636785" y="2494992"/>
            <a:ext cx="8464402" cy="1875136"/>
          </a:xfrm>
        </p:spPr>
        <p:txBody>
          <a:bodyPr/>
          <a:lstStyle/>
          <a:p>
            <a:pPr algn="l"/>
            <a:r>
              <a:rPr lang="en-GB" dirty="0"/>
              <a:t> </a:t>
            </a:r>
          </a:p>
        </p:txBody>
      </p:sp>
      <p:pic>
        <p:nvPicPr>
          <p:cNvPr id="10" name="Picture 9" descr="Image result for traveline">
            <a:extLst>
              <a:ext uri="{FF2B5EF4-FFF2-40B4-BE49-F238E27FC236}">
                <a16:creationId xmlns:a16="http://schemas.microsoft.com/office/drawing/2014/main" id="{EC7ABBBF-7EF8-4075-B1B8-5D69463C5FD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715" y="616467"/>
            <a:ext cx="697615" cy="470075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BF67FA-28DF-4D0C-92B8-C801551F6211}"/>
              </a:ext>
            </a:extLst>
          </p:cNvPr>
          <p:cNvSpPr txBox="1"/>
          <p:nvPr/>
        </p:nvSpPr>
        <p:spPr>
          <a:xfrm>
            <a:off x="237392" y="2494992"/>
            <a:ext cx="865869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350" dirty="0">
              <a:solidFill>
                <a:schemeClr val="accent2"/>
              </a:solidFill>
            </a:endParaRPr>
          </a:p>
          <a:p>
            <a:endParaRPr lang="en-GB" sz="1350" i="1" dirty="0"/>
          </a:p>
          <a:p>
            <a:endParaRPr lang="en-GB" sz="1350" i="1" dirty="0"/>
          </a:p>
          <a:p>
            <a:endParaRPr lang="en-GB" sz="1350" dirty="0"/>
          </a:p>
          <a:p>
            <a:pPr algn="r"/>
            <a:endParaRPr lang="en-GB" sz="1350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05F0232-8571-4E18-A1A2-52389B8E9A3D}"/>
              </a:ext>
            </a:extLst>
          </p:cNvPr>
          <p:cNvGraphicFramePr>
            <a:graphicFrameLocks noGrp="1"/>
          </p:cNvGraphicFramePr>
          <p:nvPr/>
        </p:nvGraphicFramePr>
        <p:xfrm>
          <a:off x="7909" y="1675351"/>
          <a:ext cx="9062170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0551">
                  <a:extLst>
                    <a:ext uri="{9D8B030D-6E8A-4147-A177-3AD203B41FA5}">
                      <a16:colId xmlns:a16="http://schemas.microsoft.com/office/drawing/2014/main" val="4179937880"/>
                    </a:ext>
                  </a:extLst>
                </a:gridCol>
                <a:gridCol w="1079189">
                  <a:extLst>
                    <a:ext uri="{9D8B030D-6E8A-4147-A177-3AD203B41FA5}">
                      <a16:colId xmlns:a16="http://schemas.microsoft.com/office/drawing/2014/main" val="2097713307"/>
                    </a:ext>
                  </a:extLst>
                </a:gridCol>
                <a:gridCol w="4288599">
                  <a:extLst>
                    <a:ext uri="{9D8B030D-6E8A-4147-A177-3AD203B41FA5}">
                      <a16:colId xmlns:a16="http://schemas.microsoft.com/office/drawing/2014/main" val="2765390766"/>
                    </a:ext>
                  </a:extLst>
                </a:gridCol>
                <a:gridCol w="810090">
                  <a:extLst>
                    <a:ext uri="{9D8B030D-6E8A-4147-A177-3AD203B41FA5}">
                      <a16:colId xmlns:a16="http://schemas.microsoft.com/office/drawing/2014/main" val="151751503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263200719"/>
                    </a:ext>
                  </a:extLst>
                </a:gridCol>
                <a:gridCol w="693661">
                  <a:extLst>
                    <a:ext uri="{9D8B030D-6E8A-4147-A177-3AD203B41FA5}">
                      <a16:colId xmlns:a16="http://schemas.microsoft.com/office/drawing/2014/main" val="3458677170"/>
                    </a:ext>
                  </a:extLst>
                </a:gridCol>
              </a:tblGrid>
              <a:tr h="348360">
                <a:tc>
                  <a:txBody>
                    <a:bodyPr/>
                    <a:lstStyle/>
                    <a:p>
                      <a:r>
                        <a:rPr lang="en-GB" sz="1400" dirty="0"/>
                        <a:t>FareXChange documentation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Audience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Contents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FXCP</a:t>
                      </a:r>
                    </a:p>
                    <a:p>
                      <a:pPr algn="ctr"/>
                      <a:r>
                        <a:rPr lang="en-GB" sz="1200"/>
                        <a:t>Status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EPIP</a:t>
                      </a:r>
                    </a:p>
                    <a:p>
                      <a:pPr algn="ctr"/>
                      <a:r>
                        <a:rPr lang="en-GB" sz="1200" dirty="0"/>
                        <a:t>Status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XML</a:t>
                      </a:r>
                      <a:endParaRPr lang="en-GB" sz="800" dirty="0"/>
                    </a:p>
                    <a:p>
                      <a:r>
                        <a:rPr lang="en-GB" sz="800" dirty="0"/>
                        <a:t>Examples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5538848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GB" sz="1400" dirty="0"/>
                        <a:t>Part1</a:t>
                      </a:r>
                    </a:p>
                    <a:p>
                      <a:r>
                        <a:rPr lang="en-GB" sz="1400" dirty="0"/>
                        <a:t> </a:t>
                      </a:r>
                      <a:r>
                        <a:rPr lang="en-GB" sz="1400" b="1" dirty="0"/>
                        <a:t>Introduction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Overview,</a:t>
                      </a:r>
                    </a:p>
                    <a:p>
                      <a:r>
                        <a:rPr lang="en-GB" sz="1200" dirty="0"/>
                        <a:t>+Technical Intro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dirty="0"/>
                        <a:t>NeTEx intro.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dirty="0"/>
                        <a:t>Scope of profile</a:t>
                      </a:r>
                      <a:r>
                        <a:rPr lang="en-GB" sz="1400" dirty="0"/>
                        <a:t>, Rationale for scope.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400" i="1" dirty="0"/>
                        <a:t>Examples of UK Bus fare products in scope.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ym typeface="Wingdings" panose="05000000000000000000" pitchFamily="2" charset="2"/>
                        </a:rPr>
                        <a:t>Review</a:t>
                      </a:r>
                    </a:p>
                    <a:p>
                      <a:pPr algn="ctr"/>
                      <a:r>
                        <a:rPr lang="en-GB" sz="1400" dirty="0">
                          <a:sym typeface="Wingdings" panose="05000000000000000000" pitchFamily="2" charset="2"/>
                        </a:rPr>
                        <a:t>Draft</a:t>
                      </a:r>
                    </a:p>
                    <a:p>
                      <a:pPr algn="ctr"/>
                      <a:r>
                        <a:rPr lang="en-GB" sz="1400" dirty="0">
                          <a:sym typeface="Wingdings" panose="05000000000000000000" pitchFamily="2" charset="2"/>
                        </a:rPr>
                        <a:t>5/2019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55265827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r>
                        <a:rPr lang="en-GB" sz="1400" dirty="0"/>
                        <a:t>Part2 </a:t>
                      </a:r>
                      <a:r>
                        <a:rPr lang="en-GB" sz="1400" b="1" dirty="0"/>
                        <a:t>Framework, Stops &amp; Timetable 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Technical detail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Common profile elements.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Basic Stop elements; Basic Timetable elements.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Use of UK data sets &amp; identifiers.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Coding, validation and data quality rules.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dirty="0"/>
                        <a:t>Mapping from NPTG, NaPTAN, TransXChange.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400" i="1" dirty="0"/>
                        <a:t>Examples of using UK data.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ym typeface="Wingdings" panose="05000000000000000000" pitchFamily="2" charset="2"/>
                        </a:rPr>
                        <a:t>Review</a:t>
                      </a:r>
                    </a:p>
                    <a:p>
                      <a:pPr algn="ctr"/>
                      <a:r>
                        <a:rPr lang="en-GB" sz="1400" dirty="0">
                          <a:sym typeface="Wingdings" panose="05000000000000000000" pitchFamily="2" charset="2"/>
                        </a:rPr>
                        <a:t>Draft</a:t>
                      </a:r>
                    </a:p>
                    <a:p>
                      <a:pPr algn="ctr"/>
                      <a:r>
                        <a:rPr lang="en-GB" sz="1400" dirty="0">
                          <a:sym typeface="Wingdings" panose="05000000000000000000" pitchFamily="2" charset="2"/>
                        </a:rPr>
                        <a:t>5/2019</a:t>
                      </a:r>
                      <a:endParaRPr lang="en-GB" sz="1400" dirty="0"/>
                    </a:p>
                    <a:p>
                      <a:pPr algn="ctr"/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ym typeface="Wingdings" panose="05000000000000000000" pitchFamily="2" charset="2"/>
                        </a:rPr>
                        <a:t>Final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ym typeface="Wingdings" panose="05000000000000000000" pitchFamily="2" charset="2"/>
                        </a:rPr>
                        <a:t>Draft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ym typeface="Wingdings" panose="05000000000000000000" pitchFamily="2" charset="2"/>
                        </a:rPr>
                        <a:t>4/2019</a:t>
                      </a:r>
                      <a:endParaRPr lang="en-GB" sz="1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  <a:p>
                      <a:pPr algn="ctr"/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ym typeface="Wingdings" panose="05000000000000000000" pitchFamily="2" charset="2"/>
                        </a:rPr>
                        <a:t>Draft</a:t>
                      </a:r>
                    </a:p>
                    <a:p>
                      <a:pPr algn="ctr"/>
                      <a:r>
                        <a:rPr lang="en-GB" sz="1400" dirty="0">
                          <a:sym typeface="Wingdings" panose="05000000000000000000" pitchFamily="2" charset="2"/>
                        </a:rPr>
                        <a:t>5/2019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3852312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r>
                        <a:rPr lang="en-GB" sz="1400" dirty="0"/>
                        <a:t>Part3</a:t>
                      </a:r>
                    </a:p>
                    <a:p>
                      <a:r>
                        <a:rPr lang="en-GB" sz="1400" b="1" dirty="0"/>
                        <a:t>Fares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Technical detail</a:t>
                      </a:r>
                    </a:p>
                    <a:p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dirty="0"/>
                        <a:t>Basic model elements for UK Bus Fares.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dirty="0"/>
                        <a:t>Advanced model elements for UK Bus Fares</a:t>
                      </a:r>
                      <a:r>
                        <a:rPr lang="en-GB" sz="1400" dirty="0"/>
                        <a:t>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dirty="0"/>
                        <a:t>Coding, Validation and data quality rules.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dirty="0"/>
                        <a:t>Use of NaPTAN and NOC data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400" i="1" dirty="0"/>
                        <a:t>XML Examples. </a:t>
                      </a:r>
                      <a:r>
                        <a:rPr lang="en-GB" sz="1400" b="1" i="1" dirty="0"/>
                        <a:t>Mapping to csv / spreadsheet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ym typeface="Wingdings" panose="05000000000000000000" pitchFamily="2" charset="2"/>
                        </a:rPr>
                        <a:t>Review</a:t>
                      </a:r>
                    </a:p>
                    <a:p>
                      <a:pPr algn="ctr"/>
                      <a:r>
                        <a:rPr lang="en-GB" sz="1400" dirty="0">
                          <a:sym typeface="Wingdings" panose="05000000000000000000" pitchFamily="2" charset="2"/>
                        </a:rPr>
                        <a:t>Draft</a:t>
                      </a:r>
                    </a:p>
                    <a:p>
                      <a:pPr algn="ctr"/>
                      <a:r>
                        <a:rPr lang="en-GB" sz="1400" dirty="0">
                          <a:sym typeface="Wingdings" panose="05000000000000000000" pitchFamily="2" charset="2"/>
                        </a:rPr>
                        <a:t>5/2019</a:t>
                      </a:r>
                      <a:endParaRPr lang="en-GB" sz="1400" dirty="0"/>
                    </a:p>
                    <a:p>
                      <a:pPr algn="ctr"/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  <a:p>
                      <a:pPr algn="ctr"/>
                      <a:r>
                        <a:rPr lang="en-GB" sz="1400" dirty="0"/>
                        <a:t>Future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ym typeface="Wingdings" panose="05000000000000000000" pitchFamily="2" charset="2"/>
                        </a:rPr>
                        <a:t>Draft</a:t>
                      </a:r>
                    </a:p>
                    <a:p>
                      <a:pPr algn="ctr"/>
                      <a:r>
                        <a:rPr lang="en-GB" sz="1400" dirty="0">
                          <a:sym typeface="Wingdings" panose="05000000000000000000" pitchFamily="2" charset="2"/>
                        </a:rPr>
                        <a:t>5/2019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8683730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3FAABF0-2CBC-4EFF-9F90-D757B728042E}"/>
              </a:ext>
            </a:extLst>
          </p:cNvPr>
          <p:cNvSpPr txBox="1"/>
          <p:nvPr/>
        </p:nvSpPr>
        <p:spPr>
          <a:xfrm>
            <a:off x="7590942" y="355555"/>
            <a:ext cx="2610290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Audience</a:t>
            </a:r>
          </a:p>
          <a:p>
            <a:endParaRPr lang="en-GB" sz="1350" i="1" dirty="0"/>
          </a:p>
          <a:p>
            <a:endParaRPr lang="en-GB" sz="1350" dirty="0"/>
          </a:p>
          <a:p>
            <a:pPr algn="r"/>
            <a:endParaRPr lang="en-GB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62E7EAC-75A9-47FD-9D87-4971D14E4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3229" y="6403965"/>
            <a:ext cx="4870023" cy="36354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NeTEx UK Fare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Profile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-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Introduction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8EC4900-5F01-4902-BD65-7A31E9FF4A38}"/>
              </a:ext>
            </a:extLst>
          </p:cNvPr>
          <p:cNvSpPr/>
          <p:nvPr/>
        </p:nvSpPr>
        <p:spPr>
          <a:xfrm>
            <a:off x="7909" y="2213865"/>
            <a:ext cx="9049422" cy="617876"/>
          </a:xfrm>
          <a:prstGeom prst="roundRect">
            <a:avLst/>
          </a:prstGeom>
          <a:noFill/>
          <a:ln w="38100">
            <a:solidFill>
              <a:schemeClr val="bg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15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73E86-0940-41A3-A2B0-DDD487476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6705" y="286517"/>
            <a:ext cx="5902486" cy="704348"/>
          </a:xfrm>
        </p:spPr>
        <p:txBody>
          <a:bodyPr/>
          <a:lstStyle/>
          <a:p>
            <a:r>
              <a:rPr lang="en-GB" dirty="0"/>
              <a:t>Netex.uk mirror site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8592BB-A31B-4D4F-B0AF-1E26C5ADA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0423-F2DA-4A11-9E75-1EB6423D69A6}" type="slidenum">
              <a:rPr lang="en-GB" smtClean="0"/>
              <a:pPr/>
              <a:t>28</a:t>
            </a:fld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D2CD3A2-7528-467D-B5DA-18538BB145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3229" y="1133746"/>
            <a:ext cx="6560954" cy="5085564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E0521-AD12-4411-8AED-A4BA643C9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768B-2E0F-4CE1-88C6-EB201069FDB3}" type="datetime6">
              <a:rPr lang="en-GB" smtClean="0"/>
              <a:t>September 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DDA22-2474-4B52-80B9-BB410F202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NeTEx UK Fare Profile - Introduction</a:t>
            </a:r>
            <a:endParaRPr lang="en-GB" sz="9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35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6F654-3AF5-41FA-8714-71A9557B3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6705" y="323655"/>
            <a:ext cx="7290810" cy="704348"/>
          </a:xfrm>
        </p:spPr>
        <p:txBody>
          <a:bodyPr/>
          <a:lstStyle/>
          <a:p>
            <a:r>
              <a:rPr lang="en-GB" dirty="0"/>
              <a:t>Resource -UK profile  “FareXChange”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7227F9-7C35-4718-B676-2F1DAF64E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9554" y="6402387"/>
            <a:ext cx="5172546" cy="365125"/>
          </a:xfrm>
        </p:spPr>
        <p:txBody>
          <a:bodyPr/>
          <a:lstStyle/>
          <a:p>
            <a:fld id="{1F530423-F2DA-4A11-9E75-1EB6423D69A6}" type="slidenum">
              <a:rPr lang="en-GB" smtClean="0"/>
              <a:pPr/>
              <a:t>29</a:t>
            </a:fld>
            <a:r>
              <a:rPr lang="en-GB" dirty="0"/>
              <a:t> </a:t>
            </a:r>
            <a:r>
              <a:rPr lang="it-IT" dirty="0">
                <a:solidFill>
                  <a:prstClr val="white"/>
                </a:solidFill>
              </a:rPr>
              <a:t>NeTEx UK Fare </a:t>
            </a:r>
            <a:r>
              <a:rPr lang="it-IT" dirty="0" err="1">
                <a:solidFill>
                  <a:prstClr val="white"/>
                </a:solidFill>
              </a:rPr>
              <a:t>Profile</a:t>
            </a:r>
            <a:r>
              <a:rPr lang="it-IT" dirty="0">
                <a:solidFill>
                  <a:prstClr val="white"/>
                </a:solidFill>
              </a:rPr>
              <a:t> - Scope</a:t>
            </a:r>
            <a:endParaRPr lang="en-GB" sz="900" dirty="0">
              <a:solidFill>
                <a:prstClr val="white"/>
              </a:solidFill>
            </a:endParaRPr>
          </a:p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B8A958-34A6-4CF7-A1FA-48488A7C0B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685"/>
          <a:stretch/>
        </p:blipFill>
        <p:spPr>
          <a:xfrm>
            <a:off x="1147132" y="1028003"/>
            <a:ext cx="6215178" cy="514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0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AF089D89-9655-410C-80C4-F63264AB79CF}"/>
              </a:ext>
            </a:extLst>
          </p:cNvPr>
          <p:cNvCxnSpPr>
            <a:cxnSpLocks/>
          </p:cNvCxnSpPr>
          <p:nvPr/>
        </p:nvCxnSpPr>
        <p:spPr>
          <a:xfrm flipH="1">
            <a:off x="5829377" y="4193172"/>
            <a:ext cx="755306" cy="1456236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F5B0FC20-94B5-42F1-AC33-0B1E71B92CC6}"/>
              </a:ext>
            </a:extLst>
          </p:cNvPr>
          <p:cNvSpPr/>
          <p:nvPr/>
        </p:nvSpPr>
        <p:spPr>
          <a:xfrm>
            <a:off x="6344391" y="1999353"/>
            <a:ext cx="2548089" cy="827583"/>
          </a:xfrm>
          <a:prstGeom prst="horizontalScrol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chemeClr val="tx2"/>
                </a:solidFill>
              </a:rPr>
              <a:t>UK NeTEx </a:t>
            </a:r>
          </a:p>
          <a:p>
            <a:pPr algn="r"/>
            <a:r>
              <a:rPr lang="en-GB" b="1" dirty="0">
                <a:solidFill>
                  <a:schemeClr val="tx2"/>
                </a:solidFill>
              </a:rPr>
              <a:t>Bus Profile</a:t>
            </a:r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96D92CF6-7E65-4623-B3E6-8E24ADF9A6AB}"/>
              </a:ext>
            </a:extLst>
          </p:cNvPr>
          <p:cNvSpPr/>
          <p:nvPr/>
        </p:nvSpPr>
        <p:spPr>
          <a:xfrm>
            <a:off x="1695039" y="2762979"/>
            <a:ext cx="619838" cy="213999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A07791F-B000-40F9-8083-B8BFCDAF7B0A}"/>
              </a:ext>
            </a:extLst>
          </p:cNvPr>
          <p:cNvSpPr/>
          <p:nvPr/>
        </p:nvSpPr>
        <p:spPr>
          <a:xfrm>
            <a:off x="5197656" y="2665637"/>
            <a:ext cx="1133901" cy="18241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Speech Bubble: Rectangle 39">
            <a:extLst>
              <a:ext uri="{FF2B5EF4-FFF2-40B4-BE49-F238E27FC236}">
                <a16:creationId xmlns:a16="http://schemas.microsoft.com/office/drawing/2014/main" id="{E887263C-A6AD-40AB-9586-10B2545E6858}"/>
              </a:ext>
            </a:extLst>
          </p:cNvPr>
          <p:cNvSpPr/>
          <p:nvPr/>
        </p:nvSpPr>
        <p:spPr>
          <a:xfrm>
            <a:off x="5903729" y="1202891"/>
            <a:ext cx="1133200" cy="585150"/>
          </a:xfrm>
          <a:prstGeom prst="wedgeRectCallout">
            <a:avLst>
              <a:gd name="adj1" fmla="val -51766"/>
              <a:gd name="adj2" fmla="val 247647"/>
            </a:avLst>
          </a:prstGeom>
          <a:solidFill>
            <a:srgbClr val="0070C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" name="Thought Bubble: Cloud 205">
            <a:extLst>
              <a:ext uri="{FF2B5EF4-FFF2-40B4-BE49-F238E27FC236}">
                <a16:creationId xmlns:a16="http://schemas.microsoft.com/office/drawing/2014/main" id="{F053F8D3-1971-4162-9A5A-29C8F6EF7BC2}"/>
              </a:ext>
            </a:extLst>
          </p:cNvPr>
          <p:cNvSpPr/>
          <p:nvPr/>
        </p:nvSpPr>
        <p:spPr>
          <a:xfrm>
            <a:off x="2476726" y="4494135"/>
            <a:ext cx="2986313" cy="1777150"/>
          </a:xfrm>
          <a:prstGeom prst="cloudCallout">
            <a:avLst>
              <a:gd name="adj1" fmla="val 11633"/>
              <a:gd name="adj2" fmla="val -1624"/>
            </a:avLst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Fares</a:t>
            </a:r>
          </a:p>
        </p:txBody>
      </p:sp>
      <p:sp>
        <p:nvSpPr>
          <p:cNvPr id="191" name="Thought Bubble: Cloud 190">
            <a:extLst>
              <a:ext uri="{FF2B5EF4-FFF2-40B4-BE49-F238E27FC236}">
                <a16:creationId xmlns:a16="http://schemas.microsoft.com/office/drawing/2014/main" id="{CAB3DA12-9BFE-4EF6-914B-71C83007BF70}"/>
              </a:ext>
            </a:extLst>
          </p:cNvPr>
          <p:cNvSpPr/>
          <p:nvPr/>
        </p:nvSpPr>
        <p:spPr>
          <a:xfrm>
            <a:off x="2909221" y="1057115"/>
            <a:ext cx="2239136" cy="718290"/>
          </a:xfrm>
          <a:prstGeom prst="cloudCallout">
            <a:avLst>
              <a:gd name="adj1" fmla="val 11633"/>
              <a:gd name="adj2" fmla="val -1624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accent1"/>
                </a:solidFill>
              </a:rPr>
              <a:t>Maps</a:t>
            </a:r>
            <a:r>
              <a:rPr lang="en-GB" dirty="0">
                <a:solidFill>
                  <a:schemeClr val="accent1"/>
                </a:solidFill>
              </a:rPr>
              <a:t>  </a:t>
            </a:r>
            <a:endParaRPr lang="en-GB" dirty="0"/>
          </a:p>
        </p:txBody>
      </p:sp>
      <p:sp>
        <p:nvSpPr>
          <p:cNvPr id="165" name="Thought Bubble: Cloud 164">
            <a:extLst>
              <a:ext uri="{FF2B5EF4-FFF2-40B4-BE49-F238E27FC236}">
                <a16:creationId xmlns:a16="http://schemas.microsoft.com/office/drawing/2014/main" id="{A7B11620-5A9B-4AE5-9E24-8188DD9D4995}"/>
              </a:ext>
            </a:extLst>
          </p:cNvPr>
          <p:cNvSpPr/>
          <p:nvPr/>
        </p:nvSpPr>
        <p:spPr>
          <a:xfrm>
            <a:off x="2738528" y="3156846"/>
            <a:ext cx="2804990" cy="1287078"/>
          </a:xfrm>
          <a:prstGeom prst="cloudCallout">
            <a:avLst>
              <a:gd name="adj1" fmla="val 11633"/>
              <a:gd name="adj2" fmla="val -1624"/>
            </a:avLst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Timetables</a:t>
            </a:r>
            <a:endParaRPr lang="en-GB" dirty="0"/>
          </a:p>
        </p:txBody>
      </p:sp>
      <p:sp>
        <p:nvSpPr>
          <p:cNvPr id="4097" name="Thought Bubble: Cloud 4096">
            <a:extLst>
              <a:ext uri="{FF2B5EF4-FFF2-40B4-BE49-F238E27FC236}">
                <a16:creationId xmlns:a16="http://schemas.microsoft.com/office/drawing/2014/main" id="{980A27DF-DB09-4CD2-B9F9-ADBDCDA1BF7E}"/>
              </a:ext>
            </a:extLst>
          </p:cNvPr>
          <p:cNvSpPr/>
          <p:nvPr/>
        </p:nvSpPr>
        <p:spPr>
          <a:xfrm>
            <a:off x="2843736" y="1836012"/>
            <a:ext cx="2317738" cy="1291605"/>
          </a:xfrm>
          <a:prstGeom prst="cloudCallout">
            <a:avLst>
              <a:gd name="adj1" fmla="val 11633"/>
              <a:gd name="adj2" fmla="val -1624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    </a:t>
            </a:r>
            <a:r>
              <a:rPr lang="en-GB" b="1" dirty="0">
                <a:solidFill>
                  <a:schemeClr val="accent1"/>
                </a:solidFill>
              </a:rPr>
              <a:t>Networks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0F8A10-18F7-4DDE-AE76-7F5EF1CDD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457" y="65466"/>
            <a:ext cx="6358997" cy="953729"/>
          </a:xfrm>
        </p:spPr>
        <p:txBody>
          <a:bodyPr/>
          <a:lstStyle/>
          <a:p>
            <a:r>
              <a:rPr lang="en-GB" dirty="0"/>
              <a:t>Aggregating &amp; Integrating</a:t>
            </a:r>
            <a:br>
              <a:rPr lang="en-GB" dirty="0"/>
            </a:br>
            <a:r>
              <a:rPr lang="en-GB" dirty="0"/>
              <a:t>Data for Passenger Information</a:t>
            </a:r>
            <a:br>
              <a:rPr lang="en-GB" dirty="0"/>
            </a:br>
            <a:r>
              <a:rPr lang="en-GB" sz="2400" dirty="0"/>
              <a:t>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5C761F-5034-446E-B63C-B6368C1A2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9554" y="6402387"/>
            <a:ext cx="5136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530423-F2DA-4A11-9E75-1EB6423D69A6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7D496-D046-4B3F-AC1C-BEAC257DE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3229" y="6403965"/>
            <a:ext cx="4870023" cy="36354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prstClr val="white"/>
                </a:solidFill>
              </a:rPr>
              <a:t>NeTEx UK Fare Profile - Introduction</a:t>
            </a:r>
            <a:endParaRPr lang="en-GB" sz="900" dirty="0"/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055C30E3-458E-4F1F-ACED-BD97E502E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5822">
            <a:off x="4914574" y="5229063"/>
            <a:ext cx="464015" cy="2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4">
            <a:extLst>
              <a:ext uri="{FF2B5EF4-FFF2-40B4-BE49-F238E27FC236}">
                <a16:creationId xmlns:a16="http://schemas.microsoft.com/office/drawing/2014/main" id="{C4490421-1EF9-4F4E-ACEA-3B358CF91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301" y="2492464"/>
            <a:ext cx="297115" cy="35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4">
            <a:extLst>
              <a:ext uri="{FF2B5EF4-FFF2-40B4-BE49-F238E27FC236}">
                <a16:creationId xmlns:a16="http://schemas.microsoft.com/office/drawing/2014/main" id="{844FC0D0-C97F-4D3F-883C-7B2502F66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542" y="5818983"/>
            <a:ext cx="252812" cy="2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4">
            <a:extLst>
              <a:ext uri="{FF2B5EF4-FFF2-40B4-BE49-F238E27FC236}">
                <a16:creationId xmlns:a16="http://schemas.microsoft.com/office/drawing/2014/main" id="{944B9C18-E12A-44CC-B31F-6F58C8F1E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266" y="5574483"/>
            <a:ext cx="372064" cy="37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>
            <a:extLst>
              <a:ext uri="{FF2B5EF4-FFF2-40B4-BE49-F238E27FC236}">
                <a16:creationId xmlns:a16="http://schemas.microsoft.com/office/drawing/2014/main" id="{FA499D41-918A-40AD-ADA3-366F60865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165" y="5558588"/>
            <a:ext cx="321007" cy="32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16">
            <a:extLst>
              <a:ext uri="{FF2B5EF4-FFF2-40B4-BE49-F238E27FC236}">
                <a16:creationId xmlns:a16="http://schemas.microsoft.com/office/drawing/2014/main" id="{94EA3AF0-13F4-42FD-AF17-BCAF96A7E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350" y="3703876"/>
            <a:ext cx="387402" cy="387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Image 53" descr="Une image contenant signe, arrêt, extérieur&#10;&#10;Description générée avec un niveau de confiance très élevé">
            <a:extLst>
              <a:ext uri="{FF2B5EF4-FFF2-40B4-BE49-F238E27FC236}">
                <a16:creationId xmlns:a16="http://schemas.microsoft.com/office/drawing/2014/main" id="{1926D067-9BDD-4B2E-BC08-5D07D8F4E7C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678837" y="2337577"/>
            <a:ext cx="249088" cy="332032"/>
          </a:xfrm>
          <a:prstGeom prst="rect">
            <a:avLst/>
          </a:prstGeom>
        </p:spPr>
      </p:pic>
      <p:grpSp>
        <p:nvGrpSpPr>
          <p:cNvPr id="92" name="Group 91">
            <a:extLst>
              <a:ext uri="{FF2B5EF4-FFF2-40B4-BE49-F238E27FC236}">
                <a16:creationId xmlns:a16="http://schemas.microsoft.com/office/drawing/2014/main" id="{1CD80C08-D600-48FE-9E25-6B5E86ABC080}"/>
              </a:ext>
            </a:extLst>
          </p:cNvPr>
          <p:cNvGrpSpPr/>
          <p:nvPr/>
        </p:nvGrpSpPr>
        <p:grpSpPr>
          <a:xfrm>
            <a:off x="3711818" y="2422296"/>
            <a:ext cx="358085" cy="193254"/>
            <a:chOff x="137694" y="3830024"/>
            <a:chExt cx="595078" cy="247543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B7F48B95-0959-4D04-B202-4B5AC9163252}"/>
                </a:ext>
              </a:extLst>
            </p:cNvPr>
            <p:cNvCxnSpPr/>
            <p:nvPr/>
          </p:nvCxnSpPr>
          <p:spPr>
            <a:xfrm>
              <a:off x="270666" y="3950406"/>
              <a:ext cx="161925" cy="0"/>
            </a:xfrm>
            <a:prstGeom prst="line">
              <a:avLst/>
            </a:prstGeom>
            <a:ln w="127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EA45CBB-9551-47D4-AA2D-897349DB17D5}"/>
                </a:ext>
              </a:extLst>
            </p:cNvPr>
            <p:cNvCxnSpPr/>
            <p:nvPr/>
          </p:nvCxnSpPr>
          <p:spPr>
            <a:xfrm>
              <a:off x="432591" y="3947217"/>
              <a:ext cx="166695" cy="10029"/>
            </a:xfrm>
            <a:prstGeom prst="line">
              <a:avLst/>
            </a:prstGeom>
            <a:ln w="127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DC45A46B-1354-4392-9001-5123F250C0F8}"/>
                </a:ext>
              </a:extLst>
            </p:cNvPr>
            <p:cNvCxnSpPr/>
            <p:nvPr/>
          </p:nvCxnSpPr>
          <p:spPr>
            <a:xfrm flipH="1">
              <a:off x="611986" y="3830024"/>
              <a:ext cx="110249" cy="129836"/>
            </a:xfrm>
            <a:prstGeom prst="line">
              <a:avLst/>
            </a:prstGeom>
            <a:ln w="127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D390F31A-F557-4CE6-8C28-6BB4EC03A55B}"/>
                </a:ext>
              </a:extLst>
            </p:cNvPr>
            <p:cNvCxnSpPr/>
            <p:nvPr/>
          </p:nvCxnSpPr>
          <p:spPr>
            <a:xfrm flipH="1" flipV="1">
              <a:off x="601448" y="3952231"/>
              <a:ext cx="131324" cy="125336"/>
            </a:xfrm>
            <a:prstGeom prst="line">
              <a:avLst/>
            </a:prstGeom>
            <a:ln w="127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97D921F5-7BDC-455F-88FB-3D4DC707967D}"/>
                </a:ext>
              </a:extLst>
            </p:cNvPr>
            <p:cNvCxnSpPr/>
            <p:nvPr/>
          </p:nvCxnSpPr>
          <p:spPr>
            <a:xfrm flipH="1" flipV="1">
              <a:off x="137694" y="3830024"/>
              <a:ext cx="131324" cy="125336"/>
            </a:xfrm>
            <a:prstGeom prst="line">
              <a:avLst/>
            </a:prstGeom>
            <a:ln w="127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4" name="Picture 10">
            <a:extLst>
              <a:ext uri="{FF2B5EF4-FFF2-40B4-BE49-F238E27FC236}">
                <a16:creationId xmlns:a16="http://schemas.microsoft.com/office/drawing/2014/main" id="{7423CCA3-437F-4ABF-BEA9-E274B7B28B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0" b="45429"/>
          <a:stretch/>
        </p:blipFill>
        <p:spPr bwMode="auto">
          <a:xfrm>
            <a:off x="3480984" y="4028751"/>
            <a:ext cx="321007" cy="17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0" name="Picture 10">
            <a:extLst>
              <a:ext uri="{FF2B5EF4-FFF2-40B4-BE49-F238E27FC236}">
                <a16:creationId xmlns:a16="http://schemas.microsoft.com/office/drawing/2014/main" id="{D1330D12-95B4-4B5C-B432-CC59F25A0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787" y="3911636"/>
            <a:ext cx="320943" cy="3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6" name="Picture 2">
            <a:extLst>
              <a:ext uri="{FF2B5EF4-FFF2-40B4-BE49-F238E27FC236}">
                <a16:creationId xmlns:a16="http://schemas.microsoft.com/office/drawing/2014/main" id="{910606E9-07FD-458C-B736-F6074D47C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654" y="2476563"/>
            <a:ext cx="338384" cy="3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" name="Picture 5">
            <a:extLst>
              <a:ext uri="{FF2B5EF4-FFF2-40B4-BE49-F238E27FC236}">
                <a16:creationId xmlns:a16="http://schemas.microsoft.com/office/drawing/2014/main" id="{211637E4-5A28-437A-B8A5-A3AE4F05E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742" y="2146570"/>
            <a:ext cx="300518" cy="30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" name="Flowchart: Alternate Process 4095">
            <a:extLst>
              <a:ext uri="{FF2B5EF4-FFF2-40B4-BE49-F238E27FC236}">
                <a16:creationId xmlns:a16="http://schemas.microsoft.com/office/drawing/2014/main" id="{40A3F565-91AC-4263-B89D-5D819278E51C}"/>
              </a:ext>
            </a:extLst>
          </p:cNvPr>
          <p:cNvSpPr/>
          <p:nvPr/>
        </p:nvSpPr>
        <p:spPr>
          <a:xfrm>
            <a:off x="7970960" y="4028540"/>
            <a:ext cx="349450" cy="1961696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b="1" dirty="0"/>
              <a:t>User Applications</a:t>
            </a:r>
          </a:p>
        </p:txBody>
      </p:sp>
      <p:pic>
        <p:nvPicPr>
          <p:cNvPr id="146" name="Picture 13">
            <a:extLst>
              <a:ext uri="{FF2B5EF4-FFF2-40B4-BE49-F238E27FC236}">
                <a16:creationId xmlns:a16="http://schemas.microsoft.com/office/drawing/2014/main" id="{7FFF35AD-2F6A-446D-8A6E-223214E93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018" y="3192626"/>
            <a:ext cx="431805" cy="43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s://static.thenounproject.com/png/15801-200.png">
            <a:extLst>
              <a:ext uri="{FF2B5EF4-FFF2-40B4-BE49-F238E27FC236}">
                <a16:creationId xmlns:a16="http://schemas.microsoft.com/office/drawing/2014/main" id="{EFE80DE7-DCA8-486A-B0C6-955D9BED9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533" y="1046587"/>
            <a:ext cx="680156" cy="68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12" descr="Image result for fat controller images">
            <a:extLst>
              <a:ext uri="{FF2B5EF4-FFF2-40B4-BE49-F238E27FC236}">
                <a16:creationId xmlns:a16="http://schemas.microsoft.com/office/drawing/2014/main" id="{E1169F73-4BD1-41B5-8F40-07BE65134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67219" y="3501484"/>
            <a:ext cx="277750" cy="546820"/>
          </a:xfrm>
          <a:prstGeom prst="rect">
            <a:avLst/>
          </a:prstGeom>
          <a:noFill/>
          <a:ln w="38100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0" name="Group 149">
            <a:extLst>
              <a:ext uri="{FF2B5EF4-FFF2-40B4-BE49-F238E27FC236}">
                <a16:creationId xmlns:a16="http://schemas.microsoft.com/office/drawing/2014/main" id="{F8ECFC8B-B76F-47B8-8515-F33C855E16E0}"/>
              </a:ext>
            </a:extLst>
          </p:cNvPr>
          <p:cNvGrpSpPr/>
          <p:nvPr/>
        </p:nvGrpSpPr>
        <p:grpSpPr>
          <a:xfrm>
            <a:off x="4623036" y="2031330"/>
            <a:ext cx="253246" cy="255041"/>
            <a:chOff x="3455876" y="2276872"/>
            <a:chExt cx="2232248" cy="2448272"/>
          </a:xfrm>
        </p:grpSpPr>
        <p:pic>
          <p:nvPicPr>
            <p:cNvPr id="151" name="Picture 11">
              <a:extLst>
                <a:ext uri="{FF2B5EF4-FFF2-40B4-BE49-F238E27FC236}">
                  <a16:creationId xmlns:a16="http://schemas.microsoft.com/office/drawing/2014/main" id="{984EE878-5CE5-4B89-8C89-FA9EF9CD13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438" y="2357438"/>
              <a:ext cx="2143125" cy="21431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</p:pic>
        <p:sp>
          <p:nvSpPr>
            <p:cNvPr id="152" name="Donut 3">
              <a:extLst>
                <a:ext uri="{FF2B5EF4-FFF2-40B4-BE49-F238E27FC236}">
                  <a16:creationId xmlns:a16="http://schemas.microsoft.com/office/drawing/2014/main" id="{31F0DC45-940E-474D-96B2-95E14FDF566F}"/>
                </a:ext>
              </a:extLst>
            </p:cNvPr>
            <p:cNvSpPr/>
            <p:nvPr/>
          </p:nvSpPr>
          <p:spPr bwMode="auto">
            <a:xfrm>
              <a:off x="3455876" y="2276872"/>
              <a:ext cx="2232248" cy="2448272"/>
            </a:xfrm>
            <a:prstGeom prst="donut">
              <a:avLst>
                <a:gd name="adj" fmla="val 5497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55" name="Flowchart: Data 154">
            <a:extLst>
              <a:ext uri="{FF2B5EF4-FFF2-40B4-BE49-F238E27FC236}">
                <a16:creationId xmlns:a16="http://schemas.microsoft.com/office/drawing/2014/main" id="{0A922BCF-9E21-469F-B32F-9CD55958FB83}"/>
              </a:ext>
            </a:extLst>
          </p:cNvPr>
          <p:cNvSpPr/>
          <p:nvPr/>
        </p:nvSpPr>
        <p:spPr>
          <a:xfrm>
            <a:off x="6193855" y="2901117"/>
            <a:ext cx="1714427" cy="1215519"/>
          </a:xfrm>
          <a:prstGeom prst="flowChartInputOutpu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chemeClr val="tx1"/>
                </a:solidFill>
              </a:rPr>
              <a:t>Data Integration &amp; build</a:t>
            </a:r>
          </a:p>
          <a:p>
            <a:pPr algn="ctr"/>
            <a:endParaRPr lang="en-GB" sz="1050" b="1" dirty="0">
              <a:solidFill>
                <a:schemeClr val="tx1"/>
              </a:solidFill>
            </a:endParaRPr>
          </a:p>
          <a:p>
            <a:pPr algn="ctr"/>
            <a:endParaRPr lang="en-GB" sz="1050" b="1" dirty="0">
              <a:solidFill>
                <a:schemeClr val="tx1"/>
              </a:solidFill>
            </a:endParaRP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208C27A2-5A08-4ACE-962F-7901EED9307E}"/>
              </a:ext>
            </a:extLst>
          </p:cNvPr>
          <p:cNvGrpSpPr/>
          <p:nvPr/>
        </p:nvGrpSpPr>
        <p:grpSpPr>
          <a:xfrm>
            <a:off x="2579716" y="5189387"/>
            <a:ext cx="294012" cy="193323"/>
            <a:chOff x="9786075" y="1539123"/>
            <a:chExt cx="294012" cy="193323"/>
          </a:xfrm>
        </p:grpSpPr>
        <p:sp>
          <p:nvSpPr>
            <p:cNvPr id="167" name="Rounded Rectangle 254">
              <a:extLst>
                <a:ext uri="{FF2B5EF4-FFF2-40B4-BE49-F238E27FC236}">
                  <a16:creationId xmlns:a16="http://schemas.microsoft.com/office/drawing/2014/main" id="{89E16B59-6CFE-453F-AC01-EDF05AD5947D}"/>
                </a:ext>
              </a:extLst>
            </p:cNvPr>
            <p:cNvSpPr/>
            <p:nvPr/>
          </p:nvSpPr>
          <p:spPr bwMode="auto">
            <a:xfrm>
              <a:off x="9786075" y="1539123"/>
              <a:ext cx="294012" cy="193323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8" name="Right Arrow 255">
              <a:extLst>
                <a:ext uri="{FF2B5EF4-FFF2-40B4-BE49-F238E27FC236}">
                  <a16:creationId xmlns:a16="http://schemas.microsoft.com/office/drawing/2014/main" id="{7227E875-F240-430D-B15E-BBB00F65F68B}"/>
                </a:ext>
              </a:extLst>
            </p:cNvPr>
            <p:cNvSpPr/>
            <p:nvPr/>
          </p:nvSpPr>
          <p:spPr bwMode="auto">
            <a:xfrm>
              <a:off x="9812500" y="1581659"/>
              <a:ext cx="254173" cy="114917"/>
            </a:xfrm>
            <a:prstGeom prst="rightArrow">
              <a:avLst>
                <a:gd name="adj1" fmla="val 29095"/>
                <a:gd name="adj2" fmla="val 74927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C311E3C4-2286-4D09-B6D2-5F8D566F5E46}"/>
              </a:ext>
            </a:extLst>
          </p:cNvPr>
          <p:cNvGrpSpPr/>
          <p:nvPr/>
        </p:nvGrpSpPr>
        <p:grpSpPr>
          <a:xfrm>
            <a:off x="2621636" y="5612892"/>
            <a:ext cx="336445" cy="212402"/>
            <a:chOff x="9792580" y="1957286"/>
            <a:chExt cx="336445" cy="212402"/>
          </a:xfrm>
        </p:grpSpPr>
        <p:sp>
          <p:nvSpPr>
            <p:cNvPr id="171" name="Rounded Rectangle 263">
              <a:extLst>
                <a:ext uri="{FF2B5EF4-FFF2-40B4-BE49-F238E27FC236}">
                  <a16:creationId xmlns:a16="http://schemas.microsoft.com/office/drawing/2014/main" id="{0BE41706-2C77-49E1-962D-05B52D7E3180}"/>
                </a:ext>
              </a:extLst>
            </p:cNvPr>
            <p:cNvSpPr/>
            <p:nvPr/>
          </p:nvSpPr>
          <p:spPr bwMode="auto">
            <a:xfrm>
              <a:off x="9792580" y="1957286"/>
              <a:ext cx="336445" cy="21240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2" name="Right Arrow 264">
              <a:extLst>
                <a:ext uri="{FF2B5EF4-FFF2-40B4-BE49-F238E27FC236}">
                  <a16:creationId xmlns:a16="http://schemas.microsoft.com/office/drawing/2014/main" id="{D312C0C7-E23B-4CCF-A4FE-C4E62A81A55E}"/>
                </a:ext>
              </a:extLst>
            </p:cNvPr>
            <p:cNvSpPr/>
            <p:nvPr/>
          </p:nvSpPr>
          <p:spPr bwMode="auto">
            <a:xfrm>
              <a:off x="9864859" y="1989589"/>
              <a:ext cx="227731" cy="93270"/>
            </a:xfrm>
            <a:prstGeom prst="rightArrow">
              <a:avLst>
                <a:gd name="adj1" fmla="val 29095"/>
                <a:gd name="adj2" fmla="val 74927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3" name="Right Arrow 265">
              <a:extLst>
                <a:ext uri="{FF2B5EF4-FFF2-40B4-BE49-F238E27FC236}">
                  <a16:creationId xmlns:a16="http://schemas.microsoft.com/office/drawing/2014/main" id="{73CB86EE-E7B4-49E5-A0F3-D1539E25BE52}"/>
                </a:ext>
              </a:extLst>
            </p:cNvPr>
            <p:cNvSpPr/>
            <p:nvPr/>
          </p:nvSpPr>
          <p:spPr bwMode="auto">
            <a:xfrm rot="10800000">
              <a:off x="9850435" y="2063486"/>
              <a:ext cx="226837" cy="93270"/>
            </a:xfrm>
            <a:prstGeom prst="rightArrow">
              <a:avLst>
                <a:gd name="adj1" fmla="val 29095"/>
                <a:gd name="adj2" fmla="val 74927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82" name="Picture 2">
            <a:extLst>
              <a:ext uri="{FF2B5EF4-FFF2-40B4-BE49-F238E27FC236}">
                <a16:creationId xmlns:a16="http://schemas.microsoft.com/office/drawing/2014/main" id="{FED45EE1-0338-425A-9521-8C0FF790B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718" y="3311784"/>
            <a:ext cx="318256" cy="31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3" name="Group 182">
            <a:extLst>
              <a:ext uri="{FF2B5EF4-FFF2-40B4-BE49-F238E27FC236}">
                <a16:creationId xmlns:a16="http://schemas.microsoft.com/office/drawing/2014/main" id="{5C4FF463-EF81-4CA9-924D-A443FBB6133E}"/>
              </a:ext>
            </a:extLst>
          </p:cNvPr>
          <p:cNvGrpSpPr/>
          <p:nvPr/>
        </p:nvGrpSpPr>
        <p:grpSpPr>
          <a:xfrm>
            <a:off x="4300696" y="3263875"/>
            <a:ext cx="426251" cy="293477"/>
            <a:chOff x="6237185" y="1477509"/>
            <a:chExt cx="691351" cy="691351"/>
          </a:xfrm>
        </p:grpSpPr>
        <p:pic>
          <p:nvPicPr>
            <p:cNvPr id="184" name="Picture 2">
              <a:extLst>
                <a:ext uri="{FF2B5EF4-FFF2-40B4-BE49-F238E27FC236}">
                  <a16:creationId xmlns:a16="http://schemas.microsoft.com/office/drawing/2014/main" id="{CCD3CD05-49B8-4B95-BF62-6819B83B87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7185" y="1477509"/>
              <a:ext cx="691351" cy="691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" name="Picture 8">
              <a:extLst>
                <a:ext uri="{FF2B5EF4-FFF2-40B4-BE49-F238E27FC236}">
                  <a16:creationId xmlns:a16="http://schemas.microsoft.com/office/drawing/2014/main" id="{543DF00F-C827-4E66-92FA-EACB62C20E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6" t="8934" r="6797" b="6702"/>
            <a:stretch/>
          </p:blipFill>
          <p:spPr bwMode="auto">
            <a:xfrm>
              <a:off x="6405719" y="1775261"/>
              <a:ext cx="354281" cy="34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6" name="Picture 7">
            <a:extLst>
              <a:ext uri="{FF2B5EF4-FFF2-40B4-BE49-F238E27FC236}">
                <a16:creationId xmlns:a16="http://schemas.microsoft.com/office/drawing/2014/main" id="{357AF338-C3FC-40EF-AB2F-E66F7585F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174" y="3256456"/>
            <a:ext cx="309135" cy="30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https://static.thenounproject.com/png/1677704-200.png">
            <a:extLst>
              <a:ext uri="{FF2B5EF4-FFF2-40B4-BE49-F238E27FC236}">
                <a16:creationId xmlns:a16="http://schemas.microsoft.com/office/drawing/2014/main" id="{46E36873-F1B6-4EB4-BE11-244066407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689" y="4191845"/>
            <a:ext cx="783469" cy="78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Picture 9">
            <a:extLst>
              <a:ext uri="{FF2B5EF4-FFF2-40B4-BE49-F238E27FC236}">
                <a16:creationId xmlns:a16="http://schemas.microsoft.com/office/drawing/2014/main" id="{B03CF39F-3EC6-4DDA-92BB-BAFD5A955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302" y="3978331"/>
            <a:ext cx="290259" cy="29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32F03048-C4AB-482C-BF24-CBA5ABD6588D}"/>
              </a:ext>
            </a:extLst>
          </p:cNvPr>
          <p:cNvCxnSpPr>
            <a:cxnSpLocks/>
          </p:cNvCxnSpPr>
          <p:nvPr/>
        </p:nvCxnSpPr>
        <p:spPr>
          <a:xfrm>
            <a:off x="5172023" y="2481815"/>
            <a:ext cx="1148667" cy="1063257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406122F9-7E47-4DA2-8646-D37251ABF858}"/>
              </a:ext>
            </a:extLst>
          </p:cNvPr>
          <p:cNvCxnSpPr>
            <a:cxnSpLocks/>
          </p:cNvCxnSpPr>
          <p:nvPr/>
        </p:nvCxnSpPr>
        <p:spPr>
          <a:xfrm flipV="1">
            <a:off x="5553661" y="3545072"/>
            <a:ext cx="767029" cy="255313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F4E08D21-191D-4503-89DD-36A57A2FEAC5}"/>
              </a:ext>
            </a:extLst>
          </p:cNvPr>
          <p:cNvCxnSpPr>
            <a:cxnSpLocks/>
          </p:cNvCxnSpPr>
          <p:nvPr/>
        </p:nvCxnSpPr>
        <p:spPr>
          <a:xfrm>
            <a:off x="5158971" y="1416260"/>
            <a:ext cx="1161719" cy="2128812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>
            <a:extLst>
              <a:ext uri="{FF2B5EF4-FFF2-40B4-BE49-F238E27FC236}">
                <a16:creationId xmlns:a16="http://schemas.microsoft.com/office/drawing/2014/main" id="{78F4A57A-ACEF-4E32-A027-548B32AA8040}"/>
              </a:ext>
            </a:extLst>
          </p:cNvPr>
          <p:cNvCxnSpPr>
            <a:cxnSpLocks/>
          </p:cNvCxnSpPr>
          <p:nvPr/>
        </p:nvCxnSpPr>
        <p:spPr>
          <a:xfrm flipV="1">
            <a:off x="5473030" y="3545072"/>
            <a:ext cx="847660" cy="1837638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Flowchart: Process 239">
            <a:extLst>
              <a:ext uri="{FF2B5EF4-FFF2-40B4-BE49-F238E27FC236}">
                <a16:creationId xmlns:a16="http://schemas.microsoft.com/office/drawing/2014/main" id="{1DE7BF48-3161-4C19-BAFF-02D0DBD26D20}"/>
              </a:ext>
            </a:extLst>
          </p:cNvPr>
          <p:cNvSpPr/>
          <p:nvPr/>
        </p:nvSpPr>
        <p:spPr>
          <a:xfrm>
            <a:off x="6502279" y="4596845"/>
            <a:ext cx="1056688" cy="555103"/>
          </a:xfrm>
          <a:prstGeom prst="flowChartProcess">
            <a:avLst/>
          </a:prstGeom>
          <a:solidFill>
            <a:schemeClr val="accent6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1" name="Flowchart: Process 240">
            <a:extLst>
              <a:ext uri="{FF2B5EF4-FFF2-40B4-BE49-F238E27FC236}">
                <a16:creationId xmlns:a16="http://schemas.microsoft.com/office/drawing/2014/main" id="{CFDF9B8A-AC8A-4F17-8B8F-869580C54FCD}"/>
              </a:ext>
            </a:extLst>
          </p:cNvPr>
          <p:cNvSpPr/>
          <p:nvPr/>
        </p:nvSpPr>
        <p:spPr>
          <a:xfrm>
            <a:off x="6443563" y="4703180"/>
            <a:ext cx="1056688" cy="555103"/>
          </a:xfrm>
          <a:prstGeom prst="flowChartProcess">
            <a:avLst/>
          </a:prstGeom>
          <a:solidFill>
            <a:schemeClr val="accent6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  <p:sp>
        <p:nvSpPr>
          <p:cNvPr id="153" name="Flowchart: Process 152">
            <a:extLst>
              <a:ext uri="{FF2B5EF4-FFF2-40B4-BE49-F238E27FC236}">
                <a16:creationId xmlns:a16="http://schemas.microsoft.com/office/drawing/2014/main" id="{5DA376D5-ADF3-4DF2-A0D4-0857884BA30B}"/>
              </a:ext>
            </a:extLst>
          </p:cNvPr>
          <p:cNvSpPr/>
          <p:nvPr/>
        </p:nvSpPr>
        <p:spPr>
          <a:xfrm>
            <a:off x="6356333" y="4797107"/>
            <a:ext cx="1056688" cy="555103"/>
          </a:xfrm>
          <a:prstGeom prst="flowChartProcess">
            <a:avLst/>
          </a:prstGeom>
          <a:solidFill>
            <a:schemeClr val="accent6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>
                    <a:lumMod val="95000"/>
                  </a:schemeClr>
                </a:solidFill>
              </a:rPr>
              <a:t> Engines</a:t>
            </a:r>
          </a:p>
        </p:txBody>
      </p:sp>
      <p:sp>
        <p:nvSpPr>
          <p:cNvPr id="223" name="Arrow: Pentagon 222">
            <a:extLst>
              <a:ext uri="{FF2B5EF4-FFF2-40B4-BE49-F238E27FC236}">
                <a16:creationId xmlns:a16="http://schemas.microsoft.com/office/drawing/2014/main" id="{77682E5F-28C6-4E1A-ACE3-A9EAE79499AC}"/>
              </a:ext>
            </a:extLst>
          </p:cNvPr>
          <p:cNvSpPr/>
          <p:nvPr/>
        </p:nvSpPr>
        <p:spPr>
          <a:xfrm>
            <a:off x="7459063" y="4461398"/>
            <a:ext cx="531640" cy="1151494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3399FF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chemeClr val="tx2"/>
                </a:solidFill>
              </a:rPr>
              <a:t>APIs</a:t>
            </a:r>
          </a:p>
        </p:txBody>
      </p:sp>
      <p:pic>
        <p:nvPicPr>
          <p:cNvPr id="77" name="Picture 12">
            <a:extLst>
              <a:ext uri="{FF2B5EF4-FFF2-40B4-BE49-F238E27FC236}">
                <a16:creationId xmlns:a16="http://schemas.microsoft.com/office/drawing/2014/main" id="{977A6D35-9EE6-4F20-A02F-2FBE47AB5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77849" y="2057664"/>
            <a:ext cx="179711" cy="17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12">
            <a:extLst>
              <a:ext uri="{FF2B5EF4-FFF2-40B4-BE49-F238E27FC236}">
                <a16:creationId xmlns:a16="http://schemas.microsoft.com/office/drawing/2014/main" id="{39238D05-BC31-414C-9E91-639112953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17438" y="1230541"/>
            <a:ext cx="179711" cy="17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12">
            <a:extLst>
              <a:ext uri="{FF2B5EF4-FFF2-40B4-BE49-F238E27FC236}">
                <a16:creationId xmlns:a16="http://schemas.microsoft.com/office/drawing/2014/main" id="{8E24D9C7-F02F-4990-88AC-7B38037B5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69687" y="2989411"/>
            <a:ext cx="179711" cy="17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12">
            <a:extLst>
              <a:ext uri="{FF2B5EF4-FFF2-40B4-BE49-F238E27FC236}">
                <a16:creationId xmlns:a16="http://schemas.microsoft.com/office/drawing/2014/main" id="{AA8A2908-F21F-4759-8A7F-4EE0A706F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78626" y="4526935"/>
            <a:ext cx="179711" cy="17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8E84B25F-26CF-4522-B49E-CFEC0BA9718F}"/>
              </a:ext>
            </a:extLst>
          </p:cNvPr>
          <p:cNvCxnSpPr>
            <a:cxnSpLocks/>
          </p:cNvCxnSpPr>
          <p:nvPr/>
        </p:nvCxnSpPr>
        <p:spPr>
          <a:xfrm>
            <a:off x="6660144" y="4191845"/>
            <a:ext cx="218079" cy="595934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5">
            <a:extLst>
              <a:ext uri="{FF2B5EF4-FFF2-40B4-BE49-F238E27FC236}">
                <a16:creationId xmlns:a16="http://schemas.microsoft.com/office/drawing/2014/main" id="{E529BBB8-8A0B-4BEB-AFBB-C2DC989FE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678" y="4558388"/>
            <a:ext cx="372064" cy="37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3">
            <a:extLst>
              <a:ext uri="{FF2B5EF4-FFF2-40B4-BE49-F238E27FC236}">
                <a16:creationId xmlns:a16="http://schemas.microsoft.com/office/drawing/2014/main" id="{B84B98AD-8698-4E76-8C2A-C2D5E0470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850" y="4962982"/>
            <a:ext cx="368792" cy="421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Flowchart: Data 105">
            <a:extLst>
              <a:ext uri="{FF2B5EF4-FFF2-40B4-BE49-F238E27FC236}">
                <a16:creationId xmlns:a16="http://schemas.microsoft.com/office/drawing/2014/main" id="{84EDBD0E-475B-472E-A902-D59560D963FC}"/>
              </a:ext>
            </a:extLst>
          </p:cNvPr>
          <p:cNvSpPr/>
          <p:nvPr/>
        </p:nvSpPr>
        <p:spPr>
          <a:xfrm>
            <a:off x="350487" y="2378592"/>
            <a:ext cx="1955445" cy="1194624"/>
          </a:xfrm>
          <a:prstGeom prst="flowChartInputOutput">
            <a:avLst/>
          </a:prstGeom>
          <a:noFill/>
          <a:ln w="5715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chemeClr val="tx1"/>
                </a:solidFill>
              </a:rPr>
              <a:t>Data Creation: Planning &amp;  Integration  </a:t>
            </a:r>
          </a:p>
          <a:p>
            <a:pPr algn="ctr"/>
            <a:endParaRPr lang="en-GB" sz="1050" b="1" dirty="0">
              <a:solidFill>
                <a:schemeClr val="tx1"/>
              </a:solidFill>
            </a:endParaRPr>
          </a:p>
          <a:p>
            <a:pPr algn="ctr"/>
            <a:endParaRPr lang="en-GB" sz="1050" b="1" dirty="0">
              <a:solidFill>
                <a:schemeClr val="tx1"/>
              </a:solidFill>
            </a:endParaRPr>
          </a:p>
          <a:p>
            <a:pPr algn="ctr"/>
            <a:endParaRPr lang="en-GB" sz="1050" b="1" dirty="0">
              <a:solidFill>
                <a:schemeClr val="tx1"/>
              </a:solidFill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81C21D-1F06-45CF-B80B-D6824BAC3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554" y="1646938"/>
            <a:ext cx="1540154" cy="504898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37CBEB99-802D-4674-8191-D7E63A5B9B7F}"/>
              </a:ext>
            </a:extLst>
          </p:cNvPr>
          <p:cNvCxnSpPr>
            <a:cxnSpLocks/>
            <a:stCxn id="165" idx="0"/>
            <a:endCxn id="106" idx="5"/>
          </p:cNvCxnSpPr>
          <p:nvPr/>
        </p:nvCxnSpPr>
        <p:spPr>
          <a:xfrm flipH="1" flipV="1">
            <a:off x="2110388" y="2975904"/>
            <a:ext cx="636841" cy="824481"/>
          </a:xfrm>
          <a:prstGeom prst="straightConnector1">
            <a:avLst/>
          </a:prstGeom>
          <a:ln w="38100">
            <a:solidFill>
              <a:schemeClr val="tx1">
                <a:lumMod val="20000"/>
                <a:lumOff val="8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38FE789D-E505-4CC8-82FD-C8FD8CAB0FB7}"/>
              </a:ext>
            </a:extLst>
          </p:cNvPr>
          <p:cNvCxnSpPr>
            <a:cxnSpLocks/>
            <a:stCxn id="4097" idx="0"/>
            <a:endCxn id="106" idx="5"/>
          </p:cNvCxnSpPr>
          <p:nvPr/>
        </p:nvCxnSpPr>
        <p:spPr>
          <a:xfrm flipH="1">
            <a:off x="2110388" y="2481815"/>
            <a:ext cx="740537" cy="494089"/>
          </a:xfrm>
          <a:prstGeom prst="straightConnector1">
            <a:avLst/>
          </a:prstGeom>
          <a:ln w="38100">
            <a:solidFill>
              <a:schemeClr val="tx1">
                <a:lumMod val="20000"/>
                <a:lumOff val="8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FAE93418-2033-4068-A784-FBDB79955F28}"/>
              </a:ext>
            </a:extLst>
          </p:cNvPr>
          <p:cNvCxnSpPr>
            <a:cxnSpLocks/>
            <a:stCxn id="206" idx="0"/>
            <a:endCxn id="106" idx="5"/>
          </p:cNvCxnSpPr>
          <p:nvPr/>
        </p:nvCxnSpPr>
        <p:spPr>
          <a:xfrm flipH="1" flipV="1">
            <a:off x="2110388" y="2975904"/>
            <a:ext cx="375601" cy="2406806"/>
          </a:xfrm>
          <a:prstGeom prst="straightConnector1">
            <a:avLst/>
          </a:prstGeom>
          <a:ln w="38100">
            <a:solidFill>
              <a:schemeClr val="tx1">
                <a:lumMod val="20000"/>
                <a:lumOff val="8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Picture 6">
            <a:extLst>
              <a:ext uri="{FF2B5EF4-FFF2-40B4-BE49-F238E27FC236}">
                <a16:creationId xmlns:a16="http://schemas.microsoft.com/office/drawing/2014/main" id="{F3CADEC4-7C74-41D5-BA30-9B1094AD6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000" y="3032436"/>
            <a:ext cx="427708" cy="42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9">
            <a:extLst>
              <a:ext uri="{FF2B5EF4-FFF2-40B4-BE49-F238E27FC236}">
                <a16:creationId xmlns:a16="http://schemas.microsoft.com/office/drawing/2014/main" id="{D8F0A617-4EB8-4D79-A966-AB7ABAEFB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79" y="2991770"/>
            <a:ext cx="449397" cy="44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2">
            <a:extLst>
              <a:ext uri="{FF2B5EF4-FFF2-40B4-BE49-F238E27FC236}">
                <a16:creationId xmlns:a16="http://schemas.microsoft.com/office/drawing/2014/main" id="{10EE5ECB-5D3D-45DF-9D17-186975667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624" y="1245078"/>
            <a:ext cx="1017507" cy="489304"/>
          </a:xfrm>
          <a:prstGeom prst="rect">
            <a:avLst/>
          </a:prstGeom>
          <a:noFill/>
          <a:ln>
            <a:noFill/>
          </a:ln>
          <a:scene3d>
            <a:camera prst="perspectiveRelaxedModerately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" name="Flowchart: Data 146">
            <a:extLst>
              <a:ext uri="{FF2B5EF4-FFF2-40B4-BE49-F238E27FC236}">
                <a16:creationId xmlns:a16="http://schemas.microsoft.com/office/drawing/2014/main" id="{5BDE1FFB-9E25-41E2-9414-429A26C9AC9F}"/>
              </a:ext>
            </a:extLst>
          </p:cNvPr>
          <p:cNvSpPr/>
          <p:nvPr/>
        </p:nvSpPr>
        <p:spPr>
          <a:xfrm>
            <a:off x="56972" y="4016439"/>
            <a:ext cx="2063836" cy="1120443"/>
          </a:xfrm>
          <a:prstGeom prst="flowChartInputOutput">
            <a:avLst/>
          </a:prstGeom>
          <a:noFill/>
          <a:ln w="5715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chemeClr val="tx1"/>
                </a:solidFill>
              </a:rPr>
              <a:t>Data Creation: Operations, Retail</a:t>
            </a:r>
          </a:p>
          <a:p>
            <a:pPr algn="ctr"/>
            <a:endParaRPr lang="en-GB" sz="1050" b="1" dirty="0">
              <a:solidFill>
                <a:schemeClr val="tx1"/>
              </a:solidFill>
            </a:endParaRPr>
          </a:p>
          <a:p>
            <a:pPr algn="ctr"/>
            <a:endParaRPr lang="en-GB" sz="1050" b="1" dirty="0">
              <a:solidFill>
                <a:schemeClr val="tx1"/>
              </a:solidFill>
            </a:endParaRPr>
          </a:p>
          <a:p>
            <a:pPr algn="ctr"/>
            <a:endParaRPr lang="en-GB" sz="105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Image result for icon for aggregation">
            <a:extLst>
              <a:ext uri="{FF2B5EF4-FFF2-40B4-BE49-F238E27FC236}">
                <a16:creationId xmlns:a16="http://schemas.microsoft.com/office/drawing/2014/main" id="{01969C40-8D4C-4517-9E36-9A235F214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1799" y="3689196"/>
            <a:ext cx="416762" cy="41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10">
            <a:extLst>
              <a:ext uri="{FF2B5EF4-FFF2-40B4-BE49-F238E27FC236}">
                <a16:creationId xmlns:a16="http://schemas.microsoft.com/office/drawing/2014/main" id="{FDDD978F-C02B-484C-9FFF-D284FFD7E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03" y="4553852"/>
            <a:ext cx="507251" cy="50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9971FB81-9E54-4121-9AE5-3A77E99F8C3F}"/>
              </a:ext>
            </a:extLst>
          </p:cNvPr>
          <p:cNvCxnSpPr>
            <a:cxnSpLocks/>
            <a:stCxn id="4097" idx="0"/>
            <a:endCxn id="147" idx="5"/>
          </p:cNvCxnSpPr>
          <p:nvPr/>
        </p:nvCxnSpPr>
        <p:spPr>
          <a:xfrm flipH="1">
            <a:off x="1914424" y="2481815"/>
            <a:ext cx="936501" cy="2094846"/>
          </a:xfrm>
          <a:prstGeom prst="straightConnector1">
            <a:avLst/>
          </a:prstGeom>
          <a:ln w="38100">
            <a:solidFill>
              <a:schemeClr val="tx1">
                <a:lumMod val="20000"/>
                <a:lumOff val="8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2DC2F7AB-73E3-4EE1-BDD9-0C5E237EF668}"/>
              </a:ext>
            </a:extLst>
          </p:cNvPr>
          <p:cNvCxnSpPr>
            <a:cxnSpLocks/>
            <a:stCxn id="165" idx="0"/>
            <a:endCxn id="147" idx="5"/>
          </p:cNvCxnSpPr>
          <p:nvPr/>
        </p:nvCxnSpPr>
        <p:spPr>
          <a:xfrm flipH="1">
            <a:off x="1914424" y="3800385"/>
            <a:ext cx="832805" cy="776276"/>
          </a:xfrm>
          <a:prstGeom prst="straightConnector1">
            <a:avLst/>
          </a:prstGeom>
          <a:ln w="38100">
            <a:solidFill>
              <a:schemeClr val="tx1">
                <a:lumMod val="20000"/>
                <a:lumOff val="8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DD3D4D66-FA0F-4A9E-83E0-49DF2E58AE76}"/>
              </a:ext>
            </a:extLst>
          </p:cNvPr>
          <p:cNvCxnSpPr>
            <a:cxnSpLocks/>
            <a:stCxn id="206" idx="0"/>
            <a:endCxn id="147" idx="5"/>
          </p:cNvCxnSpPr>
          <p:nvPr/>
        </p:nvCxnSpPr>
        <p:spPr>
          <a:xfrm flipH="1" flipV="1">
            <a:off x="1914424" y="4576661"/>
            <a:ext cx="571565" cy="806049"/>
          </a:xfrm>
          <a:prstGeom prst="straightConnector1">
            <a:avLst/>
          </a:prstGeom>
          <a:ln w="38100">
            <a:solidFill>
              <a:schemeClr val="tx1">
                <a:lumMod val="20000"/>
                <a:lumOff val="8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Speech Bubble: Rectangle 189">
            <a:extLst>
              <a:ext uri="{FF2B5EF4-FFF2-40B4-BE49-F238E27FC236}">
                <a16:creationId xmlns:a16="http://schemas.microsoft.com/office/drawing/2014/main" id="{D4F85806-4C1B-4BB3-A1C4-EFED7878B33E}"/>
              </a:ext>
            </a:extLst>
          </p:cNvPr>
          <p:cNvSpPr/>
          <p:nvPr/>
        </p:nvSpPr>
        <p:spPr>
          <a:xfrm>
            <a:off x="1654631" y="1079303"/>
            <a:ext cx="1133200" cy="585150"/>
          </a:xfrm>
          <a:prstGeom prst="wedgeRectCallout">
            <a:avLst>
              <a:gd name="adj1" fmla="val -9868"/>
              <a:gd name="adj2" fmla="val 252656"/>
            </a:avLst>
          </a:prstGeom>
          <a:solidFill>
            <a:srgbClr val="0070C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4" name="Picture 2">
            <a:extLst>
              <a:ext uri="{FF2B5EF4-FFF2-40B4-BE49-F238E27FC236}">
                <a16:creationId xmlns:a16="http://schemas.microsoft.com/office/drawing/2014/main" id="{7CEC4AA9-BBBD-4EED-B21F-588EA5559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714" y="1134009"/>
            <a:ext cx="1017507" cy="489304"/>
          </a:xfrm>
          <a:prstGeom prst="rect">
            <a:avLst/>
          </a:prstGeom>
          <a:noFill/>
          <a:ln>
            <a:noFill/>
          </a:ln>
          <a:scene3d>
            <a:camera prst="perspectiveRelaxedModerately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13">
            <a:extLst>
              <a:ext uri="{FF2B5EF4-FFF2-40B4-BE49-F238E27FC236}">
                <a16:creationId xmlns:a16="http://schemas.microsoft.com/office/drawing/2014/main" id="{7D3FDC78-519F-4416-A81C-950403577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891" y="3641392"/>
            <a:ext cx="283602" cy="28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9B7A635B-B7EA-4613-971B-99C406785607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100907" y="4746814"/>
            <a:ext cx="269184" cy="26568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5" name="Picture 3">
            <a:extLst>
              <a:ext uri="{FF2B5EF4-FFF2-40B4-BE49-F238E27FC236}">
                <a16:creationId xmlns:a16="http://schemas.microsoft.com/office/drawing/2014/main" id="{82B7DDBF-49B2-4228-9D4B-6A57F96EA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784" y="5073022"/>
            <a:ext cx="323347" cy="32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13" descr="Image result for iron icon">
            <a:extLst>
              <a:ext uri="{FF2B5EF4-FFF2-40B4-BE49-F238E27FC236}">
                <a16:creationId xmlns:a16="http://schemas.microsoft.com/office/drawing/2014/main" id="{6FAB28F8-4318-41E6-B6FA-211DE6EA0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515" y="5465179"/>
            <a:ext cx="262614" cy="26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9" descr="Related image">
            <a:extLst>
              <a:ext uri="{FF2B5EF4-FFF2-40B4-BE49-F238E27FC236}">
                <a16:creationId xmlns:a16="http://schemas.microsoft.com/office/drawing/2014/main" id="{1A68D1DC-FAB5-4CA6-A848-04869FE664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3" r="17613"/>
          <a:stretch/>
        </p:blipFill>
        <p:spPr bwMode="auto">
          <a:xfrm>
            <a:off x="3565337" y="4745432"/>
            <a:ext cx="269112" cy="40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icon for   bus">
            <a:extLst>
              <a:ext uri="{FF2B5EF4-FFF2-40B4-BE49-F238E27FC236}">
                <a16:creationId xmlns:a16="http://schemas.microsoft.com/office/drawing/2014/main" id="{605DC685-8782-4253-84C7-3E6D8FC25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501" y="2169591"/>
            <a:ext cx="631276" cy="51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78" descr="gbf">
            <a:extLst>
              <a:ext uri="{FF2B5EF4-FFF2-40B4-BE49-F238E27FC236}">
                <a16:creationId xmlns:a16="http://schemas.microsoft.com/office/drawing/2014/main" id="{747183BB-23C3-4DA8-87E3-9423E9AE7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174" y="2265647"/>
            <a:ext cx="335930" cy="16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" descr="C:\Users\nick.knowles\AppData\Local\Microsoft\Windows\INetCache\IE\1X7Q07M1\price-tag[1].jpg">
            <a:extLst>
              <a:ext uri="{FF2B5EF4-FFF2-40B4-BE49-F238E27FC236}">
                <a16:creationId xmlns:a16="http://schemas.microsoft.com/office/drawing/2014/main" id="{B58FD1C6-005E-43A9-96B5-373DBE33D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023" y="2282914"/>
            <a:ext cx="211641" cy="34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Thought Bubble: Cloud 115">
            <a:extLst>
              <a:ext uri="{FF2B5EF4-FFF2-40B4-BE49-F238E27FC236}">
                <a16:creationId xmlns:a16="http://schemas.microsoft.com/office/drawing/2014/main" id="{68900391-4F0A-41EB-A659-633181E510A8}"/>
              </a:ext>
            </a:extLst>
          </p:cNvPr>
          <p:cNvSpPr/>
          <p:nvPr/>
        </p:nvSpPr>
        <p:spPr>
          <a:xfrm>
            <a:off x="5406185" y="5591612"/>
            <a:ext cx="1876412" cy="655322"/>
          </a:xfrm>
          <a:prstGeom prst="cloudCallout">
            <a:avLst>
              <a:gd name="adj1" fmla="val 11633"/>
              <a:gd name="adj2" fmla="val -1624"/>
            </a:avLst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accent1"/>
                </a:solidFill>
              </a:rPr>
              <a:t>Dynamic Fares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F911B3B4-9E05-4EB3-AC11-025C1FB3D38D}"/>
              </a:ext>
            </a:extLst>
          </p:cNvPr>
          <p:cNvGrpSpPr/>
          <p:nvPr/>
        </p:nvGrpSpPr>
        <p:grpSpPr>
          <a:xfrm>
            <a:off x="6443563" y="5666703"/>
            <a:ext cx="367834" cy="452064"/>
            <a:chOff x="7452320" y="1886231"/>
            <a:chExt cx="1204901" cy="1498714"/>
          </a:xfrm>
        </p:grpSpPr>
        <p:pic>
          <p:nvPicPr>
            <p:cNvPr id="118" name="Picture 3" descr="C:\Users\nick.knowles\AppData\Local\Microsoft\Windows\INetCache\IE\1X7Q07M1\price-tag[1].jpg">
              <a:extLst>
                <a:ext uri="{FF2B5EF4-FFF2-40B4-BE49-F238E27FC236}">
                  <a16:creationId xmlns:a16="http://schemas.microsoft.com/office/drawing/2014/main" id="{53EC9593-3E35-413B-BACF-97250E425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1886231"/>
              <a:ext cx="1204901" cy="1498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" name="Picture 5" descr="C:\Program Files\Microsoft Office\MEDIA\CAGCAT10\j0222021.wmf">
              <a:extLst>
                <a:ext uri="{FF2B5EF4-FFF2-40B4-BE49-F238E27FC236}">
                  <a16:creationId xmlns:a16="http://schemas.microsoft.com/office/drawing/2014/main" id="{96F8A867-D53F-4A6D-812A-4932568963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58154">
              <a:off x="7758810" y="2802089"/>
              <a:ext cx="353460" cy="354720"/>
            </a:xfrm>
            <a:prstGeom prst="rect">
              <a:avLst/>
            </a:prstGeom>
            <a:solidFill>
              <a:schemeClr val="bg1"/>
            </a:solidFill>
          </p:spPr>
        </p:pic>
      </p:grp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DCB46AD3-E285-4754-8181-B616B46C2ED7}"/>
              </a:ext>
            </a:extLst>
          </p:cNvPr>
          <p:cNvCxnSpPr>
            <a:cxnSpLocks/>
            <a:endCxn id="153" idx="2"/>
          </p:cNvCxnSpPr>
          <p:nvPr/>
        </p:nvCxnSpPr>
        <p:spPr>
          <a:xfrm flipH="1" flipV="1">
            <a:off x="6884677" y="5352210"/>
            <a:ext cx="14066" cy="456972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C1ABB7F-A5D7-4BBB-95F4-048B75C9615E}"/>
              </a:ext>
            </a:extLst>
          </p:cNvPr>
          <p:cNvSpPr/>
          <p:nvPr/>
        </p:nvSpPr>
        <p:spPr>
          <a:xfrm>
            <a:off x="5134135" y="2272406"/>
            <a:ext cx="631859" cy="769441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B050"/>
                </a:solidFill>
                <a:sym typeface="Wingdings"/>
              </a:rPr>
              <a:t></a:t>
            </a:r>
            <a:endParaRPr lang="en-GB" sz="4400" dirty="0"/>
          </a:p>
        </p:txBody>
      </p:sp>
      <p:pic>
        <p:nvPicPr>
          <p:cNvPr id="103" name="Picture 2" descr="Image result for icon key">
            <a:extLst>
              <a:ext uri="{FF2B5EF4-FFF2-40B4-BE49-F238E27FC236}">
                <a16:creationId xmlns:a16="http://schemas.microsoft.com/office/drawing/2014/main" id="{B7D41BB6-BCC8-47AB-A633-C5EE43180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050" y="6313454"/>
            <a:ext cx="475922" cy="47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C101EEB2-835A-4FFF-A6E2-80F81F4DB086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3538626" y="5510697"/>
            <a:ext cx="265174" cy="31201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7C50BB68-0E81-4934-A714-B2E8228BDD73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3543637" y="5847168"/>
            <a:ext cx="249780" cy="2938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3" name="Rectangle 122">
            <a:extLst>
              <a:ext uri="{FF2B5EF4-FFF2-40B4-BE49-F238E27FC236}">
                <a16:creationId xmlns:a16="http://schemas.microsoft.com/office/drawing/2014/main" id="{1E3B8027-0412-48E5-89DF-E13D1D329F81}"/>
              </a:ext>
            </a:extLst>
          </p:cNvPr>
          <p:cNvSpPr/>
          <p:nvPr/>
        </p:nvSpPr>
        <p:spPr>
          <a:xfrm>
            <a:off x="7955723" y="3553513"/>
            <a:ext cx="1095418" cy="352081"/>
          </a:xfrm>
          <a:prstGeom prst="rect">
            <a:avLst/>
          </a:prstGeom>
          <a:solidFill>
            <a:srgbClr val="FF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>
                <a:solidFill>
                  <a:schemeClr val="tx1"/>
                </a:solidFill>
                <a:latin typeface="Britannic Bold" panose="020B0903060703020204" pitchFamily="34" charset="0"/>
              </a:rPr>
              <a:t>SIRI-xx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9190425D-9C0D-418D-841F-F93D6BAF68E6}"/>
              </a:ext>
            </a:extLst>
          </p:cNvPr>
          <p:cNvSpPr/>
          <p:nvPr/>
        </p:nvSpPr>
        <p:spPr>
          <a:xfrm>
            <a:off x="8053203" y="2954987"/>
            <a:ext cx="900459" cy="487327"/>
          </a:xfrm>
          <a:prstGeom prst="rect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chemeClr val="bg1"/>
                </a:solidFill>
                <a:latin typeface="Bauhaus 93" panose="04030905020B02020C02" pitchFamily="82" charset="0"/>
              </a:rPr>
              <a:t>DJP</a:t>
            </a:r>
            <a:endParaRPr lang="en-GB" sz="20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66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363992" y="1491615"/>
            <a:ext cx="5579984" cy="2226822"/>
          </a:xfrm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dirty="0"/>
              <a:t>Scope of UK </a:t>
            </a:r>
            <a:br>
              <a:rPr lang="en-GB" dirty="0"/>
            </a:br>
            <a:r>
              <a:rPr lang="en-GB" dirty="0"/>
              <a:t>NeTEx Bus Fare profile</a:t>
            </a:r>
            <a:br>
              <a:rPr lang="en-GB" dirty="0"/>
            </a:br>
            <a:br>
              <a:rPr lang="en-GB" b="1" dirty="0"/>
            </a:br>
            <a:r>
              <a:rPr lang="en-GB" altLang="en-US" dirty="0"/>
              <a:t> 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99554" y="6402387"/>
            <a:ext cx="513675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30423-F2DA-4A11-9E75-1EB6423D69A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944" y="6398250"/>
            <a:ext cx="4870023" cy="36354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NeTEx UK Fare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Profile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- Scope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878347"/>
            <a:ext cx="318890" cy="2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F9C30DEE-F77B-4059-91F6-F078D970B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93" y="4536236"/>
            <a:ext cx="545783" cy="54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712A55E7-CB21-4BCB-BA10-7AE85B617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250" y="4403760"/>
            <a:ext cx="701996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2ED6539-B89E-4C5E-BE84-F9D11DAC2142}"/>
              </a:ext>
            </a:extLst>
          </p:cNvPr>
          <p:cNvGrpSpPr/>
          <p:nvPr/>
        </p:nvGrpSpPr>
        <p:grpSpPr>
          <a:xfrm>
            <a:off x="3117504" y="4449619"/>
            <a:ext cx="510663" cy="550830"/>
            <a:chOff x="3126745" y="2797455"/>
            <a:chExt cx="2045477" cy="2073180"/>
          </a:xfrm>
        </p:grpSpPr>
        <p:sp>
          <p:nvSpPr>
            <p:cNvPr id="11" name="Flowchart: Process 10">
              <a:extLst>
                <a:ext uri="{FF2B5EF4-FFF2-40B4-BE49-F238E27FC236}">
                  <a16:creationId xmlns:a16="http://schemas.microsoft.com/office/drawing/2014/main" id="{1D4FC523-BB82-49E2-87D9-C2CF3EA570B9}"/>
                </a:ext>
              </a:extLst>
            </p:cNvPr>
            <p:cNvSpPr/>
            <p:nvPr/>
          </p:nvSpPr>
          <p:spPr bwMode="auto">
            <a:xfrm>
              <a:off x="3131840" y="4239090"/>
              <a:ext cx="600222" cy="631545"/>
            </a:xfrm>
            <a:prstGeom prst="flowChartProcess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Flowchart: Process 11">
              <a:extLst>
                <a:ext uri="{FF2B5EF4-FFF2-40B4-BE49-F238E27FC236}">
                  <a16:creationId xmlns:a16="http://schemas.microsoft.com/office/drawing/2014/main" id="{4E9CE44C-52BD-4D95-A9A2-DD3CBB251058}"/>
                </a:ext>
              </a:extLst>
            </p:cNvPr>
            <p:cNvSpPr/>
            <p:nvPr/>
          </p:nvSpPr>
          <p:spPr bwMode="auto">
            <a:xfrm>
              <a:off x="3840074" y="4231215"/>
              <a:ext cx="600222" cy="631545"/>
            </a:xfrm>
            <a:prstGeom prst="flowChartProcess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Flowchart: Process 12">
              <a:extLst>
                <a:ext uri="{FF2B5EF4-FFF2-40B4-BE49-F238E27FC236}">
                  <a16:creationId xmlns:a16="http://schemas.microsoft.com/office/drawing/2014/main" id="{3D738275-23DA-441D-BF7A-E6900D61219F}"/>
                </a:ext>
              </a:extLst>
            </p:cNvPr>
            <p:cNvSpPr/>
            <p:nvPr/>
          </p:nvSpPr>
          <p:spPr bwMode="auto">
            <a:xfrm>
              <a:off x="4572000" y="4231214"/>
              <a:ext cx="600222" cy="631545"/>
            </a:xfrm>
            <a:prstGeom prst="flowChartProcess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" name="Flowchart: Process 13">
              <a:extLst>
                <a:ext uri="{FF2B5EF4-FFF2-40B4-BE49-F238E27FC236}">
                  <a16:creationId xmlns:a16="http://schemas.microsoft.com/office/drawing/2014/main" id="{0B42A32A-85D9-48E1-9AC3-F329D3FF0A4A}"/>
                </a:ext>
              </a:extLst>
            </p:cNvPr>
            <p:cNvSpPr/>
            <p:nvPr/>
          </p:nvSpPr>
          <p:spPr bwMode="auto">
            <a:xfrm>
              <a:off x="3126745" y="3519010"/>
              <a:ext cx="600222" cy="631545"/>
            </a:xfrm>
            <a:prstGeom prst="flowChartProcess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Flowchart: Process 14">
              <a:extLst>
                <a:ext uri="{FF2B5EF4-FFF2-40B4-BE49-F238E27FC236}">
                  <a16:creationId xmlns:a16="http://schemas.microsoft.com/office/drawing/2014/main" id="{F6A7CBDA-1C6A-48B6-A0C3-9E1704062C52}"/>
                </a:ext>
              </a:extLst>
            </p:cNvPr>
            <p:cNvSpPr/>
            <p:nvPr/>
          </p:nvSpPr>
          <p:spPr bwMode="auto">
            <a:xfrm>
              <a:off x="3846576" y="3519009"/>
              <a:ext cx="600222" cy="631545"/>
            </a:xfrm>
            <a:prstGeom prst="flowChartProcess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Flowchart: Process 15">
              <a:extLst>
                <a:ext uri="{FF2B5EF4-FFF2-40B4-BE49-F238E27FC236}">
                  <a16:creationId xmlns:a16="http://schemas.microsoft.com/office/drawing/2014/main" id="{2FDF16F8-F929-4B92-A299-73EE51994C01}"/>
                </a:ext>
              </a:extLst>
            </p:cNvPr>
            <p:cNvSpPr/>
            <p:nvPr/>
          </p:nvSpPr>
          <p:spPr bwMode="auto">
            <a:xfrm>
              <a:off x="3126745" y="2797455"/>
              <a:ext cx="600222" cy="631545"/>
            </a:xfrm>
            <a:prstGeom prst="flowChartProcess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0457AA-31FE-46D7-B2F2-C17DF93B3B8F}"/>
              </a:ext>
            </a:extLst>
          </p:cNvPr>
          <p:cNvGrpSpPr/>
          <p:nvPr/>
        </p:nvGrpSpPr>
        <p:grpSpPr>
          <a:xfrm>
            <a:off x="4954946" y="4666930"/>
            <a:ext cx="706240" cy="247527"/>
            <a:chOff x="2186735" y="1988840"/>
            <a:chExt cx="2385265" cy="720080"/>
          </a:xfrm>
        </p:grpSpPr>
        <p:sp>
          <p:nvSpPr>
            <p:cNvPr id="18" name="Chevron 18">
              <a:extLst>
                <a:ext uri="{FF2B5EF4-FFF2-40B4-BE49-F238E27FC236}">
                  <a16:creationId xmlns:a16="http://schemas.microsoft.com/office/drawing/2014/main" id="{F8BC5B2C-84F4-448A-A31B-9032B3A6EE59}"/>
                </a:ext>
              </a:extLst>
            </p:cNvPr>
            <p:cNvSpPr/>
            <p:nvPr/>
          </p:nvSpPr>
          <p:spPr>
            <a:xfrm>
              <a:off x="2186735" y="1988840"/>
              <a:ext cx="495055" cy="720080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Chevron 19">
              <a:extLst>
                <a:ext uri="{FF2B5EF4-FFF2-40B4-BE49-F238E27FC236}">
                  <a16:creationId xmlns:a16="http://schemas.microsoft.com/office/drawing/2014/main" id="{3296CBE9-BB92-4B37-8D89-6222AEA691E1}"/>
                </a:ext>
              </a:extLst>
            </p:cNvPr>
            <p:cNvSpPr/>
            <p:nvPr/>
          </p:nvSpPr>
          <p:spPr>
            <a:xfrm>
              <a:off x="2659287" y="1988840"/>
              <a:ext cx="495055" cy="720080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Chevron 20">
              <a:extLst>
                <a:ext uri="{FF2B5EF4-FFF2-40B4-BE49-F238E27FC236}">
                  <a16:creationId xmlns:a16="http://schemas.microsoft.com/office/drawing/2014/main" id="{772C0B81-780E-4626-9942-D43B6A12E88A}"/>
                </a:ext>
              </a:extLst>
            </p:cNvPr>
            <p:cNvSpPr/>
            <p:nvPr/>
          </p:nvSpPr>
          <p:spPr>
            <a:xfrm>
              <a:off x="3140787" y="1988840"/>
              <a:ext cx="495055" cy="720080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Chevron 21">
              <a:extLst>
                <a:ext uri="{FF2B5EF4-FFF2-40B4-BE49-F238E27FC236}">
                  <a16:creationId xmlns:a16="http://schemas.microsoft.com/office/drawing/2014/main" id="{4C076434-8F0C-40F1-97FE-519FD5542228}"/>
                </a:ext>
              </a:extLst>
            </p:cNvPr>
            <p:cNvSpPr/>
            <p:nvPr/>
          </p:nvSpPr>
          <p:spPr>
            <a:xfrm>
              <a:off x="3604392" y="1988840"/>
              <a:ext cx="495055" cy="720080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Chevron 22">
              <a:extLst>
                <a:ext uri="{FF2B5EF4-FFF2-40B4-BE49-F238E27FC236}">
                  <a16:creationId xmlns:a16="http://schemas.microsoft.com/office/drawing/2014/main" id="{2180E29F-F5A4-4D11-8B38-6B1EC5C14341}"/>
                </a:ext>
              </a:extLst>
            </p:cNvPr>
            <p:cNvSpPr/>
            <p:nvPr/>
          </p:nvSpPr>
          <p:spPr>
            <a:xfrm>
              <a:off x="4076945" y="1988840"/>
              <a:ext cx="495055" cy="720080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23" name="Picture 13" descr="Image result for iron icon">
            <a:extLst>
              <a:ext uri="{FF2B5EF4-FFF2-40B4-BE49-F238E27FC236}">
                <a16:creationId xmlns:a16="http://schemas.microsoft.com/office/drawing/2014/main" id="{5FF91496-FE25-4D0A-93C7-934A6C8E7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55" y="4533517"/>
            <a:ext cx="442421" cy="44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55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AF089D89-9655-410C-80C4-F63264AB79CF}"/>
              </a:ext>
            </a:extLst>
          </p:cNvPr>
          <p:cNvCxnSpPr>
            <a:cxnSpLocks/>
          </p:cNvCxnSpPr>
          <p:nvPr/>
        </p:nvCxnSpPr>
        <p:spPr>
          <a:xfrm flipH="1">
            <a:off x="5829377" y="4193172"/>
            <a:ext cx="755306" cy="1456236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F5B0FC20-94B5-42F1-AC33-0B1E71B92CC6}"/>
              </a:ext>
            </a:extLst>
          </p:cNvPr>
          <p:cNvSpPr/>
          <p:nvPr/>
        </p:nvSpPr>
        <p:spPr>
          <a:xfrm>
            <a:off x="6334435" y="1928394"/>
            <a:ext cx="2548089" cy="827583"/>
          </a:xfrm>
          <a:prstGeom prst="horizontalScrol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685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UK NeTEx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685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Bus Profile</a:t>
            </a:r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96D92CF6-7E65-4623-B3E6-8E24ADF9A6AB}"/>
              </a:ext>
            </a:extLst>
          </p:cNvPr>
          <p:cNvSpPr/>
          <p:nvPr/>
        </p:nvSpPr>
        <p:spPr>
          <a:xfrm>
            <a:off x="1695039" y="2762979"/>
            <a:ext cx="619838" cy="213999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A07791F-B000-40F9-8083-B8BFCDAF7B0A}"/>
              </a:ext>
            </a:extLst>
          </p:cNvPr>
          <p:cNvSpPr/>
          <p:nvPr/>
        </p:nvSpPr>
        <p:spPr>
          <a:xfrm>
            <a:off x="5197656" y="2665637"/>
            <a:ext cx="1133901" cy="18241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6" name="Thought Bubble: Cloud 205">
            <a:extLst>
              <a:ext uri="{FF2B5EF4-FFF2-40B4-BE49-F238E27FC236}">
                <a16:creationId xmlns:a16="http://schemas.microsoft.com/office/drawing/2014/main" id="{F053F8D3-1971-4162-9A5A-29C8F6EF7BC2}"/>
              </a:ext>
            </a:extLst>
          </p:cNvPr>
          <p:cNvSpPr/>
          <p:nvPr/>
        </p:nvSpPr>
        <p:spPr>
          <a:xfrm>
            <a:off x="2476726" y="4494135"/>
            <a:ext cx="2986313" cy="1777150"/>
          </a:xfrm>
          <a:prstGeom prst="cloudCallout">
            <a:avLst>
              <a:gd name="adj1" fmla="val 11633"/>
              <a:gd name="adj2" fmla="val -1624"/>
            </a:avLst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685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Fares</a:t>
            </a:r>
          </a:p>
        </p:txBody>
      </p:sp>
      <p:sp>
        <p:nvSpPr>
          <p:cNvPr id="191" name="Thought Bubble: Cloud 190">
            <a:extLst>
              <a:ext uri="{FF2B5EF4-FFF2-40B4-BE49-F238E27FC236}">
                <a16:creationId xmlns:a16="http://schemas.microsoft.com/office/drawing/2014/main" id="{CAB3DA12-9BFE-4EF6-914B-71C83007BF70}"/>
              </a:ext>
            </a:extLst>
          </p:cNvPr>
          <p:cNvSpPr/>
          <p:nvPr/>
        </p:nvSpPr>
        <p:spPr>
          <a:xfrm>
            <a:off x="2909221" y="1057115"/>
            <a:ext cx="2239136" cy="718290"/>
          </a:xfrm>
          <a:prstGeom prst="cloudCallout">
            <a:avLst>
              <a:gd name="adj1" fmla="val 11633"/>
              <a:gd name="adj2" fmla="val -1624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685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Maps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685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5" name="Thought Bubble: Cloud 164">
            <a:extLst>
              <a:ext uri="{FF2B5EF4-FFF2-40B4-BE49-F238E27FC236}">
                <a16:creationId xmlns:a16="http://schemas.microsoft.com/office/drawing/2014/main" id="{A7B11620-5A9B-4AE5-9E24-8188DD9D4995}"/>
              </a:ext>
            </a:extLst>
          </p:cNvPr>
          <p:cNvSpPr/>
          <p:nvPr/>
        </p:nvSpPr>
        <p:spPr>
          <a:xfrm>
            <a:off x="2738528" y="3156846"/>
            <a:ext cx="2804990" cy="1287078"/>
          </a:xfrm>
          <a:prstGeom prst="cloudCallout">
            <a:avLst>
              <a:gd name="adj1" fmla="val 11633"/>
              <a:gd name="adj2" fmla="val -1624"/>
            </a:avLst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685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Timetables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97" name="Thought Bubble: Cloud 4096">
            <a:extLst>
              <a:ext uri="{FF2B5EF4-FFF2-40B4-BE49-F238E27FC236}">
                <a16:creationId xmlns:a16="http://schemas.microsoft.com/office/drawing/2014/main" id="{980A27DF-DB09-4CD2-B9F9-ADBDCDA1BF7E}"/>
              </a:ext>
            </a:extLst>
          </p:cNvPr>
          <p:cNvSpPr/>
          <p:nvPr/>
        </p:nvSpPr>
        <p:spPr>
          <a:xfrm>
            <a:off x="2843736" y="1836012"/>
            <a:ext cx="2317738" cy="1291605"/>
          </a:xfrm>
          <a:prstGeom prst="cloudCallout">
            <a:avLst>
              <a:gd name="adj1" fmla="val 11633"/>
              <a:gd name="adj2" fmla="val -1624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685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685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Networks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0F8A10-18F7-4DDE-AE76-7F5EF1CDD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458" y="65466"/>
            <a:ext cx="6385330" cy="953729"/>
          </a:xfrm>
        </p:spPr>
        <p:txBody>
          <a:bodyPr/>
          <a:lstStyle/>
          <a:p>
            <a:r>
              <a:rPr lang="en-GB" dirty="0"/>
              <a:t>Main UK use case is Fare &amp; Price distribution – i.e. Downstream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5C761F-5034-446E-B63C-B6368C1A2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30423-F2DA-4A11-9E75-1EB6423D69A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7D496-D046-4B3F-AC1C-BEAC257DE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NeTEx UK Fare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Profile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- Scope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055C30E3-458E-4F1F-ACED-BD97E502E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5822">
            <a:off x="4914574" y="5229063"/>
            <a:ext cx="464015" cy="2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4">
            <a:extLst>
              <a:ext uri="{FF2B5EF4-FFF2-40B4-BE49-F238E27FC236}">
                <a16:creationId xmlns:a16="http://schemas.microsoft.com/office/drawing/2014/main" id="{C4490421-1EF9-4F4E-ACEA-3B358CF91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301" y="2492464"/>
            <a:ext cx="297115" cy="35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4">
            <a:extLst>
              <a:ext uri="{FF2B5EF4-FFF2-40B4-BE49-F238E27FC236}">
                <a16:creationId xmlns:a16="http://schemas.microsoft.com/office/drawing/2014/main" id="{844FC0D0-C97F-4D3F-883C-7B2502F66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542" y="5818983"/>
            <a:ext cx="252812" cy="2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4">
            <a:extLst>
              <a:ext uri="{FF2B5EF4-FFF2-40B4-BE49-F238E27FC236}">
                <a16:creationId xmlns:a16="http://schemas.microsoft.com/office/drawing/2014/main" id="{944B9C18-E12A-44CC-B31F-6F58C8F1E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266" y="5574483"/>
            <a:ext cx="372064" cy="37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>
            <a:extLst>
              <a:ext uri="{FF2B5EF4-FFF2-40B4-BE49-F238E27FC236}">
                <a16:creationId xmlns:a16="http://schemas.microsoft.com/office/drawing/2014/main" id="{FA499D41-918A-40AD-ADA3-366F60865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165" y="5558588"/>
            <a:ext cx="321007" cy="32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16">
            <a:extLst>
              <a:ext uri="{FF2B5EF4-FFF2-40B4-BE49-F238E27FC236}">
                <a16:creationId xmlns:a16="http://schemas.microsoft.com/office/drawing/2014/main" id="{94EA3AF0-13F4-42FD-AF17-BCAF96A7E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350" y="3703876"/>
            <a:ext cx="387402" cy="387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Image 53" descr="Une image contenant signe, arrêt, extérieur&#10;&#10;Description générée avec un niveau de confiance très élevé">
            <a:extLst>
              <a:ext uri="{FF2B5EF4-FFF2-40B4-BE49-F238E27FC236}">
                <a16:creationId xmlns:a16="http://schemas.microsoft.com/office/drawing/2014/main" id="{1926D067-9BDD-4B2E-BC08-5D07D8F4E7C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678837" y="2337577"/>
            <a:ext cx="249088" cy="332032"/>
          </a:xfrm>
          <a:prstGeom prst="rect">
            <a:avLst/>
          </a:prstGeom>
        </p:spPr>
      </p:pic>
      <p:grpSp>
        <p:nvGrpSpPr>
          <p:cNvPr id="92" name="Group 91">
            <a:extLst>
              <a:ext uri="{FF2B5EF4-FFF2-40B4-BE49-F238E27FC236}">
                <a16:creationId xmlns:a16="http://schemas.microsoft.com/office/drawing/2014/main" id="{1CD80C08-D600-48FE-9E25-6B5E86ABC080}"/>
              </a:ext>
            </a:extLst>
          </p:cNvPr>
          <p:cNvGrpSpPr/>
          <p:nvPr/>
        </p:nvGrpSpPr>
        <p:grpSpPr>
          <a:xfrm>
            <a:off x="3711818" y="2422296"/>
            <a:ext cx="358085" cy="193254"/>
            <a:chOff x="137694" y="3830024"/>
            <a:chExt cx="595078" cy="247543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B7F48B95-0959-4D04-B202-4B5AC9163252}"/>
                </a:ext>
              </a:extLst>
            </p:cNvPr>
            <p:cNvCxnSpPr/>
            <p:nvPr/>
          </p:nvCxnSpPr>
          <p:spPr>
            <a:xfrm>
              <a:off x="270666" y="3950406"/>
              <a:ext cx="161925" cy="0"/>
            </a:xfrm>
            <a:prstGeom prst="line">
              <a:avLst/>
            </a:prstGeom>
            <a:ln w="127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EA45CBB-9551-47D4-AA2D-897349DB17D5}"/>
                </a:ext>
              </a:extLst>
            </p:cNvPr>
            <p:cNvCxnSpPr/>
            <p:nvPr/>
          </p:nvCxnSpPr>
          <p:spPr>
            <a:xfrm>
              <a:off x="432591" y="3947217"/>
              <a:ext cx="166695" cy="10029"/>
            </a:xfrm>
            <a:prstGeom prst="line">
              <a:avLst/>
            </a:prstGeom>
            <a:ln w="127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DC45A46B-1354-4392-9001-5123F250C0F8}"/>
                </a:ext>
              </a:extLst>
            </p:cNvPr>
            <p:cNvCxnSpPr/>
            <p:nvPr/>
          </p:nvCxnSpPr>
          <p:spPr>
            <a:xfrm flipH="1">
              <a:off x="611986" y="3830024"/>
              <a:ext cx="110249" cy="129836"/>
            </a:xfrm>
            <a:prstGeom prst="line">
              <a:avLst/>
            </a:prstGeom>
            <a:ln w="127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D390F31A-F557-4CE6-8C28-6BB4EC03A55B}"/>
                </a:ext>
              </a:extLst>
            </p:cNvPr>
            <p:cNvCxnSpPr/>
            <p:nvPr/>
          </p:nvCxnSpPr>
          <p:spPr>
            <a:xfrm flipH="1" flipV="1">
              <a:off x="601448" y="3952231"/>
              <a:ext cx="131324" cy="125336"/>
            </a:xfrm>
            <a:prstGeom prst="line">
              <a:avLst/>
            </a:prstGeom>
            <a:ln w="127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97D921F5-7BDC-455F-88FB-3D4DC707967D}"/>
                </a:ext>
              </a:extLst>
            </p:cNvPr>
            <p:cNvCxnSpPr/>
            <p:nvPr/>
          </p:nvCxnSpPr>
          <p:spPr>
            <a:xfrm flipH="1" flipV="1">
              <a:off x="137694" y="3830024"/>
              <a:ext cx="131324" cy="125336"/>
            </a:xfrm>
            <a:prstGeom prst="line">
              <a:avLst/>
            </a:prstGeom>
            <a:ln w="127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4" name="Picture 10">
            <a:extLst>
              <a:ext uri="{FF2B5EF4-FFF2-40B4-BE49-F238E27FC236}">
                <a16:creationId xmlns:a16="http://schemas.microsoft.com/office/drawing/2014/main" id="{7423CCA3-437F-4ABF-BEA9-E274B7B28B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0" b="45429"/>
          <a:stretch/>
        </p:blipFill>
        <p:spPr bwMode="auto">
          <a:xfrm>
            <a:off x="3480984" y="4028751"/>
            <a:ext cx="321007" cy="17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0" name="Picture 10">
            <a:extLst>
              <a:ext uri="{FF2B5EF4-FFF2-40B4-BE49-F238E27FC236}">
                <a16:creationId xmlns:a16="http://schemas.microsoft.com/office/drawing/2014/main" id="{D1330D12-95B4-4B5C-B432-CC59F25A0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787" y="3911636"/>
            <a:ext cx="320943" cy="3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6" name="Picture 2">
            <a:extLst>
              <a:ext uri="{FF2B5EF4-FFF2-40B4-BE49-F238E27FC236}">
                <a16:creationId xmlns:a16="http://schemas.microsoft.com/office/drawing/2014/main" id="{910606E9-07FD-458C-B736-F6074D47C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654" y="2476563"/>
            <a:ext cx="338384" cy="3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" name="Picture 5">
            <a:extLst>
              <a:ext uri="{FF2B5EF4-FFF2-40B4-BE49-F238E27FC236}">
                <a16:creationId xmlns:a16="http://schemas.microsoft.com/office/drawing/2014/main" id="{211637E4-5A28-437A-B8A5-A3AE4F05E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742" y="2146570"/>
            <a:ext cx="300518" cy="30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" name="Flowchart: Alternate Process 4095">
            <a:extLst>
              <a:ext uri="{FF2B5EF4-FFF2-40B4-BE49-F238E27FC236}">
                <a16:creationId xmlns:a16="http://schemas.microsoft.com/office/drawing/2014/main" id="{40A3F565-91AC-4263-B89D-5D819278E51C}"/>
              </a:ext>
            </a:extLst>
          </p:cNvPr>
          <p:cNvSpPr/>
          <p:nvPr/>
        </p:nvSpPr>
        <p:spPr>
          <a:xfrm>
            <a:off x="7970960" y="4028540"/>
            <a:ext cx="349450" cy="1961696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User Applications</a:t>
            </a:r>
          </a:p>
        </p:txBody>
      </p:sp>
      <p:pic>
        <p:nvPicPr>
          <p:cNvPr id="146" name="Picture 13">
            <a:extLst>
              <a:ext uri="{FF2B5EF4-FFF2-40B4-BE49-F238E27FC236}">
                <a16:creationId xmlns:a16="http://schemas.microsoft.com/office/drawing/2014/main" id="{7FFF35AD-2F6A-446D-8A6E-223214E93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018" y="3192626"/>
            <a:ext cx="431805" cy="43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s://static.thenounproject.com/png/15801-200.png">
            <a:extLst>
              <a:ext uri="{FF2B5EF4-FFF2-40B4-BE49-F238E27FC236}">
                <a16:creationId xmlns:a16="http://schemas.microsoft.com/office/drawing/2014/main" id="{EFE80DE7-DCA8-486A-B0C6-955D9BED9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533" y="1046587"/>
            <a:ext cx="680156" cy="68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12" descr="Image result for fat controller images">
            <a:extLst>
              <a:ext uri="{FF2B5EF4-FFF2-40B4-BE49-F238E27FC236}">
                <a16:creationId xmlns:a16="http://schemas.microsoft.com/office/drawing/2014/main" id="{E1169F73-4BD1-41B5-8F40-07BE65134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67219" y="3501484"/>
            <a:ext cx="277750" cy="546820"/>
          </a:xfrm>
          <a:prstGeom prst="rect">
            <a:avLst/>
          </a:prstGeom>
          <a:noFill/>
          <a:ln w="38100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0" name="Group 149">
            <a:extLst>
              <a:ext uri="{FF2B5EF4-FFF2-40B4-BE49-F238E27FC236}">
                <a16:creationId xmlns:a16="http://schemas.microsoft.com/office/drawing/2014/main" id="{F8ECFC8B-B76F-47B8-8515-F33C855E16E0}"/>
              </a:ext>
            </a:extLst>
          </p:cNvPr>
          <p:cNvGrpSpPr/>
          <p:nvPr/>
        </p:nvGrpSpPr>
        <p:grpSpPr>
          <a:xfrm>
            <a:off x="4623036" y="2031330"/>
            <a:ext cx="253246" cy="255041"/>
            <a:chOff x="3455876" y="2276872"/>
            <a:chExt cx="2232248" cy="2448272"/>
          </a:xfrm>
        </p:grpSpPr>
        <p:pic>
          <p:nvPicPr>
            <p:cNvPr id="151" name="Picture 11">
              <a:extLst>
                <a:ext uri="{FF2B5EF4-FFF2-40B4-BE49-F238E27FC236}">
                  <a16:creationId xmlns:a16="http://schemas.microsoft.com/office/drawing/2014/main" id="{984EE878-5CE5-4B89-8C89-FA9EF9CD13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438" y="2357438"/>
              <a:ext cx="2143125" cy="21431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</p:pic>
        <p:sp>
          <p:nvSpPr>
            <p:cNvPr id="152" name="Donut 3">
              <a:extLst>
                <a:ext uri="{FF2B5EF4-FFF2-40B4-BE49-F238E27FC236}">
                  <a16:creationId xmlns:a16="http://schemas.microsoft.com/office/drawing/2014/main" id="{31F0DC45-940E-474D-96B2-95E14FDF566F}"/>
                </a:ext>
              </a:extLst>
            </p:cNvPr>
            <p:cNvSpPr/>
            <p:nvPr/>
          </p:nvSpPr>
          <p:spPr bwMode="auto">
            <a:xfrm>
              <a:off x="3455876" y="2276872"/>
              <a:ext cx="2232248" cy="2448272"/>
            </a:xfrm>
            <a:prstGeom prst="donut">
              <a:avLst>
                <a:gd name="adj" fmla="val 5497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23437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155" name="Flowchart: Data 154">
            <a:extLst>
              <a:ext uri="{FF2B5EF4-FFF2-40B4-BE49-F238E27FC236}">
                <a16:creationId xmlns:a16="http://schemas.microsoft.com/office/drawing/2014/main" id="{0A922BCF-9E21-469F-B32F-9CD55958FB83}"/>
              </a:ext>
            </a:extLst>
          </p:cNvPr>
          <p:cNvSpPr/>
          <p:nvPr/>
        </p:nvSpPr>
        <p:spPr>
          <a:xfrm>
            <a:off x="6136767" y="2937312"/>
            <a:ext cx="1714427" cy="1215519"/>
          </a:xfrm>
          <a:prstGeom prst="flowChartInputOutpu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32343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 Integration &amp; build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32343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32343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208C27A2-5A08-4ACE-962F-7901EED9307E}"/>
              </a:ext>
            </a:extLst>
          </p:cNvPr>
          <p:cNvGrpSpPr/>
          <p:nvPr/>
        </p:nvGrpSpPr>
        <p:grpSpPr>
          <a:xfrm>
            <a:off x="2579716" y="5189387"/>
            <a:ext cx="294012" cy="193323"/>
            <a:chOff x="9786075" y="1539123"/>
            <a:chExt cx="294012" cy="193323"/>
          </a:xfrm>
        </p:grpSpPr>
        <p:sp>
          <p:nvSpPr>
            <p:cNvPr id="167" name="Rounded Rectangle 254">
              <a:extLst>
                <a:ext uri="{FF2B5EF4-FFF2-40B4-BE49-F238E27FC236}">
                  <a16:creationId xmlns:a16="http://schemas.microsoft.com/office/drawing/2014/main" id="{89E16B59-6CFE-453F-AC01-EDF05AD5947D}"/>
                </a:ext>
              </a:extLst>
            </p:cNvPr>
            <p:cNvSpPr/>
            <p:nvPr/>
          </p:nvSpPr>
          <p:spPr bwMode="auto">
            <a:xfrm>
              <a:off x="9786075" y="1539123"/>
              <a:ext cx="294012" cy="193323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23437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8" name="Right Arrow 255">
              <a:extLst>
                <a:ext uri="{FF2B5EF4-FFF2-40B4-BE49-F238E27FC236}">
                  <a16:creationId xmlns:a16="http://schemas.microsoft.com/office/drawing/2014/main" id="{7227E875-F240-430D-B15E-BBB00F65F68B}"/>
                </a:ext>
              </a:extLst>
            </p:cNvPr>
            <p:cNvSpPr/>
            <p:nvPr/>
          </p:nvSpPr>
          <p:spPr bwMode="auto">
            <a:xfrm>
              <a:off x="9812500" y="1581659"/>
              <a:ext cx="254173" cy="114917"/>
            </a:xfrm>
            <a:prstGeom prst="rightArrow">
              <a:avLst>
                <a:gd name="adj1" fmla="val 29095"/>
                <a:gd name="adj2" fmla="val 74927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23437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C311E3C4-2286-4D09-B6D2-5F8D566F5E46}"/>
              </a:ext>
            </a:extLst>
          </p:cNvPr>
          <p:cNvGrpSpPr/>
          <p:nvPr/>
        </p:nvGrpSpPr>
        <p:grpSpPr>
          <a:xfrm>
            <a:off x="2621636" y="5612892"/>
            <a:ext cx="336445" cy="212402"/>
            <a:chOff x="9792580" y="1957286"/>
            <a:chExt cx="336445" cy="212402"/>
          </a:xfrm>
        </p:grpSpPr>
        <p:sp>
          <p:nvSpPr>
            <p:cNvPr id="171" name="Rounded Rectangle 263">
              <a:extLst>
                <a:ext uri="{FF2B5EF4-FFF2-40B4-BE49-F238E27FC236}">
                  <a16:creationId xmlns:a16="http://schemas.microsoft.com/office/drawing/2014/main" id="{0BE41706-2C77-49E1-962D-05B52D7E3180}"/>
                </a:ext>
              </a:extLst>
            </p:cNvPr>
            <p:cNvSpPr/>
            <p:nvPr/>
          </p:nvSpPr>
          <p:spPr bwMode="auto">
            <a:xfrm>
              <a:off x="9792580" y="1957286"/>
              <a:ext cx="336445" cy="21240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23437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72" name="Right Arrow 264">
              <a:extLst>
                <a:ext uri="{FF2B5EF4-FFF2-40B4-BE49-F238E27FC236}">
                  <a16:creationId xmlns:a16="http://schemas.microsoft.com/office/drawing/2014/main" id="{D312C0C7-E23B-4CCF-A4FE-C4E62A81A55E}"/>
                </a:ext>
              </a:extLst>
            </p:cNvPr>
            <p:cNvSpPr/>
            <p:nvPr/>
          </p:nvSpPr>
          <p:spPr bwMode="auto">
            <a:xfrm>
              <a:off x="9864859" y="1989589"/>
              <a:ext cx="227731" cy="93270"/>
            </a:xfrm>
            <a:prstGeom prst="rightArrow">
              <a:avLst>
                <a:gd name="adj1" fmla="val 29095"/>
                <a:gd name="adj2" fmla="val 74927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23437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73" name="Right Arrow 265">
              <a:extLst>
                <a:ext uri="{FF2B5EF4-FFF2-40B4-BE49-F238E27FC236}">
                  <a16:creationId xmlns:a16="http://schemas.microsoft.com/office/drawing/2014/main" id="{73CB86EE-E7B4-49E5-A0F3-D1539E25BE52}"/>
                </a:ext>
              </a:extLst>
            </p:cNvPr>
            <p:cNvSpPr/>
            <p:nvPr/>
          </p:nvSpPr>
          <p:spPr bwMode="auto">
            <a:xfrm rot="10800000">
              <a:off x="9850435" y="2063486"/>
              <a:ext cx="226837" cy="93270"/>
            </a:xfrm>
            <a:prstGeom prst="rightArrow">
              <a:avLst>
                <a:gd name="adj1" fmla="val 29095"/>
                <a:gd name="adj2" fmla="val 74927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23437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pic>
        <p:nvPicPr>
          <p:cNvPr id="182" name="Picture 2">
            <a:extLst>
              <a:ext uri="{FF2B5EF4-FFF2-40B4-BE49-F238E27FC236}">
                <a16:creationId xmlns:a16="http://schemas.microsoft.com/office/drawing/2014/main" id="{FED45EE1-0338-425A-9521-8C0FF790B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718" y="3311784"/>
            <a:ext cx="318256" cy="31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3" name="Group 182">
            <a:extLst>
              <a:ext uri="{FF2B5EF4-FFF2-40B4-BE49-F238E27FC236}">
                <a16:creationId xmlns:a16="http://schemas.microsoft.com/office/drawing/2014/main" id="{5C4FF463-EF81-4CA9-924D-A443FBB6133E}"/>
              </a:ext>
            </a:extLst>
          </p:cNvPr>
          <p:cNvGrpSpPr/>
          <p:nvPr/>
        </p:nvGrpSpPr>
        <p:grpSpPr>
          <a:xfrm>
            <a:off x="4300696" y="3263875"/>
            <a:ext cx="426251" cy="293477"/>
            <a:chOff x="6237185" y="1477509"/>
            <a:chExt cx="691351" cy="691351"/>
          </a:xfrm>
        </p:grpSpPr>
        <p:pic>
          <p:nvPicPr>
            <p:cNvPr id="184" name="Picture 2">
              <a:extLst>
                <a:ext uri="{FF2B5EF4-FFF2-40B4-BE49-F238E27FC236}">
                  <a16:creationId xmlns:a16="http://schemas.microsoft.com/office/drawing/2014/main" id="{CCD3CD05-49B8-4B95-BF62-6819B83B87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7185" y="1477509"/>
              <a:ext cx="691351" cy="691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" name="Picture 8">
              <a:extLst>
                <a:ext uri="{FF2B5EF4-FFF2-40B4-BE49-F238E27FC236}">
                  <a16:creationId xmlns:a16="http://schemas.microsoft.com/office/drawing/2014/main" id="{543DF00F-C827-4E66-92FA-EACB62C20E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6" t="8934" r="6797" b="6702"/>
            <a:stretch/>
          </p:blipFill>
          <p:spPr bwMode="auto">
            <a:xfrm>
              <a:off x="6405719" y="1775261"/>
              <a:ext cx="354281" cy="34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6" name="Picture 7">
            <a:extLst>
              <a:ext uri="{FF2B5EF4-FFF2-40B4-BE49-F238E27FC236}">
                <a16:creationId xmlns:a16="http://schemas.microsoft.com/office/drawing/2014/main" id="{357AF338-C3FC-40EF-AB2F-E66F7585F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174" y="3256456"/>
            <a:ext cx="309135" cy="30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https://static.thenounproject.com/png/1677704-200.png">
            <a:extLst>
              <a:ext uri="{FF2B5EF4-FFF2-40B4-BE49-F238E27FC236}">
                <a16:creationId xmlns:a16="http://schemas.microsoft.com/office/drawing/2014/main" id="{46E36873-F1B6-4EB4-BE11-244066407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689" y="4191845"/>
            <a:ext cx="783469" cy="78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Picture 9">
            <a:extLst>
              <a:ext uri="{FF2B5EF4-FFF2-40B4-BE49-F238E27FC236}">
                <a16:creationId xmlns:a16="http://schemas.microsoft.com/office/drawing/2014/main" id="{B03CF39F-3EC6-4DDA-92BB-BAFD5A955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302" y="3978331"/>
            <a:ext cx="290259" cy="29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32F03048-C4AB-482C-BF24-CBA5ABD6588D}"/>
              </a:ext>
            </a:extLst>
          </p:cNvPr>
          <p:cNvCxnSpPr>
            <a:cxnSpLocks/>
          </p:cNvCxnSpPr>
          <p:nvPr/>
        </p:nvCxnSpPr>
        <p:spPr>
          <a:xfrm>
            <a:off x="5172023" y="2481815"/>
            <a:ext cx="1148667" cy="1063257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406122F9-7E47-4DA2-8646-D37251ABF858}"/>
              </a:ext>
            </a:extLst>
          </p:cNvPr>
          <p:cNvCxnSpPr>
            <a:cxnSpLocks/>
          </p:cNvCxnSpPr>
          <p:nvPr/>
        </p:nvCxnSpPr>
        <p:spPr>
          <a:xfrm flipV="1">
            <a:off x="5553661" y="3545072"/>
            <a:ext cx="767029" cy="255313"/>
          </a:xfrm>
          <a:prstGeom prst="straightConnector1">
            <a:avLst/>
          </a:prstGeom>
          <a:ln w="38100"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F4E08D21-191D-4503-89DD-36A57A2FEAC5}"/>
              </a:ext>
            </a:extLst>
          </p:cNvPr>
          <p:cNvCxnSpPr>
            <a:cxnSpLocks/>
          </p:cNvCxnSpPr>
          <p:nvPr/>
        </p:nvCxnSpPr>
        <p:spPr>
          <a:xfrm>
            <a:off x="5158971" y="1416260"/>
            <a:ext cx="1161719" cy="2128812"/>
          </a:xfrm>
          <a:prstGeom prst="straightConnector1">
            <a:avLst/>
          </a:prstGeom>
          <a:ln w="38100"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>
            <a:extLst>
              <a:ext uri="{FF2B5EF4-FFF2-40B4-BE49-F238E27FC236}">
                <a16:creationId xmlns:a16="http://schemas.microsoft.com/office/drawing/2014/main" id="{78F4A57A-ACEF-4E32-A027-548B32AA8040}"/>
              </a:ext>
            </a:extLst>
          </p:cNvPr>
          <p:cNvCxnSpPr>
            <a:cxnSpLocks/>
          </p:cNvCxnSpPr>
          <p:nvPr/>
        </p:nvCxnSpPr>
        <p:spPr>
          <a:xfrm flipV="1">
            <a:off x="5357560" y="3545072"/>
            <a:ext cx="963130" cy="1417910"/>
          </a:xfrm>
          <a:prstGeom prst="straightConnector1">
            <a:avLst/>
          </a:prstGeom>
          <a:ln w="762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Flowchart: Process 239">
            <a:extLst>
              <a:ext uri="{FF2B5EF4-FFF2-40B4-BE49-F238E27FC236}">
                <a16:creationId xmlns:a16="http://schemas.microsoft.com/office/drawing/2014/main" id="{1DE7BF48-3161-4C19-BAFF-02D0DBD26D20}"/>
              </a:ext>
            </a:extLst>
          </p:cNvPr>
          <p:cNvSpPr/>
          <p:nvPr/>
        </p:nvSpPr>
        <p:spPr>
          <a:xfrm>
            <a:off x="6502279" y="4596845"/>
            <a:ext cx="1056688" cy="555103"/>
          </a:xfrm>
          <a:prstGeom prst="flowChartProcess">
            <a:avLst/>
          </a:prstGeom>
          <a:solidFill>
            <a:schemeClr val="accent6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1" name="Flowchart: Process 240">
            <a:extLst>
              <a:ext uri="{FF2B5EF4-FFF2-40B4-BE49-F238E27FC236}">
                <a16:creationId xmlns:a16="http://schemas.microsoft.com/office/drawing/2014/main" id="{CFDF9B8A-AC8A-4F17-8B8F-869580C54FCD}"/>
              </a:ext>
            </a:extLst>
          </p:cNvPr>
          <p:cNvSpPr/>
          <p:nvPr/>
        </p:nvSpPr>
        <p:spPr>
          <a:xfrm>
            <a:off x="6443563" y="4703180"/>
            <a:ext cx="1056688" cy="555103"/>
          </a:xfrm>
          <a:prstGeom prst="flowChartProcess">
            <a:avLst/>
          </a:prstGeom>
          <a:solidFill>
            <a:schemeClr val="accent6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sp>
        <p:nvSpPr>
          <p:cNvPr id="153" name="Flowchart: Process 152">
            <a:extLst>
              <a:ext uri="{FF2B5EF4-FFF2-40B4-BE49-F238E27FC236}">
                <a16:creationId xmlns:a16="http://schemas.microsoft.com/office/drawing/2014/main" id="{5DA376D5-ADF3-4DF2-A0D4-0857884BA30B}"/>
              </a:ext>
            </a:extLst>
          </p:cNvPr>
          <p:cNvSpPr/>
          <p:nvPr/>
        </p:nvSpPr>
        <p:spPr>
          <a:xfrm>
            <a:off x="6356333" y="4797107"/>
            <a:ext cx="1056688" cy="555103"/>
          </a:xfrm>
          <a:prstGeom prst="flowChartProcess">
            <a:avLst/>
          </a:prstGeom>
          <a:solidFill>
            <a:schemeClr val="accent6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Engines</a:t>
            </a:r>
          </a:p>
        </p:txBody>
      </p:sp>
      <p:sp>
        <p:nvSpPr>
          <p:cNvPr id="223" name="Arrow: Pentagon 222">
            <a:extLst>
              <a:ext uri="{FF2B5EF4-FFF2-40B4-BE49-F238E27FC236}">
                <a16:creationId xmlns:a16="http://schemas.microsoft.com/office/drawing/2014/main" id="{77682E5F-28C6-4E1A-ACE3-A9EAE79499AC}"/>
              </a:ext>
            </a:extLst>
          </p:cNvPr>
          <p:cNvSpPr/>
          <p:nvPr/>
        </p:nvSpPr>
        <p:spPr>
          <a:xfrm>
            <a:off x="7459063" y="4461398"/>
            <a:ext cx="531640" cy="1151494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3399FF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685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APIs</a:t>
            </a:r>
          </a:p>
        </p:txBody>
      </p:sp>
      <p:pic>
        <p:nvPicPr>
          <p:cNvPr id="77" name="Picture 12">
            <a:extLst>
              <a:ext uri="{FF2B5EF4-FFF2-40B4-BE49-F238E27FC236}">
                <a16:creationId xmlns:a16="http://schemas.microsoft.com/office/drawing/2014/main" id="{977A6D35-9EE6-4F20-A02F-2FBE47AB5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77849" y="2057664"/>
            <a:ext cx="179711" cy="17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12">
            <a:extLst>
              <a:ext uri="{FF2B5EF4-FFF2-40B4-BE49-F238E27FC236}">
                <a16:creationId xmlns:a16="http://schemas.microsoft.com/office/drawing/2014/main" id="{39238D05-BC31-414C-9E91-639112953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17438" y="1230541"/>
            <a:ext cx="179711" cy="17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12">
            <a:extLst>
              <a:ext uri="{FF2B5EF4-FFF2-40B4-BE49-F238E27FC236}">
                <a16:creationId xmlns:a16="http://schemas.microsoft.com/office/drawing/2014/main" id="{8E24D9C7-F02F-4990-88AC-7B38037B5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69687" y="2989411"/>
            <a:ext cx="179711" cy="17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12">
            <a:extLst>
              <a:ext uri="{FF2B5EF4-FFF2-40B4-BE49-F238E27FC236}">
                <a16:creationId xmlns:a16="http://schemas.microsoft.com/office/drawing/2014/main" id="{AA8A2908-F21F-4759-8A7F-4EE0A706F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78626" y="4526935"/>
            <a:ext cx="179711" cy="17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8E84B25F-26CF-4522-B49E-CFEC0BA9718F}"/>
              </a:ext>
            </a:extLst>
          </p:cNvPr>
          <p:cNvCxnSpPr>
            <a:cxnSpLocks/>
          </p:cNvCxnSpPr>
          <p:nvPr/>
        </p:nvCxnSpPr>
        <p:spPr>
          <a:xfrm>
            <a:off x="6660144" y="4191845"/>
            <a:ext cx="218079" cy="595934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5">
            <a:extLst>
              <a:ext uri="{FF2B5EF4-FFF2-40B4-BE49-F238E27FC236}">
                <a16:creationId xmlns:a16="http://schemas.microsoft.com/office/drawing/2014/main" id="{E529BBB8-8A0B-4BEB-AFBB-C2DC989FE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678" y="4558388"/>
            <a:ext cx="372064" cy="37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3">
            <a:extLst>
              <a:ext uri="{FF2B5EF4-FFF2-40B4-BE49-F238E27FC236}">
                <a16:creationId xmlns:a16="http://schemas.microsoft.com/office/drawing/2014/main" id="{B84B98AD-8698-4E76-8C2A-C2D5E0470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850" y="4962982"/>
            <a:ext cx="368792" cy="421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Flowchart: Data 105">
            <a:extLst>
              <a:ext uri="{FF2B5EF4-FFF2-40B4-BE49-F238E27FC236}">
                <a16:creationId xmlns:a16="http://schemas.microsoft.com/office/drawing/2014/main" id="{84EDBD0E-475B-472E-A902-D59560D963FC}"/>
              </a:ext>
            </a:extLst>
          </p:cNvPr>
          <p:cNvSpPr/>
          <p:nvPr/>
        </p:nvSpPr>
        <p:spPr>
          <a:xfrm>
            <a:off x="350487" y="2378592"/>
            <a:ext cx="1955445" cy="1194624"/>
          </a:xfrm>
          <a:prstGeom prst="flowChartInputOutput">
            <a:avLst/>
          </a:prstGeom>
          <a:noFill/>
          <a:ln w="5715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32343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 Creation: Planning &amp;  Integration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32343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32343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32343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81C21D-1F06-45CF-B80B-D6824BAC3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554" y="1646938"/>
            <a:ext cx="1540154" cy="504898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37CBEB99-802D-4674-8191-D7E63A5B9B7F}"/>
              </a:ext>
            </a:extLst>
          </p:cNvPr>
          <p:cNvCxnSpPr>
            <a:cxnSpLocks/>
            <a:stCxn id="165" idx="0"/>
            <a:endCxn id="106" idx="5"/>
          </p:cNvCxnSpPr>
          <p:nvPr/>
        </p:nvCxnSpPr>
        <p:spPr>
          <a:xfrm flipH="1" flipV="1">
            <a:off x="2110388" y="2975904"/>
            <a:ext cx="636841" cy="824481"/>
          </a:xfrm>
          <a:prstGeom prst="straightConnector1">
            <a:avLst/>
          </a:prstGeom>
          <a:ln w="38100">
            <a:solidFill>
              <a:schemeClr val="tx1">
                <a:lumMod val="20000"/>
                <a:lumOff val="8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38FE789D-E505-4CC8-82FD-C8FD8CAB0FB7}"/>
              </a:ext>
            </a:extLst>
          </p:cNvPr>
          <p:cNvCxnSpPr>
            <a:cxnSpLocks/>
            <a:stCxn id="4097" idx="0"/>
            <a:endCxn id="106" idx="5"/>
          </p:cNvCxnSpPr>
          <p:nvPr/>
        </p:nvCxnSpPr>
        <p:spPr>
          <a:xfrm flipH="1">
            <a:off x="2110388" y="2481815"/>
            <a:ext cx="740537" cy="494089"/>
          </a:xfrm>
          <a:prstGeom prst="straightConnector1">
            <a:avLst/>
          </a:prstGeom>
          <a:ln w="38100">
            <a:solidFill>
              <a:schemeClr val="tx1">
                <a:lumMod val="20000"/>
                <a:lumOff val="8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FAE93418-2033-4068-A784-FBDB79955F28}"/>
              </a:ext>
            </a:extLst>
          </p:cNvPr>
          <p:cNvCxnSpPr>
            <a:cxnSpLocks/>
            <a:stCxn id="206" idx="0"/>
            <a:endCxn id="106" idx="5"/>
          </p:cNvCxnSpPr>
          <p:nvPr/>
        </p:nvCxnSpPr>
        <p:spPr>
          <a:xfrm flipH="1" flipV="1">
            <a:off x="2110388" y="2975904"/>
            <a:ext cx="375601" cy="2406806"/>
          </a:xfrm>
          <a:prstGeom prst="straightConnector1">
            <a:avLst/>
          </a:prstGeom>
          <a:ln w="38100">
            <a:solidFill>
              <a:schemeClr val="tx1">
                <a:lumMod val="20000"/>
                <a:lumOff val="8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Picture 6">
            <a:extLst>
              <a:ext uri="{FF2B5EF4-FFF2-40B4-BE49-F238E27FC236}">
                <a16:creationId xmlns:a16="http://schemas.microsoft.com/office/drawing/2014/main" id="{F3CADEC4-7C74-41D5-BA30-9B1094AD6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000" y="3032436"/>
            <a:ext cx="427708" cy="42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9">
            <a:extLst>
              <a:ext uri="{FF2B5EF4-FFF2-40B4-BE49-F238E27FC236}">
                <a16:creationId xmlns:a16="http://schemas.microsoft.com/office/drawing/2014/main" id="{D8F0A617-4EB8-4D79-A966-AB7ABAEFB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79" y="2991770"/>
            <a:ext cx="449397" cy="44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" name="Flowchart: Data 146">
            <a:extLst>
              <a:ext uri="{FF2B5EF4-FFF2-40B4-BE49-F238E27FC236}">
                <a16:creationId xmlns:a16="http://schemas.microsoft.com/office/drawing/2014/main" id="{5BDE1FFB-9E25-41E2-9414-429A26C9AC9F}"/>
              </a:ext>
            </a:extLst>
          </p:cNvPr>
          <p:cNvSpPr/>
          <p:nvPr/>
        </p:nvSpPr>
        <p:spPr>
          <a:xfrm>
            <a:off x="56972" y="4016439"/>
            <a:ext cx="2063836" cy="1120443"/>
          </a:xfrm>
          <a:prstGeom prst="flowChartInputOutput">
            <a:avLst/>
          </a:prstGeom>
          <a:noFill/>
          <a:ln w="5715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32343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 Creation: Operations, Retail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32343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32343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32343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098" name="Picture 2" descr="Image result for icon for aggregation">
            <a:extLst>
              <a:ext uri="{FF2B5EF4-FFF2-40B4-BE49-F238E27FC236}">
                <a16:creationId xmlns:a16="http://schemas.microsoft.com/office/drawing/2014/main" id="{01969C40-8D4C-4517-9E36-9A235F214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1799" y="3689196"/>
            <a:ext cx="416762" cy="41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10">
            <a:extLst>
              <a:ext uri="{FF2B5EF4-FFF2-40B4-BE49-F238E27FC236}">
                <a16:creationId xmlns:a16="http://schemas.microsoft.com/office/drawing/2014/main" id="{FDDD978F-C02B-484C-9FFF-D284FFD7E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03" y="4553852"/>
            <a:ext cx="507251" cy="50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9971FB81-9E54-4121-9AE5-3A77E99F8C3F}"/>
              </a:ext>
            </a:extLst>
          </p:cNvPr>
          <p:cNvCxnSpPr>
            <a:cxnSpLocks/>
            <a:stCxn id="4097" idx="0"/>
            <a:endCxn id="147" idx="5"/>
          </p:cNvCxnSpPr>
          <p:nvPr/>
        </p:nvCxnSpPr>
        <p:spPr>
          <a:xfrm flipH="1">
            <a:off x="1914424" y="2481815"/>
            <a:ext cx="936501" cy="2094846"/>
          </a:xfrm>
          <a:prstGeom prst="straightConnector1">
            <a:avLst/>
          </a:prstGeom>
          <a:ln w="38100">
            <a:solidFill>
              <a:schemeClr val="tx1">
                <a:lumMod val="20000"/>
                <a:lumOff val="8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2DC2F7AB-73E3-4EE1-BDD9-0C5E237EF668}"/>
              </a:ext>
            </a:extLst>
          </p:cNvPr>
          <p:cNvCxnSpPr>
            <a:cxnSpLocks/>
            <a:stCxn id="165" idx="0"/>
            <a:endCxn id="147" idx="5"/>
          </p:cNvCxnSpPr>
          <p:nvPr/>
        </p:nvCxnSpPr>
        <p:spPr>
          <a:xfrm flipH="1">
            <a:off x="1914424" y="3800385"/>
            <a:ext cx="832805" cy="776276"/>
          </a:xfrm>
          <a:prstGeom prst="straightConnector1">
            <a:avLst/>
          </a:prstGeom>
          <a:ln w="38100">
            <a:solidFill>
              <a:schemeClr val="tx1">
                <a:lumMod val="20000"/>
                <a:lumOff val="8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DD3D4D66-FA0F-4A9E-83E0-49DF2E58AE76}"/>
              </a:ext>
            </a:extLst>
          </p:cNvPr>
          <p:cNvCxnSpPr>
            <a:cxnSpLocks/>
            <a:stCxn id="206" idx="0"/>
            <a:endCxn id="147" idx="5"/>
          </p:cNvCxnSpPr>
          <p:nvPr/>
        </p:nvCxnSpPr>
        <p:spPr>
          <a:xfrm flipH="1" flipV="1">
            <a:off x="1914424" y="4576661"/>
            <a:ext cx="571565" cy="806049"/>
          </a:xfrm>
          <a:prstGeom prst="straightConnector1">
            <a:avLst/>
          </a:prstGeom>
          <a:ln w="38100">
            <a:solidFill>
              <a:schemeClr val="tx1">
                <a:lumMod val="20000"/>
                <a:lumOff val="8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Picture 13">
            <a:extLst>
              <a:ext uri="{FF2B5EF4-FFF2-40B4-BE49-F238E27FC236}">
                <a16:creationId xmlns:a16="http://schemas.microsoft.com/office/drawing/2014/main" id="{7D3FDC78-519F-4416-A81C-950403577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891" y="3641392"/>
            <a:ext cx="283602" cy="28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9B7A635B-B7EA-4613-971B-99C406785607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100907" y="4746814"/>
            <a:ext cx="269184" cy="26568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5" name="Picture 3">
            <a:extLst>
              <a:ext uri="{FF2B5EF4-FFF2-40B4-BE49-F238E27FC236}">
                <a16:creationId xmlns:a16="http://schemas.microsoft.com/office/drawing/2014/main" id="{82B7DDBF-49B2-4228-9D4B-6A57F96EA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784" y="5073022"/>
            <a:ext cx="323347" cy="32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13" descr="Image result for iron icon">
            <a:extLst>
              <a:ext uri="{FF2B5EF4-FFF2-40B4-BE49-F238E27FC236}">
                <a16:creationId xmlns:a16="http://schemas.microsoft.com/office/drawing/2014/main" id="{6FAB28F8-4318-41E6-B6FA-211DE6EA0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515" y="5465179"/>
            <a:ext cx="262614" cy="26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9" descr="Related image">
            <a:extLst>
              <a:ext uri="{FF2B5EF4-FFF2-40B4-BE49-F238E27FC236}">
                <a16:creationId xmlns:a16="http://schemas.microsoft.com/office/drawing/2014/main" id="{1A68D1DC-FAB5-4CA6-A848-04869FE664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3" r="17613"/>
          <a:stretch/>
        </p:blipFill>
        <p:spPr bwMode="auto">
          <a:xfrm>
            <a:off x="3565337" y="4745432"/>
            <a:ext cx="269112" cy="40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icon for   bus">
            <a:extLst>
              <a:ext uri="{FF2B5EF4-FFF2-40B4-BE49-F238E27FC236}">
                <a16:creationId xmlns:a16="http://schemas.microsoft.com/office/drawing/2014/main" id="{605DC685-8782-4253-84C7-3E6D8FC25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501" y="2169591"/>
            <a:ext cx="631276" cy="51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78" descr="gbf">
            <a:extLst>
              <a:ext uri="{FF2B5EF4-FFF2-40B4-BE49-F238E27FC236}">
                <a16:creationId xmlns:a16="http://schemas.microsoft.com/office/drawing/2014/main" id="{747183BB-23C3-4DA8-87E3-9423E9AE7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174" y="2265647"/>
            <a:ext cx="335930" cy="16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" descr="C:\Users\nick.knowles\AppData\Local\Microsoft\Windows\INetCache\IE\1X7Q07M1\price-tag[1].jpg">
            <a:extLst>
              <a:ext uri="{FF2B5EF4-FFF2-40B4-BE49-F238E27FC236}">
                <a16:creationId xmlns:a16="http://schemas.microsoft.com/office/drawing/2014/main" id="{B58FD1C6-005E-43A9-96B5-373DBE33D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023" y="2282914"/>
            <a:ext cx="211641" cy="34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Thought Bubble: Cloud 115">
            <a:extLst>
              <a:ext uri="{FF2B5EF4-FFF2-40B4-BE49-F238E27FC236}">
                <a16:creationId xmlns:a16="http://schemas.microsoft.com/office/drawing/2014/main" id="{68900391-4F0A-41EB-A659-633181E510A8}"/>
              </a:ext>
            </a:extLst>
          </p:cNvPr>
          <p:cNvSpPr/>
          <p:nvPr/>
        </p:nvSpPr>
        <p:spPr>
          <a:xfrm>
            <a:off x="5406185" y="5591612"/>
            <a:ext cx="1876412" cy="655322"/>
          </a:xfrm>
          <a:prstGeom prst="cloudCallout">
            <a:avLst>
              <a:gd name="adj1" fmla="val 11633"/>
              <a:gd name="adj2" fmla="val -1624"/>
            </a:avLst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685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Dynamic Fares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F911B3B4-9E05-4EB3-AC11-025C1FB3D38D}"/>
              </a:ext>
            </a:extLst>
          </p:cNvPr>
          <p:cNvGrpSpPr/>
          <p:nvPr/>
        </p:nvGrpSpPr>
        <p:grpSpPr>
          <a:xfrm>
            <a:off x="6443563" y="5666703"/>
            <a:ext cx="367834" cy="452064"/>
            <a:chOff x="7452320" y="1886231"/>
            <a:chExt cx="1204901" cy="1498714"/>
          </a:xfrm>
        </p:grpSpPr>
        <p:pic>
          <p:nvPicPr>
            <p:cNvPr id="118" name="Picture 3" descr="C:\Users\nick.knowles\AppData\Local\Microsoft\Windows\INetCache\IE\1X7Q07M1\price-tag[1].jpg">
              <a:extLst>
                <a:ext uri="{FF2B5EF4-FFF2-40B4-BE49-F238E27FC236}">
                  <a16:creationId xmlns:a16="http://schemas.microsoft.com/office/drawing/2014/main" id="{53EC9593-3E35-413B-BACF-97250E425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1886231"/>
              <a:ext cx="1204901" cy="1498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" name="Picture 5" descr="C:\Program Files\Microsoft Office\MEDIA\CAGCAT10\j0222021.wmf">
              <a:extLst>
                <a:ext uri="{FF2B5EF4-FFF2-40B4-BE49-F238E27FC236}">
                  <a16:creationId xmlns:a16="http://schemas.microsoft.com/office/drawing/2014/main" id="{96F8A867-D53F-4A6D-812A-4932568963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58154">
              <a:off x="7758810" y="2802089"/>
              <a:ext cx="353460" cy="354720"/>
            </a:xfrm>
            <a:prstGeom prst="rect">
              <a:avLst/>
            </a:prstGeom>
            <a:solidFill>
              <a:schemeClr val="bg1"/>
            </a:solidFill>
          </p:spPr>
        </p:pic>
      </p:grp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DCB46AD3-E285-4754-8181-B616B46C2ED7}"/>
              </a:ext>
            </a:extLst>
          </p:cNvPr>
          <p:cNvCxnSpPr>
            <a:cxnSpLocks/>
            <a:endCxn id="153" idx="2"/>
          </p:cNvCxnSpPr>
          <p:nvPr/>
        </p:nvCxnSpPr>
        <p:spPr>
          <a:xfrm flipH="1" flipV="1">
            <a:off x="6884677" y="5352210"/>
            <a:ext cx="14066" cy="456972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C1ABB7F-A5D7-4BBB-95F4-048B75C9615E}"/>
              </a:ext>
            </a:extLst>
          </p:cNvPr>
          <p:cNvSpPr/>
          <p:nvPr/>
        </p:nvSpPr>
        <p:spPr>
          <a:xfrm>
            <a:off x="5384616" y="4591869"/>
            <a:ext cx="631859" cy="76944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/>
              </a:rPr>
              <a:t>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32343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3" name="Picture 2" descr="Image result for icon key">
            <a:extLst>
              <a:ext uri="{FF2B5EF4-FFF2-40B4-BE49-F238E27FC236}">
                <a16:creationId xmlns:a16="http://schemas.microsoft.com/office/drawing/2014/main" id="{B7D41BB6-BCC8-47AB-A633-C5EE43180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050" y="6313454"/>
            <a:ext cx="475922" cy="47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C101EEB2-835A-4FFF-A6E2-80F81F4DB086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3538626" y="5510697"/>
            <a:ext cx="265174" cy="31201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7C50BB68-0E81-4934-A714-B2E8228BDD73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3543637" y="5847168"/>
            <a:ext cx="249780" cy="2938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0" name="Speech Bubble: Rectangle 39">
            <a:extLst>
              <a:ext uri="{FF2B5EF4-FFF2-40B4-BE49-F238E27FC236}">
                <a16:creationId xmlns:a16="http://schemas.microsoft.com/office/drawing/2014/main" id="{E887263C-A6AD-40AB-9586-10B2545E6858}"/>
              </a:ext>
            </a:extLst>
          </p:cNvPr>
          <p:cNvSpPr/>
          <p:nvPr/>
        </p:nvSpPr>
        <p:spPr>
          <a:xfrm>
            <a:off x="7950316" y="2786200"/>
            <a:ext cx="1133200" cy="585150"/>
          </a:xfrm>
          <a:prstGeom prst="wedgeRectCallout">
            <a:avLst>
              <a:gd name="adj1" fmla="val -213911"/>
              <a:gd name="adj2" fmla="val 125286"/>
            </a:avLst>
          </a:prstGeom>
          <a:solidFill>
            <a:srgbClr val="0070C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2" name="Picture 2">
            <a:extLst>
              <a:ext uri="{FF2B5EF4-FFF2-40B4-BE49-F238E27FC236}">
                <a16:creationId xmlns:a16="http://schemas.microsoft.com/office/drawing/2014/main" id="{10EE5ECB-5D3D-45DF-9D17-186975667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920" y="2828204"/>
            <a:ext cx="1017507" cy="489304"/>
          </a:xfrm>
          <a:prstGeom prst="rect">
            <a:avLst/>
          </a:prstGeom>
          <a:noFill/>
          <a:ln>
            <a:noFill/>
          </a:ln>
          <a:scene3d>
            <a:camera prst="perspectiveRelaxedModerately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llout: Up Arrow 8">
            <a:extLst>
              <a:ext uri="{FF2B5EF4-FFF2-40B4-BE49-F238E27FC236}">
                <a16:creationId xmlns:a16="http://schemas.microsoft.com/office/drawing/2014/main" id="{55910836-EA5F-427A-A100-65ABDFEC3351}"/>
              </a:ext>
            </a:extLst>
          </p:cNvPr>
          <p:cNvSpPr/>
          <p:nvPr/>
        </p:nvSpPr>
        <p:spPr>
          <a:xfrm>
            <a:off x="64704" y="5079061"/>
            <a:ext cx="2065198" cy="633709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Fares Build Tool</a:t>
            </a:r>
          </a:p>
        </p:txBody>
      </p:sp>
      <p:pic>
        <p:nvPicPr>
          <p:cNvPr id="102" name="Picture 101" descr="TfN_Logo.png">
            <a:extLst>
              <a:ext uri="{FF2B5EF4-FFF2-40B4-BE49-F238E27FC236}">
                <a16:creationId xmlns:a16="http://schemas.microsoft.com/office/drawing/2014/main" id="{06BDA2C1-428B-4BED-9C35-A6BF89005F80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0" y="5818983"/>
            <a:ext cx="1611263" cy="374659"/>
          </a:xfrm>
          <a:prstGeom prst="rect">
            <a:avLst/>
          </a:prstGeom>
        </p:spPr>
      </p:pic>
      <p:sp>
        <p:nvSpPr>
          <p:cNvPr id="123" name="Speech Bubble: Rectangle 122">
            <a:extLst>
              <a:ext uri="{FF2B5EF4-FFF2-40B4-BE49-F238E27FC236}">
                <a16:creationId xmlns:a16="http://schemas.microsoft.com/office/drawing/2014/main" id="{61C4CF4D-ED69-4AD4-BFB9-876931B21A7C}"/>
              </a:ext>
            </a:extLst>
          </p:cNvPr>
          <p:cNvSpPr/>
          <p:nvPr/>
        </p:nvSpPr>
        <p:spPr>
          <a:xfrm>
            <a:off x="1749434" y="3965726"/>
            <a:ext cx="1133200" cy="585150"/>
          </a:xfrm>
          <a:prstGeom prst="wedgeRectCallout">
            <a:avLst>
              <a:gd name="adj1" fmla="val -13704"/>
              <a:gd name="adj2" fmla="val 132657"/>
            </a:avLst>
          </a:prstGeom>
          <a:solidFill>
            <a:srgbClr val="0070C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4" name="Picture 2">
            <a:extLst>
              <a:ext uri="{FF2B5EF4-FFF2-40B4-BE49-F238E27FC236}">
                <a16:creationId xmlns:a16="http://schemas.microsoft.com/office/drawing/2014/main" id="{3218DE99-F630-44D5-BBB9-C64F0EED6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271" y="3994451"/>
            <a:ext cx="1017507" cy="489304"/>
          </a:xfrm>
          <a:prstGeom prst="rect">
            <a:avLst/>
          </a:prstGeom>
          <a:noFill/>
          <a:ln>
            <a:noFill/>
          </a:ln>
          <a:scene3d>
            <a:camera prst="perspectiveRelaxedModerately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" name="Speech Bubble: Rectangle 124">
            <a:extLst>
              <a:ext uri="{FF2B5EF4-FFF2-40B4-BE49-F238E27FC236}">
                <a16:creationId xmlns:a16="http://schemas.microsoft.com/office/drawing/2014/main" id="{F5FFE646-3FD5-47CB-B4A5-2D99DD894DCD}"/>
              </a:ext>
            </a:extLst>
          </p:cNvPr>
          <p:cNvSpPr/>
          <p:nvPr/>
        </p:nvSpPr>
        <p:spPr>
          <a:xfrm>
            <a:off x="144581" y="1820702"/>
            <a:ext cx="2015520" cy="415285"/>
          </a:xfrm>
          <a:prstGeom prst="wedgeRectCallout">
            <a:avLst>
              <a:gd name="adj1" fmla="val 60908"/>
              <a:gd name="adj2" fmla="val 313939"/>
            </a:avLst>
          </a:prstGeom>
          <a:solidFill>
            <a:schemeClr val="tx2">
              <a:lumMod val="20000"/>
              <a:lumOff val="80000"/>
            </a:schemeClr>
          </a:solidFill>
          <a:ln w="9525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i="1" dirty="0">
                <a:solidFill>
                  <a:schemeClr val="accent2"/>
                </a:solidFill>
              </a:rPr>
              <a:t>TransXChange</a:t>
            </a:r>
          </a:p>
        </p:txBody>
      </p:sp>
      <p:sp>
        <p:nvSpPr>
          <p:cNvPr id="128" name="Speech Bubble: Rectangle 127">
            <a:extLst>
              <a:ext uri="{FF2B5EF4-FFF2-40B4-BE49-F238E27FC236}">
                <a16:creationId xmlns:a16="http://schemas.microsoft.com/office/drawing/2014/main" id="{C4DC13DF-2080-4592-81F3-8D43A9531E1A}"/>
              </a:ext>
            </a:extLst>
          </p:cNvPr>
          <p:cNvSpPr/>
          <p:nvPr/>
        </p:nvSpPr>
        <p:spPr>
          <a:xfrm>
            <a:off x="266739" y="1307268"/>
            <a:ext cx="2039193" cy="303111"/>
          </a:xfrm>
          <a:prstGeom prst="wedgeRectCallout">
            <a:avLst>
              <a:gd name="adj1" fmla="val 82028"/>
              <a:gd name="adj2" fmla="val 218513"/>
            </a:avLst>
          </a:prstGeom>
          <a:solidFill>
            <a:schemeClr val="tx2">
              <a:lumMod val="20000"/>
              <a:lumOff val="80000"/>
            </a:schemeClr>
          </a:solidFill>
          <a:ln w="9525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i="1" dirty="0">
                <a:solidFill>
                  <a:schemeClr val="accent2"/>
                </a:solidFill>
              </a:rPr>
              <a:t>NPTG, NaPTAN</a:t>
            </a:r>
          </a:p>
        </p:txBody>
      </p:sp>
      <p:sp>
        <p:nvSpPr>
          <p:cNvPr id="129" name="Speech Bubble: Rectangle 128">
            <a:extLst>
              <a:ext uri="{FF2B5EF4-FFF2-40B4-BE49-F238E27FC236}">
                <a16:creationId xmlns:a16="http://schemas.microsoft.com/office/drawing/2014/main" id="{E2701E4E-2A47-4111-AFAC-B94BC96F5C49}"/>
              </a:ext>
            </a:extLst>
          </p:cNvPr>
          <p:cNvSpPr/>
          <p:nvPr/>
        </p:nvSpPr>
        <p:spPr>
          <a:xfrm>
            <a:off x="6207030" y="1185345"/>
            <a:ext cx="2039193" cy="303111"/>
          </a:xfrm>
          <a:prstGeom prst="wedgeRectCallout">
            <a:avLst>
              <a:gd name="adj1" fmla="val -96491"/>
              <a:gd name="adj2" fmla="val 406346"/>
            </a:avLst>
          </a:prstGeom>
          <a:solidFill>
            <a:schemeClr val="tx2">
              <a:lumMod val="20000"/>
              <a:lumOff val="80000"/>
            </a:schemeClr>
          </a:solidFill>
          <a:ln w="9525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i="1" dirty="0">
                <a:solidFill>
                  <a:schemeClr val="accent2"/>
                </a:solidFill>
              </a:rPr>
              <a:t>NPTG, NaPTAN</a:t>
            </a:r>
          </a:p>
        </p:txBody>
      </p:sp>
    </p:spTree>
    <p:extLst>
      <p:ext uri="{BB962C8B-B14F-4D97-AF65-F5344CB8AC3E}">
        <p14:creationId xmlns:p14="http://schemas.microsoft.com/office/powerpoint/2010/main" val="220893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730" y="464536"/>
            <a:ext cx="7003670" cy="644174"/>
          </a:xfrm>
        </p:spPr>
        <p:txBody>
          <a:bodyPr/>
          <a:lstStyle/>
          <a:p>
            <a:r>
              <a:rPr lang="en-GB" sz="3200" dirty="0"/>
              <a:t>#1.2: The Data Distribution Use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103" y="1114956"/>
            <a:ext cx="7366381" cy="5014343"/>
          </a:xfrm>
        </p:spPr>
        <p:txBody>
          <a:bodyPr>
            <a:normAutofit fontScale="92500"/>
          </a:bodyPr>
          <a:lstStyle/>
          <a:p>
            <a:pPr marL="342900" lvl="1" indent="-342900"/>
            <a:r>
              <a:rPr lang="en-GB" sz="2400" b="1" dirty="0">
                <a:solidFill>
                  <a:schemeClr val="accent1"/>
                </a:solidFill>
                <a:ea typeface="+mj-ea"/>
                <a:cs typeface="+mj-cs"/>
              </a:rPr>
              <a:t>Provide fare products &amp; fare prices as open data for third party use (in journey planners, etc.)?</a:t>
            </a:r>
            <a:r>
              <a:rPr lang="en-GB" sz="2400" dirty="0">
                <a:solidFill>
                  <a:srgbClr val="00B050"/>
                </a:solidFill>
                <a:sym typeface="Wingdings"/>
              </a:rPr>
              <a:t> </a:t>
            </a:r>
            <a:endParaRPr lang="en-GB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1900" dirty="0"/>
              <a:t>Describe </a:t>
            </a:r>
            <a:r>
              <a:rPr lang="en-GB" sz="1900" b="1" dirty="0"/>
              <a:t>available fare products </a:t>
            </a:r>
            <a:r>
              <a:rPr lang="en-GB" sz="1900" dirty="0"/>
              <a:t>and their eligibility conditions.</a:t>
            </a:r>
            <a:r>
              <a:rPr lang="en-GB" sz="1900" dirty="0">
                <a:solidFill>
                  <a:srgbClr val="00B050"/>
                </a:solidFill>
                <a:sym typeface="Wingdings"/>
              </a:rPr>
              <a:t> </a:t>
            </a:r>
            <a:endParaRPr lang="en-GB" sz="19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1900" dirty="0"/>
              <a:t>Relate </a:t>
            </a:r>
            <a:r>
              <a:rPr lang="en-GB" sz="1900" b="1" dirty="0"/>
              <a:t>fare products to network and timetabled journeys </a:t>
            </a:r>
            <a:r>
              <a:rPr lang="en-GB" sz="1900" dirty="0"/>
              <a:t>so trip planners can compute fare products and fare prices for trips, show available products for area, etc. 				    </a:t>
            </a:r>
            <a:r>
              <a:rPr lang="en-GB" sz="2400" dirty="0">
                <a:solidFill>
                  <a:srgbClr val="00B050"/>
                </a:solidFill>
                <a:sym typeface="Wingdings"/>
              </a:rPr>
              <a:t>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900" dirty="0"/>
              <a:t>Allow the s</a:t>
            </a:r>
            <a:r>
              <a:rPr lang="en-GB" sz="1900" b="1" dirty="0"/>
              <a:t>eparate exchange of prices </a:t>
            </a:r>
            <a:r>
              <a:rPr lang="en-GB" sz="1900" dirty="0"/>
              <a:t>from fare structures &amp; products</a:t>
            </a:r>
            <a:r>
              <a:rPr lang="en-GB" sz="2100" dirty="0"/>
              <a:t>. 						    </a:t>
            </a:r>
            <a:r>
              <a:rPr lang="en-GB" sz="2400" dirty="0">
                <a:solidFill>
                  <a:srgbClr val="00B050"/>
                </a:solidFill>
                <a:sym typeface="Wingdings"/>
              </a:rPr>
              <a:t>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900" dirty="0">
                <a:sym typeface="Wingdings"/>
              </a:rPr>
              <a:t>Expose a </a:t>
            </a:r>
            <a:r>
              <a:rPr lang="en-GB" sz="1900" b="1" dirty="0">
                <a:sym typeface="Wingdings"/>
              </a:rPr>
              <a:t>justification of the fare </a:t>
            </a:r>
            <a:r>
              <a:rPr lang="en-GB" sz="1900" dirty="0">
                <a:sym typeface="Wingdings"/>
              </a:rPr>
              <a:t>(Distance, discounts etc)</a:t>
            </a:r>
            <a:r>
              <a:rPr lang="en-GB" sz="1900" dirty="0">
                <a:solidFill>
                  <a:srgbClr val="FF9900"/>
                </a:solidFill>
                <a:sym typeface="Wingdings"/>
              </a:rPr>
              <a:t> 	 </a:t>
            </a:r>
            <a:r>
              <a:rPr lang="en-GB" sz="2000" dirty="0">
                <a:solidFill>
                  <a:srgbClr val="00B050"/>
                </a:solidFill>
                <a:sym typeface="Wingdings"/>
              </a:rPr>
              <a:t> </a:t>
            </a:r>
            <a:r>
              <a:rPr lang="en-GB" sz="1900" dirty="0"/>
              <a:t>Support both </a:t>
            </a:r>
            <a:r>
              <a:rPr lang="en-GB" sz="1900" b="1" dirty="0"/>
              <a:t>machine readable </a:t>
            </a:r>
            <a:r>
              <a:rPr lang="en-GB" sz="1900" dirty="0"/>
              <a:t>&amp; </a:t>
            </a:r>
            <a:r>
              <a:rPr lang="en-GB" sz="1900" b="1" dirty="0"/>
              <a:t>human readable </a:t>
            </a:r>
            <a:r>
              <a:rPr lang="en-GB" sz="1900" dirty="0"/>
              <a:t>representation of validity parameters.					     </a:t>
            </a:r>
            <a:r>
              <a:rPr lang="en-GB" sz="2400" dirty="0">
                <a:solidFill>
                  <a:srgbClr val="00B050"/>
                </a:solidFill>
                <a:sym typeface="Wingdings"/>
              </a:rPr>
              <a:t>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900" dirty="0"/>
              <a:t>Include information about how/where products </a:t>
            </a:r>
            <a:r>
              <a:rPr lang="en-GB" sz="1900" b="1" dirty="0"/>
              <a:t>can be bought</a:t>
            </a:r>
            <a:r>
              <a:rPr lang="en-GB" sz="1900" dirty="0"/>
              <a:t>.   </a:t>
            </a:r>
            <a:r>
              <a:rPr lang="en-GB" sz="1900" dirty="0">
                <a:solidFill>
                  <a:srgbClr val="00B050"/>
                </a:solidFill>
                <a:sym typeface="Wingdings"/>
              </a:rPr>
              <a:t>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900" dirty="0"/>
              <a:t>Include fares valid for specific and </a:t>
            </a:r>
            <a:r>
              <a:rPr lang="en-GB" sz="1900" b="1" dirty="0"/>
              <a:t>multiple operators</a:t>
            </a:r>
            <a:r>
              <a:rPr lang="en-GB" sz="1900" dirty="0"/>
              <a:t>.  	     </a:t>
            </a:r>
            <a:r>
              <a:rPr lang="en-GB" sz="1900" dirty="0">
                <a:solidFill>
                  <a:srgbClr val="00B050"/>
                </a:solidFill>
                <a:sym typeface="Wingdings"/>
              </a:rPr>
              <a:t></a:t>
            </a:r>
            <a:endParaRPr lang="en-GB" sz="1900" dirty="0"/>
          </a:p>
          <a:p>
            <a:pPr lvl="1"/>
            <a:endParaRPr lang="en-GB" sz="2400" dirty="0"/>
          </a:p>
          <a:p>
            <a:pPr lvl="1"/>
            <a:endParaRPr lang="en-GB" sz="2800" dirty="0"/>
          </a:p>
          <a:p>
            <a:endParaRPr lang="en-GB" sz="2800" dirty="0"/>
          </a:p>
          <a:p>
            <a:endParaRPr lang="en-GB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965348" y="3383006"/>
            <a:ext cx="437132" cy="433275"/>
            <a:chOff x="7452320" y="1886231"/>
            <a:chExt cx="1204901" cy="1498714"/>
          </a:xfrm>
        </p:grpSpPr>
        <p:pic>
          <p:nvPicPr>
            <p:cNvPr id="5" name="Picture 3" descr="C:\Users\nick.knowles\AppData\Local\Microsoft\Windows\INetCache\IE\1X7Q07M1\price-tag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1886231"/>
              <a:ext cx="1204901" cy="1498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C:\Program Files\Microsoft Office\MEDIA\CAGCAT10\j0222021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58154">
              <a:off x="7758810" y="2802089"/>
              <a:ext cx="353460" cy="354720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61" y="5204684"/>
            <a:ext cx="422531" cy="42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3" b="20857"/>
          <a:stretch/>
        </p:blipFill>
        <p:spPr bwMode="auto">
          <a:xfrm>
            <a:off x="1043813" y="4607807"/>
            <a:ext cx="437132" cy="25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96" y="4557392"/>
            <a:ext cx="494796" cy="49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9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81" y="5162601"/>
            <a:ext cx="494796" cy="49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40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21" y="2520486"/>
            <a:ext cx="536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99554" y="6402387"/>
            <a:ext cx="513675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30423-F2DA-4A11-9E75-1EB6423D69A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944" y="6398250"/>
            <a:ext cx="4870023" cy="36354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NeTEx UK Fare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Profile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- Basic Scope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AutoShape 2" descr="Image result for produc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32343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AutoShape 4" descr="Image result for product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32343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32" y="3453533"/>
            <a:ext cx="369418" cy="36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56" y="1816348"/>
            <a:ext cx="356853" cy="35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52" y="4007569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82" y="5754003"/>
            <a:ext cx="238795" cy="464325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tx2">
                <a:lumMod val="60000"/>
                <a:lumOff val="40000"/>
              </a:schemeClr>
            </a:contourClr>
          </a:sp3d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44" y="5745253"/>
            <a:ext cx="227801" cy="447143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191" y="5750384"/>
            <a:ext cx="242822" cy="472154"/>
          </a:xfrm>
          <a:prstGeom prst="rect">
            <a:avLst/>
          </a:prstGeom>
          <a:noFill/>
          <a:ln>
            <a:solidFill>
              <a:srgbClr val="FFC00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27208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56A32FE-BC2C-499A-8C91-19B8DCD3C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989" y="459094"/>
            <a:ext cx="5902486" cy="704348"/>
          </a:xfrm>
        </p:spPr>
        <p:txBody>
          <a:bodyPr/>
          <a:lstStyle/>
          <a:p>
            <a:r>
              <a:rPr lang="en-GB" sz="2400" dirty="0">
                <a:solidFill>
                  <a:schemeClr val="accent2"/>
                </a:solidFill>
              </a:rPr>
              <a:t>UK NeTEx profile: Aspects &amp; Phasing</a:t>
            </a:r>
            <a:endParaRPr lang="en-GB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17E5DC-EAA6-4454-95B6-A5402F53D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2B9F17-F287-4CB2-82E2-6C99CDE04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699" y="5062474"/>
            <a:ext cx="5397571" cy="1365094"/>
          </a:xfrm>
        </p:spPr>
        <p:txBody>
          <a:bodyPr/>
          <a:lstStyle/>
          <a:p>
            <a:pPr marL="342900" indent="-342900"/>
            <a:r>
              <a:rPr lang="en-GB" sz="1800" dirty="0">
                <a:sym typeface="Wingdings"/>
              </a:rPr>
              <a:t>Basic Profile</a:t>
            </a:r>
          </a:p>
          <a:p>
            <a:pPr marL="342900" indent="-342900"/>
            <a:r>
              <a:rPr lang="en-GB" sz="1800" dirty="0">
                <a:sym typeface="Wingdings"/>
              </a:rPr>
              <a:t>Advanced Profile</a:t>
            </a:r>
          </a:p>
          <a:p>
            <a:pPr marL="342900" indent="-342900"/>
            <a:r>
              <a:rPr lang="en-GB" sz="1800" dirty="0">
                <a:sym typeface="Wingdings"/>
              </a:rPr>
              <a:t>Out of current scope / For Future roadmap?</a:t>
            </a:r>
            <a:endParaRPr lang="en-GB" sz="1800" dirty="0"/>
          </a:p>
          <a:p>
            <a:endParaRPr lang="en-GB" sz="1800" dirty="0"/>
          </a:p>
        </p:txBody>
      </p:sp>
      <p:pic>
        <p:nvPicPr>
          <p:cNvPr id="7" name="Picture 6" descr="Image result for traveline">
            <a:extLst>
              <a:ext uri="{FF2B5EF4-FFF2-40B4-BE49-F238E27FC236}">
                <a16:creationId xmlns:a16="http://schemas.microsoft.com/office/drawing/2014/main" id="{D08BD11A-CCCC-453D-BF6E-060DDDF4E2A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710" y="462975"/>
            <a:ext cx="697615" cy="470075"/>
          </a:xfrm>
          <a:prstGeom prst="rect">
            <a:avLst/>
          </a:prstGeom>
          <a:noFill/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5FB7761-C71C-4501-B4A6-A72F06B037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587376"/>
              </p:ext>
            </p:extLst>
          </p:nvPr>
        </p:nvGraphicFramePr>
        <p:xfrm>
          <a:off x="299554" y="1374312"/>
          <a:ext cx="8691481" cy="377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881">
                  <a:extLst>
                    <a:ext uri="{9D8B030D-6E8A-4147-A177-3AD203B41FA5}">
                      <a16:colId xmlns:a16="http://schemas.microsoft.com/office/drawing/2014/main" val="4179937880"/>
                    </a:ext>
                  </a:extLst>
                </a:gridCol>
                <a:gridCol w="857892">
                  <a:extLst>
                    <a:ext uri="{9D8B030D-6E8A-4147-A177-3AD203B41FA5}">
                      <a16:colId xmlns:a16="http://schemas.microsoft.com/office/drawing/2014/main" val="1222666244"/>
                    </a:ext>
                  </a:extLst>
                </a:gridCol>
                <a:gridCol w="3400798">
                  <a:extLst>
                    <a:ext uri="{9D8B030D-6E8A-4147-A177-3AD203B41FA5}">
                      <a16:colId xmlns:a16="http://schemas.microsoft.com/office/drawing/2014/main" val="1517515031"/>
                    </a:ext>
                  </a:extLst>
                </a:gridCol>
                <a:gridCol w="1626119">
                  <a:extLst>
                    <a:ext uri="{9D8B030D-6E8A-4147-A177-3AD203B41FA5}">
                      <a16:colId xmlns:a16="http://schemas.microsoft.com/office/drawing/2014/main" val="1263200719"/>
                    </a:ext>
                  </a:extLst>
                </a:gridCol>
                <a:gridCol w="1667791">
                  <a:extLst>
                    <a:ext uri="{9D8B030D-6E8A-4147-A177-3AD203B41FA5}">
                      <a16:colId xmlns:a16="http://schemas.microsoft.com/office/drawing/2014/main" val="2717135225"/>
                    </a:ext>
                  </a:extLst>
                </a:gridCol>
              </a:tblGrid>
              <a:tr h="23468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Aspect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UK Legacy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Basic  UK  profile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Advanced  UK Fare Profile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Future  /</a:t>
                      </a:r>
                      <a:br>
                        <a:rPr lang="en-GB" sz="1600" dirty="0"/>
                      </a:br>
                      <a:r>
                        <a:rPr lang="en-GB" sz="1600" dirty="0"/>
                        <a:t>Further ?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55388483"/>
                  </a:ext>
                </a:extLst>
              </a:tr>
              <a:tr h="728550">
                <a:tc>
                  <a:txBody>
                    <a:bodyPr/>
                    <a:lstStyle/>
                    <a:p>
                      <a:r>
                        <a:rPr lang="en-GB" sz="1600" dirty="0"/>
                        <a:t>Common Frame- work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 (nptg, </a:t>
                      </a:r>
                      <a:r>
                        <a:rPr lang="en-GB" sz="1400" dirty="0" err="1"/>
                        <a:t>naptan</a:t>
                      </a:r>
                      <a:r>
                        <a:rPr lang="en-GB" sz="1400" dirty="0"/>
                        <a:t> txc)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/>
                        <a:t>Versioning &amp; Validity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/>
                        <a:t>Frames &amp; grouping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/>
                        <a:t>Identifiers &amp; references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55265827"/>
                  </a:ext>
                </a:extLst>
              </a:tr>
              <a:tr h="542017">
                <a:tc>
                  <a:txBody>
                    <a:bodyPr/>
                    <a:lstStyle/>
                    <a:p>
                      <a:r>
                        <a:rPr lang="en-GB" sz="1600" dirty="0"/>
                        <a:t>Localities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NPTG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/>
                        <a:t>Locations &amp;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/>
                        <a:t>Plus Bus Zones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same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95830486"/>
                  </a:ext>
                </a:extLst>
              </a:tr>
              <a:tr h="542017">
                <a:tc>
                  <a:txBody>
                    <a:bodyPr/>
                    <a:lstStyle/>
                    <a:p>
                      <a:r>
                        <a:rPr lang="en-GB" sz="1600" dirty="0"/>
                        <a:t>Stops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NaPTAN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/>
                        <a:t>Stops , Tariff ones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same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>
                          <a:solidFill>
                            <a:schemeClr val="tx2"/>
                          </a:solidFill>
                        </a:rPr>
                        <a:t>Accessibility,? POI?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83443152"/>
                  </a:ext>
                </a:extLst>
              </a:tr>
              <a:tr h="542017">
                <a:tc>
                  <a:txBody>
                    <a:bodyPr/>
                    <a:lstStyle/>
                    <a:p>
                      <a:r>
                        <a:rPr lang="en-GB" sz="1600" dirty="0"/>
                        <a:t>Timetables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TXC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/>
                        <a:t>Simple EU timetables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/>
                        <a:t>(no timings, no  op data)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n/a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>
                          <a:solidFill>
                            <a:schemeClr val="tx2"/>
                          </a:solidFill>
                        </a:rPr>
                        <a:t>Full TXC,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>
                          <a:solidFill>
                            <a:schemeClr val="tx2"/>
                          </a:solidFill>
                        </a:rPr>
                        <a:t>Rail features?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67545922"/>
                  </a:ext>
                </a:extLst>
              </a:tr>
              <a:tr h="750484">
                <a:tc>
                  <a:txBody>
                    <a:bodyPr/>
                    <a:lstStyle/>
                    <a:p>
                      <a:r>
                        <a:rPr lang="en-GB" sz="1600" b="1" dirty="0"/>
                        <a:t>Fares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new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dirty="0"/>
                        <a:t>Basic Bus Fares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More Complex Bus Fares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 i="1" dirty="0">
                          <a:solidFill>
                            <a:schemeClr val="tx2"/>
                          </a:solidFill>
                        </a:rPr>
                        <a:t>Long distance Fares?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3852312"/>
                  </a:ext>
                </a:extLst>
              </a:tr>
            </a:tbl>
          </a:graphicData>
        </a:graphic>
      </p:graphicFrame>
      <p:sp>
        <p:nvSpPr>
          <p:cNvPr id="48" name="Rectangle 47">
            <a:extLst>
              <a:ext uri="{FF2B5EF4-FFF2-40B4-BE49-F238E27FC236}">
                <a16:creationId xmlns:a16="http://schemas.microsoft.com/office/drawing/2014/main" id="{A98B2507-F749-42DC-AD2C-0BF0860E5B70}"/>
              </a:ext>
            </a:extLst>
          </p:cNvPr>
          <p:cNvSpPr/>
          <p:nvPr/>
        </p:nvSpPr>
        <p:spPr>
          <a:xfrm>
            <a:off x="2011241" y="5100325"/>
            <a:ext cx="68857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6B6AF28F-017E-4B8E-B3A0-8A3DE8393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772" y="5089356"/>
            <a:ext cx="466386" cy="452394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FDF30FE8-8048-4311-B8BF-3DB6DB2CE789}"/>
              </a:ext>
            </a:extLst>
          </p:cNvPr>
          <p:cNvGrpSpPr/>
          <p:nvPr/>
        </p:nvGrpSpPr>
        <p:grpSpPr>
          <a:xfrm>
            <a:off x="1115772" y="5881838"/>
            <a:ext cx="489247" cy="424094"/>
            <a:chOff x="7341809" y="3386209"/>
            <a:chExt cx="489247" cy="424094"/>
          </a:xfrm>
        </p:grpSpPr>
        <p:sp>
          <p:nvSpPr>
            <p:cNvPr id="51" name="Scroll: Horizontal 50">
              <a:extLst>
                <a:ext uri="{FF2B5EF4-FFF2-40B4-BE49-F238E27FC236}">
                  <a16:creationId xmlns:a16="http://schemas.microsoft.com/office/drawing/2014/main" id="{F7C43F6A-1E37-4D16-B521-45F8BEC5691A}"/>
                </a:ext>
              </a:extLst>
            </p:cNvPr>
            <p:cNvSpPr/>
            <p:nvPr/>
          </p:nvSpPr>
          <p:spPr>
            <a:xfrm>
              <a:off x="7341809" y="3386209"/>
              <a:ext cx="489247" cy="424094"/>
            </a:xfrm>
            <a:prstGeom prst="horizontalScroll">
              <a:avLst/>
            </a:prstGeom>
            <a:solidFill>
              <a:srgbClr val="FF99CC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pic>
          <p:nvPicPr>
            <p:cNvPr id="52" name="Picture 2">
              <a:extLst>
                <a:ext uri="{FF2B5EF4-FFF2-40B4-BE49-F238E27FC236}">
                  <a16:creationId xmlns:a16="http://schemas.microsoft.com/office/drawing/2014/main" id="{258C99D9-61E5-4858-BC4A-6B44275776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7388" y="3507901"/>
              <a:ext cx="185035" cy="224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EB4DAA3-EB0C-4501-A44F-7C78E01D0D29}"/>
              </a:ext>
            </a:extLst>
          </p:cNvPr>
          <p:cNvGrpSpPr/>
          <p:nvPr/>
        </p:nvGrpSpPr>
        <p:grpSpPr>
          <a:xfrm>
            <a:off x="8407759" y="3836847"/>
            <a:ext cx="489247" cy="424094"/>
            <a:chOff x="7341809" y="3386209"/>
            <a:chExt cx="489247" cy="424094"/>
          </a:xfrm>
        </p:grpSpPr>
        <p:sp>
          <p:nvSpPr>
            <p:cNvPr id="54" name="Scroll: Horizontal 53">
              <a:extLst>
                <a:ext uri="{FF2B5EF4-FFF2-40B4-BE49-F238E27FC236}">
                  <a16:creationId xmlns:a16="http://schemas.microsoft.com/office/drawing/2014/main" id="{04C6C351-9277-44F7-AC6A-75C38796B7FF}"/>
                </a:ext>
              </a:extLst>
            </p:cNvPr>
            <p:cNvSpPr/>
            <p:nvPr/>
          </p:nvSpPr>
          <p:spPr>
            <a:xfrm>
              <a:off x="7341809" y="3386209"/>
              <a:ext cx="489247" cy="424094"/>
            </a:xfrm>
            <a:prstGeom prst="horizontalScroll">
              <a:avLst/>
            </a:prstGeom>
            <a:solidFill>
              <a:srgbClr val="FF99CC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pic>
          <p:nvPicPr>
            <p:cNvPr id="55" name="Picture 2">
              <a:extLst>
                <a:ext uri="{FF2B5EF4-FFF2-40B4-BE49-F238E27FC236}">
                  <a16:creationId xmlns:a16="http://schemas.microsoft.com/office/drawing/2014/main" id="{41218F36-FF33-442F-A485-696FEBF624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7388" y="3507901"/>
              <a:ext cx="185035" cy="224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13142010-7DB1-426A-B44E-6587A61B5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8973" y="4687763"/>
            <a:ext cx="466385" cy="45266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8D234E3-DC40-4F9C-9D5C-1F9FAD8FE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738" y="1987743"/>
            <a:ext cx="466385" cy="45239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D16C35C-E70D-4E9E-81A4-A150F22F9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737" y="2797931"/>
            <a:ext cx="466385" cy="45239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CED1EDC-E0C8-46BA-9CFC-97B1D7AEC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736" y="3332449"/>
            <a:ext cx="466385" cy="452393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0D87DF4B-DF35-4EF0-9797-4E92158CF5D8}"/>
              </a:ext>
            </a:extLst>
          </p:cNvPr>
          <p:cNvGrpSpPr/>
          <p:nvPr/>
        </p:nvGrpSpPr>
        <p:grpSpPr>
          <a:xfrm>
            <a:off x="8407758" y="4709702"/>
            <a:ext cx="489247" cy="424094"/>
            <a:chOff x="7341809" y="3386209"/>
            <a:chExt cx="489247" cy="424094"/>
          </a:xfrm>
        </p:grpSpPr>
        <p:sp>
          <p:nvSpPr>
            <p:cNvPr id="61" name="Scroll: Horizontal 60">
              <a:extLst>
                <a:ext uri="{FF2B5EF4-FFF2-40B4-BE49-F238E27FC236}">
                  <a16:creationId xmlns:a16="http://schemas.microsoft.com/office/drawing/2014/main" id="{49266CD9-29D2-4E5E-8EA1-EEF07F03028C}"/>
                </a:ext>
              </a:extLst>
            </p:cNvPr>
            <p:cNvSpPr/>
            <p:nvPr/>
          </p:nvSpPr>
          <p:spPr>
            <a:xfrm>
              <a:off x="7341809" y="3386209"/>
              <a:ext cx="489247" cy="424094"/>
            </a:xfrm>
            <a:prstGeom prst="horizontalScroll">
              <a:avLst/>
            </a:prstGeom>
            <a:solidFill>
              <a:srgbClr val="FF99CC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pic>
          <p:nvPicPr>
            <p:cNvPr id="62" name="Picture 2">
              <a:extLst>
                <a:ext uri="{FF2B5EF4-FFF2-40B4-BE49-F238E27FC236}">
                  <a16:creationId xmlns:a16="http://schemas.microsoft.com/office/drawing/2014/main" id="{DC858E3A-D0BA-4262-9A65-7E1B4ED371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7388" y="3507901"/>
              <a:ext cx="185035" cy="224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3" name="Picture 62">
            <a:extLst>
              <a:ext uri="{FF2B5EF4-FFF2-40B4-BE49-F238E27FC236}">
                <a16:creationId xmlns:a16="http://schemas.microsoft.com/office/drawing/2014/main" id="{35747BE4-8644-4C5D-A610-2D0656F96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365" y="3868999"/>
            <a:ext cx="466385" cy="45239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E9FB3BCA-647F-47D1-AA3C-45BB6E25C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364" y="4527956"/>
            <a:ext cx="466385" cy="45239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222C57C4-2CF6-4734-A631-43D558863A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202" y="5486223"/>
            <a:ext cx="466385" cy="452667"/>
          </a:xfrm>
          <a:prstGeom prst="rect">
            <a:avLst/>
          </a:prstGeom>
        </p:spPr>
      </p:pic>
      <p:pic>
        <p:nvPicPr>
          <p:cNvPr id="66" name="Picture 2" descr="Image result for icon key">
            <a:extLst>
              <a:ext uri="{FF2B5EF4-FFF2-40B4-BE49-F238E27FC236}">
                <a16:creationId xmlns:a16="http://schemas.microsoft.com/office/drawing/2014/main" id="{D99E4F32-0BEA-4D2C-BADB-8BA22E2F9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050" y="6313454"/>
            <a:ext cx="475922" cy="47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Footer Placeholder 4">
            <a:extLst>
              <a:ext uri="{FF2B5EF4-FFF2-40B4-BE49-F238E27FC236}">
                <a16:creationId xmlns:a16="http://schemas.microsoft.com/office/drawing/2014/main" id="{C63ED0EF-E6E3-4055-A509-878D32D69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3229" y="6403965"/>
            <a:ext cx="4870023" cy="36354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NeTEx UK Fare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Profile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- Scope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53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 Profile scope -  Modes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6084" y="1485015"/>
            <a:ext cx="7271903" cy="4936951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chemeClr val="accent1"/>
                </a:solidFill>
                <a:ea typeface="+mj-ea"/>
                <a:cs typeface="+mj-cs"/>
              </a:rPr>
              <a:t>Can be covered by Basic Products 		</a:t>
            </a:r>
            <a:endParaRPr lang="en-GB" sz="3200" b="1" dirty="0">
              <a:solidFill>
                <a:schemeClr val="accent1"/>
              </a:solidFill>
              <a:ea typeface="+mj-ea"/>
              <a:cs typeface="+mj-cs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b="1" dirty="0">
                <a:latin typeface="+mj-lt"/>
                <a:ea typeface="+mj-ea"/>
                <a:cs typeface="+mj-cs"/>
              </a:rPr>
              <a:t>Bus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b="1" dirty="0">
                <a:latin typeface="+mj-lt"/>
                <a:ea typeface="+mj-ea"/>
                <a:cs typeface="+mj-cs"/>
              </a:rPr>
              <a:t>Bus as add-on </a:t>
            </a:r>
            <a:r>
              <a:rPr lang="en-GB" sz="2000" dirty="0">
                <a:latin typeface="+mj-lt"/>
                <a:ea typeface="+mj-ea"/>
                <a:cs typeface="+mj-cs"/>
              </a:rPr>
              <a:t>to Rail etc (e.g. Plus bus)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b="1" dirty="0"/>
              <a:t>Ferry</a:t>
            </a:r>
            <a:endParaRPr lang="en-GB" sz="2000" b="1" dirty="0">
              <a:latin typeface="+mj-lt"/>
              <a:ea typeface="+mj-ea"/>
              <a:cs typeface="+mj-cs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b="1" dirty="0">
                <a:latin typeface="+mj-lt"/>
                <a:ea typeface="+mj-ea"/>
                <a:cs typeface="+mj-cs"/>
              </a:rPr>
              <a:t>Light Rail</a:t>
            </a:r>
            <a:r>
              <a:rPr lang="en-GB" sz="2000" dirty="0">
                <a:latin typeface="+mj-lt"/>
                <a:ea typeface="+mj-ea"/>
                <a:cs typeface="+mj-cs"/>
              </a:rPr>
              <a:t>, </a:t>
            </a:r>
            <a:r>
              <a:rPr lang="en-GB" sz="2000" b="1" dirty="0">
                <a:latin typeface="+mj-lt"/>
                <a:ea typeface="+mj-ea"/>
                <a:cs typeface="+mj-cs"/>
              </a:rPr>
              <a:t>Tram</a:t>
            </a:r>
            <a:r>
              <a:rPr lang="en-GB" sz="2000" dirty="0">
                <a:latin typeface="+mj-lt"/>
                <a:ea typeface="+mj-ea"/>
                <a:cs typeface="+mj-cs"/>
              </a:rPr>
              <a:t>?</a:t>
            </a:r>
          </a:p>
          <a:p>
            <a:r>
              <a:rPr lang="en-GB" sz="2400" b="1" dirty="0">
                <a:solidFill>
                  <a:schemeClr val="accent1"/>
                </a:solidFill>
                <a:ea typeface="+mj-ea"/>
                <a:cs typeface="+mj-cs"/>
              </a:rPr>
              <a:t>Require additional Advanced Features 	</a:t>
            </a:r>
            <a:endParaRPr lang="en-GB" sz="3200" b="1" dirty="0">
              <a:solidFill>
                <a:schemeClr val="accent1"/>
              </a:solidFill>
              <a:ea typeface="+mj-ea"/>
              <a:cs typeface="+mj-cs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b="1" dirty="0">
                <a:latin typeface="+mj-lt"/>
                <a:ea typeface="+mj-ea"/>
                <a:cs typeface="+mj-cs"/>
              </a:rPr>
              <a:t>Bus supplements to Rail (</a:t>
            </a:r>
            <a:r>
              <a:rPr lang="en-GB" sz="2000" dirty="0">
                <a:latin typeface="+mj-lt"/>
                <a:ea typeface="+mj-ea"/>
                <a:cs typeface="+mj-cs"/>
              </a:rPr>
              <a:t>PlusBus</a:t>
            </a:r>
            <a:r>
              <a:rPr lang="en-GB" sz="2000" b="1" dirty="0">
                <a:latin typeface="+mj-lt"/>
                <a:ea typeface="+mj-ea"/>
                <a:cs typeface="+mj-cs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b="1" dirty="0">
                <a:latin typeface="+mj-lt"/>
                <a:ea typeface="+mj-ea"/>
                <a:cs typeface="+mj-cs"/>
              </a:rPr>
              <a:t>Metro</a:t>
            </a:r>
            <a:r>
              <a:rPr lang="en-GB" sz="2000" dirty="0">
                <a:latin typeface="+mj-lt"/>
                <a:ea typeface="+mj-ea"/>
                <a:cs typeface="+mj-cs"/>
              </a:rPr>
              <a:t> / London Underground, PAYG, Capped fares)</a:t>
            </a:r>
          </a:p>
          <a:p>
            <a:r>
              <a:rPr lang="en-GB" sz="2400" b="1" dirty="0">
                <a:solidFill>
                  <a:schemeClr val="accent1"/>
                </a:solidFill>
              </a:rPr>
              <a:t>Require additional complex features	</a:t>
            </a:r>
            <a:endParaRPr lang="en-GB" sz="3200" b="1" dirty="0">
              <a:solidFill>
                <a:schemeClr val="accent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b="1" dirty="0"/>
              <a:t>Coach</a:t>
            </a:r>
            <a:r>
              <a:rPr lang="en-GB" sz="2000" dirty="0"/>
              <a:t>?  (Seat Reservations, luggage, Routing?….)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b="1" dirty="0"/>
              <a:t>Rail</a:t>
            </a:r>
            <a:r>
              <a:rPr lang="en-GB" sz="2000" dirty="0"/>
              <a:t>  (routing, complex times of </a:t>
            </a:r>
            <a:r>
              <a:rPr lang="en-GB" sz="2000" dirty="0" err="1"/>
              <a:t>trave</a:t>
            </a:r>
            <a:r>
              <a:rPr lang="en-GB" sz="2000" dirty="0"/>
              <a:t>,,  etc)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2000" dirty="0">
              <a:latin typeface="+mj-lt"/>
              <a:ea typeface="+mj-ea"/>
              <a:cs typeface="+mj-cs"/>
            </a:endParaRPr>
          </a:p>
        </p:txBody>
      </p:sp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27" y="5398536"/>
            <a:ext cx="404300" cy="40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86" y="1729634"/>
            <a:ext cx="351981" cy="34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540" y="2835790"/>
            <a:ext cx="369825" cy="3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89" y="4884413"/>
            <a:ext cx="411974" cy="41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55727" y="3801029"/>
            <a:ext cx="404300" cy="411974"/>
            <a:chOff x="3455876" y="2276872"/>
            <a:chExt cx="2232248" cy="2448272"/>
          </a:xfrm>
        </p:grpSpPr>
        <p:pic>
          <p:nvPicPr>
            <p:cNvPr id="107531" name="Picture 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438" y="2357438"/>
              <a:ext cx="2143125" cy="21431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</p:pic>
        <p:sp>
          <p:nvSpPr>
            <p:cNvPr id="4" name="Donut 3"/>
            <p:cNvSpPr/>
            <p:nvPr/>
          </p:nvSpPr>
          <p:spPr bwMode="auto">
            <a:xfrm>
              <a:off x="3455876" y="2276872"/>
              <a:ext cx="2232248" cy="2448272"/>
            </a:xfrm>
            <a:prstGeom prst="donut">
              <a:avLst>
                <a:gd name="adj" fmla="val 5497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23437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pic>
        <p:nvPicPr>
          <p:cNvPr id="107533" name="Picture 13" descr="Image result for ferry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88" y="2418277"/>
            <a:ext cx="466566" cy="46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us 5"/>
          <p:cNvSpPr/>
          <p:nvPr/>
        </p:nvSpPr>
        <p:spPr bwMode="auto">
          <a:xfrm>
            <a:off x="1240626" y="2236257"/>
            <a:ext cx="242186" cy="217307"/>
          </a:xfrm>
          <a:prstGeom prst="mathPlus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323437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78" y="2098532"/>
            <a:ext cx="351981" cy="34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99554" y="6402387"/>
            <a:ext cx="513675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30423-F2DA-4A11-9E75-1EB6423D69A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944" y="6398250"/>
            <a:ext cx="4870023" cy="36354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NeTEx UK Fare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Profile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- Scope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20" y="2835790"/>
            <a:ext cx="371348" cy="37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" descr="Image result for scales 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32343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9" name="Picture 15">
            <a:extLst>
              <a:ext uri="{FF2B5EF4-FFF2-40B4-BE49-F238E27FC236}">
                <a16:creationId xmlns:a16="http://schemas.microsoft.com/office/drawing/2014/main" id="{FA55773C-62A4-4786-9DA4-88978118A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33" y="3850702"/>
            <a:ext cx="404300" cy="32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4CA16A51-985B-4A7A-9FEA-DD356E1F8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19" y="5362372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5B19FC1-9D71-40EC-B0EF-D43E525613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25146" y="1189334"/>
            <a:ext cx="609653" cy="591363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B5D98D3C-5987-4C7A-845B-5098A73E29C9}"/>
              </a:ext>
            </a:extLst>
          </p:cNvPr>
          <p:cNvGrpSpPr/>
          <p:nvPr/>
        </p:nvGrpSpPr>
        <p:grpSpPr>
          <a:xfrm>
            <a:off x="7985350" y="4553894"/>
            <a:ext cx="489247" cy="424094"/>
            <a:chOff x="7341809" y="3386209"/>
            <a:chExt cx="489247" cy="424094"/>
          </a:xfrm>
        </p:grpSpPr>
        <p:sp>
          <p:nvSpPr>
            <p:cNvPr id="29" name="Scroll: Horizontal 28">
              <a:extLst>
                <a:ext uri="{FF2B5EF4-FFF2-40B4-BE49-F238E27FC236}">
                  <a16:creationId xmlns:a16="http://schemas.microsoft.com/office/drawing/2014/main" id="{0A36FDA2-FA35-41F1-96AB-B8532453D8D4}"/>
                </a:ext>
              </a:extLst>
            </p:cNvPr>
            <p:cNvSpPr/>
            <p:nvPr/>
          </p:nvSpPr>
          <p:spPr>
            <a:xfrm>
              <a:off x="7341809" y="3386209"/>
              <a:ext cx="489247" cy="424094"/>
            </a:xfrm>
            <a:prstGeom prst="horizontalScroll">
              <a:avLst/>
            </a:prstGeom>
            <a:solidFill>
              <a:srgbClr val="FF99CC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8BBD56F4-FBAE-4EE3-8032-E11240B52D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7388" y="3507901"/>
              <a:ext cx="185035" cy="224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482D582D-B415-469A-B857-5F8DFCB9E5B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39947" y="3326796"/>
            <a:ext cx="466385" cy="45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7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ln w="38100"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/>
            <a:r>
              <a:rPr lang="en-GB" altLang="en-US" dirty="0"/>
              <a:t>“</a:t>
            </a:r>
            <a:r>
              <a:rPr lang="en-GB" dirty="0"/>
              <a:t>What is the minimum set of products needed to describe  all common  UK bus fares?</a:t>
            </a:r>
            <a:br>
              <a:rPr lang="en-GB" dirty="0"/>
            </a:br>
            <a:r>
              <a:rPr lang="en-GB" altLang="en-US" dirty="0"/>
              <a:t>”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99554" y="6402387"/>
            <a:ext cx="513675" cy="365125"/>
          </a:xfrm>
        </p:spPr>
        <p:txBody>
          <a:bodyPr/>
          <a:lstStyle/>
          <a:p>
            <a:fld id="{1F530423-F2DA-4A11-9E75-1EB6423D69A6}" type="slidenum">
              <a:rPr lang="en-GB" smtClean="0">
                <a:solidFill>
                  <a:prstClr val="white"/>
                </a:solidFill>
              </a:rPr>
              <a:pPr/>
              <a:t>35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944" y="6398250"/>
            <a:ext cx="4870023" cy="363548"/>
          </a:xfrm>
        </p:spPr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NeTEx UK Fare Profile - Scope</a:t>
            </a:r>
            <a:endParaRPr lang="en-GB" sz="900" dirty="0">
              <a:solidFill>
                <a:prstClr val="white"/>
              </a:solidFill>
            </a:endParaRPr>
          </a:p>
        </p:txBody>
      </p:sp>
      <p:pic>
        <p:nvPicPr>
          <p:cNvPr id="8" name="Picture 2" descr="Image result for example icon png">
            <a:extLst>
              <a:ext uri="{FF2B5EF4-FFF2-40B4-BE49-F238E27FC236}">
                <a16:creationId xmlns:a16="http://schemas.microsoft.com/office/drawing/2014/main" id="{6F91D85B-F637-4420-BCE8-65275BE12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700" y="11816"/>
            <a:ext cx="678802" cy="67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10971D-B8E8-49BC-A27A-05F3FE6BD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5928" y="222077"/>
            <a:ext cx="244189" cy="23631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2666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7148DD0-E3D0-431F-B278-ABD015A6AB05}"/>
              </a:ext>
            </a:extLst>
          </p:cNvPr>
          <p:cNvSpPr/>
          <p:nvPr/>
        </p:nvSpPr>
        <p:spPr>
          <a:xfrm>
            <a:off x="316137" y="4651226"/>
            <a:ext cx="994184" cy="701246"/>
          </a:xfrm>
          <a:prstGeom prst="roundRect">
            <a:avLst/>
          </a:prstGeom>
          <a:solidFill>
            <a:srgbClr val="FFCCCC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44D921D-12D2-4D3F-AB9F-4D70C5CF47A2}"/>
              </a:ext>
            </a:extLst>
          </p:cNvPr>
          <p:cNvSpPr/>
          <p:nvPr/>
        </p:nvSpPr>
        <p:spPr>
          <a:xfrm>
            <a:off x="295741" y="2053829"/>
            <a:ext cx="1013354" cy="609070"/>
          </a:xfrm>
          <a:prstGeom prst="roundRect">
            <a:avLst/>
          </a:prstGeom>
          <a:solidFill>
            <a:srgbClr val="FFCCCC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79830" y="2002213"/>
            <a:ext cx="7168429" cy="3677037"/>
          </a:xfrm>
        </p:spPr>
        <p:txBody>
          <a:bodyPr>
            <a:normAutofit lnSpcReduction="10000"/>
          </a:bodyPr>
          <a:lstStyle/>
          <a:p>
            <a:r>
              <a:rPr lang="en-GB" sz="1800" b="1" dirty="0">
                <a:solidFill>
                  <a:schemeClr val="accent1"/>
                </a:solidFill>
              </a:rPr>
              <a:t>Trip</a:t>
            </a:r>
            <a:endParaRPr lang="en-GB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sz="1800" dirty="0"/>
              <a:t>The product gives the right to make a  one-off journey </a:t>
            </a:r>
          </a:p>
          <a:p>
            <a:pPr marL="0" indent="0">
              <a:buNone/>
            </a:pPr>
            <a:r>
              <a:rPr lang="en-GB" sz="1800" dirty="0"/>
              <a:t> </a:t>
            </a:r>
          </a:p>
          <a:p>
            <a:pPr lvl="0"/>
            <a:r>
              <a:rPr lang="en-GB" sz="1800" b="1" dirty="0">
                <a:solidFill>
                  <a:schemeClr val="accent1"/>
                </a:solidFill>
              </a:rPr>
              <a:t>Pass</a:t>
            </a:r>
            <a:endParaRPr lang="en-GB" altLang="en-US" sz="1800" b="1" dirty="0">
              <a:solidFill>
                <a:srgbClr val="FF0000"/>
              </a:solidFill>
              <a:latin typeface="Arial" pitchFamily="34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en-GB" sz="1800" dirty="0"/>
              <a:t>The product combines access rights to make repeated journeys within a time interval  (Day, Week, Month etc)</a:t>
            </a:r>
          </a:p>
          <a:p>
            <a:pPr marL="0" indent="0">
              <a:buNone/>
            </a:pPr>
            <a:endParaRPr lang="en-GB" sz="1800" dirty="0"/>
          </a:p>
          <a:p>
            <a:pPr lvl="0"/>
            <a:r>
              <a:rPr lang="en-GB" sz="1800" b="1" dirty="0">
                <a:solidFill>
                  <a:schemeClr val="accent1"/>
                </a:solidFill>
              </a:rPr>
              <a:t>Carnet</a:t>
            </a:r>
            <a:endParaRPr lang="en-GB" altLang="en-US" sz="1800" b="1" dirty="0">
              <a:solidFill>
                <a:srgbClr val="FF0000"/>
              </a:solidFill>
              <a:latin typeface="Arial" pitchFamily="34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en-GB" sz="1800" dirty="0"/>
              <a:t>The product comprises a  number of Trips or Passes  sold as a bundle at a discount. They must be used within a given period.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715" y="368660"/>
            <a:ext cx="5902486" cy="704348"/>
          </a:xfrm>
        </p:spPr>
        <p:txBody>
          <a:bodyPr/>
          <a:lstStyle/>
          <a:p>
            <a:r>
              <a:rPr lang="en-GB" dirty="0"/>
              <a:t>Basic Product Types - terminology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0423-F2DA-4A11-9E75-1EB6423D69A6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768B-2E0F-4CE1-88C6-EB201069FDB3}" type="datetime6">
              <a:rPr lang="en-GB" smtClean="0"/>
              <a:t>September 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NeTEx UK Fare </a:t>
            </a:r>
            <a:r>
              <a:rPr lang="it-IT" dirty="0" err="1"/>
              <a:t>Profile</a:t>
            </a:r>
            <a:r>
              <a:rPr lang="it-IT" dirty="0"/>
              <a:t> - Scope</a:t>
            </a:r>
            <a:endParaRPr lang="en-GB" sz="900" dirty="0"/>
          </a:p>
        </p:txBody>
      </p:sp>
      <p:sp>
        <p:nvSpPr>
          <p:cNvPr id="7" name="AutoShape 2" descr="Image result for venn diagram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9" descr="Image result for point to point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74312029-7529-403F-B545-03F47822245B}"/>
              </a:ext>
            </a:extLst>
          </p:cNvPr>
          <p:cNvSpPr/>
          <p:nvPr/>
        </p:nvSpPr>
        <p:spPr>
          <a:xfrm>
            <a:off x="307975" y="3052030"/>
            <a:ext cx="994184" cy="701246"/>
          </a:xfrm>
          <a:prstGeom prst="roundRect">
            <a:avLst/>
          </a:prstGeom>
          <a:solidFill>
            <a:srgbClr val="FFCCCC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4">
            <a:extLst>
              <a:ext uri="{FF2B5EF4-FFF2-40B4-BE49-F238E27FC236}">
                <a16:creationId xmlns:a16="http://schemas.microsoft.com/office/drawing/2014/main" id="{7411E83D-5180-4C5C-89A6-2386CDDE1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26" y="3188663"/>
            <a:ext cx="497584" cy="4279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94B63FF1-F2D9-4F93-AA06-23C31CF0A3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89"/>
          <a:stretch/>
        </p:blipFill>
        <p:spPr bwMode="auto">
          <a:xfrm>
            <a:off x="520782" y="2142453"/>
            <a:ext cx="563272" cy="4279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5">
            <a:extLst>
              <a:ext uri="{FF2B5EF4-FFF2-40B4-BE49-F238E27FC236}">
                <a16:creationId xmlns:a16="http://schemas.microsoft.com/office/drawing/2014/main" id="{A5F85819-487D-43A2-BB73-FA03FFEF8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255083"/>
            <a:ext cx="492627" cy="49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5DCCA4DB-941B-496A-BFAA-B366C4FFA1CE}"/>
              </a:ext>
            </a:extLst>
          </p:cNvPr>
          <p:cNvGrpSpPr/>
          <p:nvPr/>
        </p:nvGrpSpPr>
        <p:grpSpPr>
          <a:xfrm>
            <a:off x="7509692" y="319448"/>
            <a:ext cx="604626" cy="536279"/>
            <a:chOff x="7702790" y="109590"/>
            <a:chExt cx="604626" cy="536279"/>
          </a:xfrm>
        </p:grpSpPr>
        <p:sp>
          <p:nvSpPr>
            <p:cNvPr id="46" name="Scroll: Horizontal 45">
              <a:extLst>
                <a:ext uri="{FF2B5EF4-FFF2-40B4-BE49-F238E27FC236}">
                  <a16:creationId xmlns:a16="http://schemas.microsoft.com/office/drawing/2014/main" id="{B0525D4D-EAE0-4468-A29E-F03E043C389D}"/>
                </a:ext>
              </a:extLst>
            </p:cNvPr>
            <p:cNvSpPr/>
            <p:nvPr/>
          </p:nvSpPr>
          <p:spPr>
            <a:xfrm>
              <a:off x="7702790" y="109590"/>
              <a:ext cx="604626" cy="536279"/>
            </a:xfrm>
            <a:prstGeom prst="horizontalScroll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0" name="Picture 12">
              <a:extLst>
                <a:ext uri="{FF2B5EF4-FFF2-40B4-BE49-F238E27FC236}">
                  <a16:creationId xmlns:a16="http://schemas.microsoft.com/office/drawing/2014/main" id="{BB4D0CBE-7C5A-4C29-89A7-4CDE29D97A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7760" y="243083"/>
              <a:ext cx="291326" cy="291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2" descr="Image result for icon key">
            <a:extLst>
              <a:ext uri="{FF2B5EF4-FFF2-40B4-BE49-F238E27FC236}">
                <a16:creationId xmlns:a16="http://schemas.microsoft.com/office/drawing/2014/main" id="{343A8F32-8924-42EB-87D0-80CAFF194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055" y="6298053"/>
            <a:ext cx="475922" cy="47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38CCC802-F6C4-46E0-9275-053C6503C7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2" t="-1067" r="24626" b="1067"/>
          <a:stretch/>
        </p:blipFill>
        <p:spPr bwMode="auto">
          <a:xfrm>
            <a:off x="566418" y="4804163"/>
            <a:ext cx="538984" cy="5052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35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1DDD592-F809-4FA0-B442-995103A1377D}"/>
              </a:ext>
            </a:extLst>
          </p:cNvPr>
          <p:cNvSpPr/>
          <p:nvPr/>
        </p:nvSpPr>
        <p:spPr>
          <a:xfrm>
            <a:off x="998776" y="4847895"/>
            <a:ext cx="684778" cy="482204"/>
          </a:xfrm>
          <a:prstGeom prst="roundRect">
            <a:avLst/>
          </a:prstGeom>
          <a:solidFill>
            <a:srgbClr val="CC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B932A71-0767-4CAE-86D9-2A3E936C4F17}"/>
              </a:ext>
            </a:extLst>
          </p:cNvPr>
          <p:cNvSpPr/>
          <p:nvPr/>
        </p:nvSpPr>
        <p:spPr>
          <a:xfrm>
            <a:off x="1016923" y="3787068"/>
            <a:ext cx="684778" cy="618816"/>
          </a:xfrm>
          <a:prstGeom prst="roundRect">
            <a:avLst/>
          </a:prstGeom>
          <a:solidFill>
            <a:srgbClr val="CC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651D944-2400-4550-82CD-CF0D1C39CD13}"/>
              </a:ext>
            </a:extLst>
          </p:cNvPr>
          <p:cNvSpPr/>
          <p:nvPr/>
        </p:nvSpPr>
        <p:spPr>
          <a:xfrm>
            <a:off x="932081" y="2391846"/>
            <a:ext cx="747616" cy="947447"/>
          </a:xfrm>
          <a:prstGeom prst="roundRect">
            <a:avLst/>
          </a:prstGeom>
          <a:solidFill>
            <a:srgbClr val="CC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036" y="549031"/>
            <a:ext cx="6341375" cy="704348"/>
          </a:xfrm>
        </p:spPr>
        <p:txBody>
          <a:bodyPr/>
          <a:lstStyle/>
          <a:p>
            <a:r>
              <a:rPr lang="en-GB" dirty="0"/>
              <a:t>Tariff Structures - Spatial aspects: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72049" y="1663966"/>
            <a:ext cx="6571553" cy="4053752"/>
          </a:xfrm>
        </p:spPr>
        <p:txBody>
          <a:bodyPr>
            <a:normAutofit/>
          </a:bodyPr>
          <a:lstStyle/>
          <a:p>
            <a:r>
              <a:rPr lang="en-GB" sz="1350" b="1" dirty="0"/>
              <a:t>Flat </a:t>
            </a:r>
            <a:r>
              <a:rPr lang="en-GB" sz="1350" dirty="0"/>
              <a:t>– There is only one price for the fare or product regardless of distance. </a:t>
            </a:r>
          </a:p>
          <a:p>
            <a:r>
              <a:rPr lang="en-GB" sz="1350" b="1" dirty="0"/>
              <a:t>Point-to-point, Zone–to-Zone. </a:t>
            </a:r>
            <a:r>
              <a:rPr lang="en-GB" sz="1350" dirty="0"/>
              <a:t>The fare gives the right to travel between two named stops. A discrete fare price can be given for each origin/destination pair.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350" dirty="0"/>
              <a:t>Usually the fare prices increase progressively with increasing distance travelled, but the increase is not necessarily a strict linear function (further may be cheaper, and individual O/D prices may be adjusted arbitrarily to optimize yields, traffic, competitive advantage,  etc).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350" dirty="0"/>
              <a:t> Both Zone/Stage count and distance fares can be expressed as Z2Z/ P2P.</a:t>
            </a:r>
          </a:p>
          <a:p>
            <a:r>
              <a:rPr lang="en-GB" sz="1350" b="1" dirty="0"/>
              <a:t>Named Zone(s): </a:t>
            </a:r>
            <a:r>
              <a:rPr lang="en-GB" sz="1350" dirty="0"/>
              <a:t>The fare gives the right to travel in one or more identified zones. A fare price can be given for any allowed combination of zones.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350" dirty="0"/>
              <a:t>If the zones are disjoint , then this is in effect “Zone to Zone” If the zones overlap or are nested then the topology is more complex,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350" b="1" dirty="0"/>
              <a:t>Stage / Section count</a:t>
            </a:r>
            <a:r>
              <a:rPr lang="en-GB" sz="1350" dirty="0"/>
              <a:t>. The fare gives the right to travel a certain </a:t>
            </a:r>
            <a:r>
              <a:rPr lang="en-GB" sz="1350" b="1" dirty="0"/>
              <a:t>number</a:t>
            </a:r>
            <a:r>
              <a:rPr lang="en-GB" sz="1350" dirty="0"/>
              <a:t> of sections or “stages”  regardless of which specific sections they are. There is a price per zone used. The resulting fare prices are inherently progressive.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AutoShape 2" descr="Image result for venn diagram icon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403" y="3891808"/>
            <a:ext cx="409337" cy="40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9" descr="Image result for point to point icon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grpSp>
        <p:nvGrpSpPr>
          <p:cNvPr id="14" name="Group 13"/>
          <p:cNvGrpSpPr/>
          <p:nvPr/>
        </p:nvGrpSpPr>
        <p:grpSpPr>
          <a:xfrm>
            <a:off x="1046828" y="2461165"/>
            <a:ext cx="301078" cy="380556"/>
            <a:chOff x="3126745" y="2797455"/>
            <a:chExt cx="2045477" cy="2073180"/>
          </a:xfrm>
        </p:grpSpPr>
        <p:sp>
          <p:nvSpPr>
            <p:cNvPr id="15" name="Flowchart: Process 14"/>
            <p:cNvSpPr/>
            <p:nvPr/>
          </p:nvSpPr>
          <p:spPr bwMode="auto">
            <a:xfrm>
              <a:off x="3131840" y="4239090"/>
              <a:ext cx="600222" cy="631545"/>
            </a:xfrm>
            <a:prstGeom prst="flowChartProcess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350">
                <a:latin typeface="Arial" pitchFamily="34" charset="0"/>
              </a:endParaRPr>
            </a:p>
          </p:txBody>
        </p:sp>
        <p:sp>
          <p:nvSpPr>
            <p:cNvPr id="16" name="Flowchart: Process 15"/>
            <p:cNvSpPr/>
            <p:nvPr/>
          </p:nvSpPr>
          <p:spPr bwMode="auto">
            <a:xfrm>
              <a:off x="3840074" y="4231215"/>
              <a:ext cx="600222" cy="631545"/>
            </a:xfrm>
            <a:prstGeom prst="flowChartProcess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350" dirty="0">
                <a:latin typeface="Arial" pitchFamily="34" charset="0"/>
              </a:endParaRPr>
            </a:p>
          </p:txBody>
        </p:sp>
        <p:sp>
          <p:nvSpPr>
            <p:cNvPr id="17" name="Flowchart: Process 16"/>
            <p:cNvSpPr/>
            <p:nvPr/>
          </p:nvSpPr>
          <p:spPr bwMode="auto">
            <a:xfrm>
              <a:off x="4572000" y="4231214"/>
              <a:ext cx="600222" cy="631545"/>
            </a:xfrm>
            <a:prstGeom prst="flowChartProcess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350" dirty="0">
                <a:latin typeface="Arial" pitchFamily="34" charset="0"/>
              </a:endParaRPr>
            </a:p>
          </p:txBody>
        </p:sp>
        <p:sp>
          <p:nvSpPr>
            <p:cNvPr id="18" name="Flowchart: Process 17"/>
            <p:cNvSpPr/>
            <p:nvPr/>
          </p:nvSpPr>
          <p:spPr bwMode="auto">
            <a:xfrm>
              <a:off x="3126745" y="3519010"/>
              <a:ext cx="600222" cy="631545"/>
            </a:xfrm>
            <a:prstGeom prst="flowChartProcess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350" dirty="0">
                <a:latin typeface="Arial" pitchFamily="34" charset="0"/>
              </a:endParaRPr>
            </a:p>
          </p:txBody>
        </p:sp>
        <p:sp>
          <p:nvSpPr>
            <p:cNvPr id="19" name="Flowchart: Process 18"/>
            <p:cNvSpPr/>
            <p:nvPr/>
          </p:nvSpPr>
          <p:spPr bwMode="auto">
            <a:xfrm>
              <a:off x="3846576" y="3519009"/>
              <a:ext cx="600222" cy="631545"/>
            </a:xfrm>
            <a:prstGeom prst="flowChartProcess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350" dirty="0">
                <a:latin typeface="Arial" pitchFamily="34" charset="0"/>
              </a:endParaRPr>
            </a:p>
          </p:txBody>
        </p:sp>
        <p:sp>
          <p:nvSpPr>
            <p:cNvPr id="20" name="Flowchart: Process 19"/>
            <p:cNvSpPr/>
            <p:nvPr/>
          </p:nvSpPr>
          <p:spPr bwMode="auto">
            <a:xfrm>
              <a:off x="3126745" y="2797455"/>
              <a:ext cx="600222" cy="631545"/>
            </a:xfrm>
            <a:prstGeom prst="flowChartProcess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350" dirty="0">
                <a:latin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76325" y="4996174"/>
            <a:ext cx="529680" cy="185645"/>
            <a:chOff x="2186735" y="1988840"/>
            <a:chExt cx="2385265" cy="720080"/>
          </a:xfrm>
        </p:grpSpPr>
        <p:sp>
          <p:nvSpPr>
            <p:cNvPr id="22" name="Chevron 21"/>
            <p:cNvSpPr/>
            <p:nvPr/>
          </p:nvSpPr>
          <p:spPr>
            <a:xfrm>
              <a:off x="2186735" y="1988840"/>
              <a:ext cx="495055" cy="720080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/>
                </a:solidFill>
              </a:endParaRPr>
            </a:p>
          </p:txBody>
        </p:sp>
        <p:sp>
          <p:nvSpPr>
            <p:cNvPr id="23" name="Chevron 22"/>
            <p:cNvSpPr/>
            <p:nvPr/>
          </p:nvSpPr>
          <p:spPr>
            <a:xfrm>
              <a:off x="2659287" y="1988840"/>
              <a:ext cx="495055" cy="720080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/>
                </a:solidFill>
              </a:endParaRPr>
            </a:p>
          </p:txBody>
        </p:sp>
        <p:sp>
          <p:nvSpPr>
            <p:cNvPr id="24" name="Chevron 23"/>
            <p:cNvSpPr/>
            <p:nvPr/>
          </p:nvSpPr>
          <p:spPr>
            <a:xfrm>
              <a:off x="3140787" y="1988840"/>
              <a:ext cx="495055" cy="720080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/>
                </a:solidFill>
              </a:endParaRPr>
            </a:p>
          </p:txBody>
        </p:sp>
        <p:sp>
          <p:nvSpPr>
            <p:cNvPr id="25" name="Chevron 24"/>
            <p:cNvSpPr/>
            <p:nvPr/>
          </p:nvSpPr>
          <p:spPr>
            <a:xfrm>
              <a:off x="3604392" y="1988840"/>
              <a:ext cx="495055" cy="720080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/>
                </a:solidFill>
              </a:endParaRPr>
            </a:p>
          </p:txBody>
        </p:sp>
        <p:sp>
          <p:nvSpPr>
            <p:cNvPr id="26" name="Chevron 25"/>
            <p:cNvSpPr/>
            <p:nvPr/>
          </p:nvSpPr>
          <p:spPr>
            <a:xfrm>
              <a:off x="4076945" y="1988840"/>
              <a:ext cx="495055" cy="720080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/>
                </a:solidFill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6ECA2FC5-86A1-45EA-9CDC-E9A51315B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941" y="2942124"/>
            <a:ext cx="310536" cy="306503"/>
          </a:xfrm>
          <a:prstGeom prst="rect">
            <a:avLst/>
          </a:prstGeom>
        </p:spPr>
      </p:pic>
      <p:pic>
        <p:nvPicPr>
          <p:cNvPr id="30" name="Picture 26">
            <a:extLst>
              <a:ext uri="{FF2B5EF4-FFF2-40B4-BE49-F238E27FC236}">
                <a16:creationId xmlns:a16="http://schemas.microsoft.com/office/drawing/2014/main" id="{E5BCF2B5-C5B3-4CA4-B483-425AB80C0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295" y="892397"/>
            <a:ext cx="443441" cy="44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9A2AC95-044E-432A-B615-2449047B57DB}"/>
              </a:ext>
            </a:extLst>
          </p:cNvPr>
          <p:cNvSpPr/>
          <p:nvPr/>
        </p:nvSpPr>
        <p:spPr>
          <a:xfrm>
            <a:off x="885646" y="1643686"/>
            <a:ext cx="684778" cy="393355"/>
          </a:xfrm>
          <a:prstGeom prst="roundRect">
            <a:avLst/>
          </a:prstGeom>
          <a:solidFill>
            <a:srgbClr val="CC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47117" name="Picture 13" descr="Image result for iron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68" y="1680298"/>
            <a:ext cx="331816" cy="33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Image result for icon key">
            <a:extLst>
              <a:ext uri="{FF2B5EF4-FFF2-40B4-BE49-F238E27FC236}">
                <a16:creationId xmlns:a16="http://schemas.microsoft.com/office/drawing/2014/main" id="{D62B742A-B17B-4E48-BA32-033F58877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354" y="6473584"/>
            <a:ext cx="356942" cy="35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Image result for structure icon icon">
            <a:extLst>
              <a:ext uri="{FF2B5EF4-FFF2-40B4-BE49-F238E27FC236}">
                <a16:creationId xmlns:a16="http://schemas.microsoft.com/office/drawing/2014/main" id="{05A1540F-0912-4668-8EE8-417675E36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00" y="271668"/>
            <a:ext cx="415436" cy="41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EA29C1D-7569-4DE1-989E-71BE510A6F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7700" y="79193"/>
            <a:ext cx="457240" cy="443522"/>
          </a:xfrm>
          <a:prstGeom prst="rect">
            <a:avLst/>
          </a:prstGeom>
        </p:spPr>
      </p:pic>
      <p:sp>
        <p:nvSpPr>
          <p:cNvPr id="36" name="Footer Placeholder 5">
            <a:extLst>
              <a:ext uri="{FF2B5EF4-FFF2-40B4-BE49-F238E27FC236}">
                <a16:creationId xmlns:a16="http://schemas.microsoft.com/office/drawing/2014/main" id="{995DCB90-D5E3-4B2F-B981-0B0EA1C37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944" y="6398250"/>
            <a:ext cx="4870023" cy="36354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NeTEx UK Fare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Profile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- Scope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4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770" y="417948"/>
            <a:ext cx="5902486" cy="704348"/>
          </a:xfrm>
        </p:spPr>
        <p:txBody>
          <a:bodyPr/>
          <a:lstStyle/>
          <a:p>
            <a:r>
              <a:rPr lang="en-GB" dirty="0"/>
              <a:t>P2P / Z2Z Tariff Structure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41629" y="1223755"/>
            <a:ext cx="6525725" cy="450050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733046" y="5783556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https://www.metrobus.co.uk/route-information/1</a:t>
            </a:r>
            <a:endParaRPr lang="en-GB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99554" y="6402387"/>
            <a:ext cx="513675" cy="365125"/>
          </a:xfrm>
        </p:spPr>
        <p:txBody>
          <a:bodyPr/>
          <a:lstStyle/>
          <a:p>
            <a:fld id="{1F530423-F2DA-4A11-9E75-1EB6423D69A6}" type="slidenum">
              <a:rPr lang="en-GB" smtClean="0">
                <a:solidFill>
                  <a:prstClr val="white"/>
                </a:solidFill>
              </a:rPr>
              <a:pPr/>
              <a:t>38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944" y="6398250"/>
            <a:ext cx="4870023" cy="363548"/>
          </a:xfrm>
        </p:spPr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NeTEx UK Fare Profile - Introduction</a:t>
            </a:r>
            <a:endParaRPr lang="en-GB" sz="9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575" y="5783556"/>
            <a:ext cx="231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© Metrobus 2018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81FC5FF-E6F0-4E5E-AFA9-D8C2ABADB639}"/>
              </a:ext>
            </a:extLst>
          </p:cNvPr>
          <p:cNvGrpSpPr/>
          <p:nvPr/>
        </p:nvGrpSpPr>
        <p:grpSpPr>
          <a:xfrm>
            <a:off x="1759708" y="150167"/>
            <a:ext cx="1212106" cy="1035115"/>
            <a:chOff x="3098124" y="5772347"/>
            <a:chExt cx="350284" cy="32688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987CC6B-E580-4A5E-A81D-065E1BBA1FC6}"/>
                </a:ext>
              </a:extLst>
            </p:cNvPr>
            <p:cNvSpPr/>
            <p:nvPr/>
          </p:nvSpPr>
          <p:spPr>
            <a:xfrm>
              <a:off x="3098124" y="5784759"/>
              <a:ext cx="350284" cy="3144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lowchart: Process 21">
              <a:extLst>
                <a:ext uri="{FF2B5EF4-FFF2-40B4-BE49-F238E27FC236}">
                  <a16:creationId xmlns:a16="http://schemas.microsoft.com/office/drawing/2014/main" id="{915EAEDD-52E7-44A5-B9A6-1C85D6A2AFFA}"/>
                </a:ext>
              </a:extLst>
            </p:cNvPr>
            <p:cNvSpPr/>
            <p:nvPr/>
          </p:nvSpPr>
          <p:spPr bwMode="auto">
            <a:xfrm>
              <a:off x="3157646" y="5980936"/>
              <a:ext cx="83551" cy="91378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23437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" name="Flowchart: Process 22">
              <a:extLst>
                <a:ext uri="{FF2B5EF4-FFF2-40B4-BE49-F238E27FC236}">
                  <a16:creationId xmlns:a16="http://schemas.microsoft.com/office/drawing/2014/main" id="{FEBEC3E9-5E59-40AE-A171-28CD8EADD30E}"/>
                </a:ext>
              </a:extLst>
            </p:cNvPr>
            <p:cNvSpPr/>
            <p:nvPr/>
          </p:nvSpPr>
          <p:spPr bwMode="auto">
            <a:xfrm>
              <a:off x="3256232" y="5979797"/>
              <a:ext cx="83551" cy="91378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23437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" name="Flowchart: Process 23">
              <a:extLst>
                <a:ext uri="{FF2B5EF4-FFF2-40B4-BE49-F238E27FC236}">
                  <a16:creationId xmlns:a16="http://schemas.microsoft.com/office/drawing/2014/main" id="{039E686A-1FE8-4D9F-80CB-595931C9DC08}"/>
                </a:ext>
              </a:extLst>
            </p:cNvPr>
            <p:cNvSpPr/>
            <p:nvPr/>
          </p:nvSpPr>
          <p:spPr bwMode="auto">
            <a:xfrm>
              <a:off x="3358115" y="5979797"/>
              <a:ext cx="83551" cy="91378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23437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5" name="Flowchart: Process 24">
              <a:extLst>
                <a:ext uri="{FF2B5EF4-FFF2-40B4-BE49-F238E27FC236}">
                  <a16:creationId xmlns:a16="http://schemas.microsoft.com/office/drawing/2014/main" id="{37BA2851-1406-45EB-A25A-103BED957AD7}"/>
                </a:ext>
              </a:extLst>
            </p:cNvPr>
            <p:cNvSpPr/>
            <p:nvPr/>
          </p:nvSpPr>
          <p:spPr bwMode="auto">
            <a:xfrm>
              <a:off x="3156937" y="5876748"/>
              <a:ext cx="83551" cy="91378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23437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6" name="Flowchart: Process 25">
              <a:extLst>
                <a:ext uri="{FF2B5EF4-FFF2-40B4-BE49-F238E27FC236}">
                  <a16:creationId xmlns:a16="http://schemas.microsoft.com/office/drawing/2014/main" id="{18C9BDB8-417D-4A0D-AF97-E1924761C65A}"/>
                </a:ext>
              </a:extLst>
            </p:cNvPr>
            <p:cNvSpPr/>
            <p:nvPr/>
          </p:nvSpPr>
          <p:spPr bwMode="auto">
            <a:xfrm>
              <a:off x="3257137" y="5876748"/>
              <a:ext cx="83551" cy="91378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23437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7" name="Flowchart: Process 26">
              <a:extLst>
                <a:ext uri="{FF2B5EF4-FFF2-40B4-BE49-F238E27FC236}">
                  <a16:creationId xmlns:a16="http://schemas.microsoft.com/office/drawing/2014/main" id="{CAB4CBC9-ADA4-4096-A157-7E7B9BE9FB9E}"/>
                </a:ext>
              </a:extLst>
            </p:cNvPr>
            <p:cNvSpPr/>
            <p:nvPr/>
          </p:nvSpPr>
          <p:spPr bwMode="auto">
            <a:xfrm>
              <a:off x="3156937" y="5772347"/>
              <a:ext cx="83551" cy="91378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23437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106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77A56C1-A559-4475-9369-934D7C88CBEF}"/>
              </a:ext>
            </a:extLst>
          </p:cNvPr>
          <p:cNvSpPr/>
          <p:nvPr/>
        </p:nvSpPr>
        <p:spPr>
          <a:xfrm>
            <a:off x="1325668" y="1324807"/>
            <a:ext cx="1605488" cy="13244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48E8A70-9513-4D5B-A70C-5471100405BD}"/>
              </a:ext>
            </a:extLst>
          </p:cNvPr>
          <p:cNvSpPr/>
          <p:nvPr/>
        </p:nvSpPr>
        <p:spPr>
          <a:xfrm>
            <a:off x="3500720" y="3451925"/>
            <a:ext cx="1038357" cy="2114888"/>
          </a:xfrm>
          <a:prstGeom prst="roundRect">
            <a:avLst/>
          </a:prstGeom>
          <a:solidFill>
            <a:srgbClr val="FFFF00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A7C5797-92E8-4DFB-8474-658BF0C677A6}"/>
              </a:ext>
            </a:extLst>
          </p:cNvPr>
          <p:cNvSpPr/>
          <p:nvPr/>
        </p:nvSpPr>
        <p:spPr>
          <a:xfrm>
            <a:off x="6983926" y="3451924"/>
            <a:ext cx="1955810" cy="2095997"/>
          </a:xfrm>
          <a:prstGeom prst="roundRect">
            <a:avLst/>
          </a:prstGeom>
          <a:solidFill>
            <a:srgbClr val="FFFF00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736EE93-A3DD-4768-81B1-A433BACEFD5B}"/>
              </a:ext>
            </a:extLst>
          </p:cNvPr>
          <p:cNvSpPr/>
          <p:nvPr/>
        </p:nvSpPr>
        <p:spPr>
          <a:xfrm>
            <a:off x="4591371" y="3433033"/>
            <a:ext cx="2340261" cy="2114888"/>
          </a:xfrm>
          <a:prstGeom prst="roundRect">
            <a:avLst/>
          </a:prstGeom>
          <a:solidFill>
            <a:srgbClr val="FFFF00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69738" y="166068"/>
            <a:ext cx="4077782" cy="1021784"/>
          </a:xfrm>
        </p:spPr>
        <p:txBody>
          <a:bodyPr/>
          <a:lstStyle/>
          <a:p>
            <a:r>
              <a:rPr lang="en-GB" dirty="0"/>
              <a:t>Zonal Pass with choice of durations – 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331C4-EBA1-494A-93FE-DAD91596468C}" type="slidenum">
              <a:rPr lang="fr-FR" altLang="en-US" smtClean="0"/>
              <a:pPr>
                <a:defRPr/>
              </a:pPr>
              <a:t>39</a:t>
            </a:fld>
            <a:endParaRPr lang="fr-FR" alt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r="13232" b="72804"/>
          <a:stretch/>
        </p:blipFill>
        <p:spPr>
          <a:xfrm>
            <a:off x="1595567" y="3626392"/>
            <a:ext cx="7264916" cy="16173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7" name="Line Callout 1 6"/>
          <p:cNvSpPr/>
          <p:nvPr/>
        </p:nvSpPr>
        <p:spPr bwMode="auto">
          <a:xfrm>
            <a:off x="347236" y="5367901"/>
            <a:ext cx="1467272" cy="360040"/>
          </a:xfrm>
          <a:prstGeom prst="borderCallout1">
            <a:avLst>
              <a:gd name="adj1" fmla="val -14354"/>
              <a:gd name="adj2" fmla="val 20107"/>
              <a:gd name="adj3" fmla="val -362747"/>
              <a:gd name="adj4" fmla="val 83192"/>
            </a:avLst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latin typeface="Arial" charset="0"/>
              </a:rPr>
              <a:t>FARE ZONE</a:t>
            </a:r>
          </a:p>
        </p:txBody>
      </p:sp>
      <p:sp>
        <p:nvSpPr>
          <p:cNvPr id="22" name="Line Callout 1 21"/>
          <p:cNvSpPr/>
          <p:nvPr/>
        </p:nvSpPr>
        <p:spPr bwMode="auto">
          <a:xfrm>
            <a:off x="125622" y="2828329"/>
            <a:ext cx="1844115" cy="403279"/>
          </a:xfrm>
          <a:prstGeom prst="borderCallout1">
            <a:avLst>
              <a:gd name="adj1" fmla="val 46727"/>
              <a:gd name="adj2" fmla="val 103423"/>
              <a:gd name="adj3" fmla="val 230459"/>
              <a:gd name="adj4" fmla="val 159971"/>
            </a:avLst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TIME INTERVALs</a:t>
            </a:r>
            <a:endParaRPr kumimoji="0" lang="en-GB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Line Callout 1 25"/>
          <p:cNvSpPr/>
          <p:nvPr/>
        </p:nvSpPr>
        <p:spPr bwMode="auto">
          <a:xfrm>
            <a:off x="1325668" y="5798715"/>
            <a:ext cx="1583195" cy="403279"/>
          </a:xfrm>
          <a:prstGeom prst="borderCallout1">
            <a:avLst>
              <a:gd name="adj1" fmla="val -8106"/>
              <a:gd name="adj2" fmla="val 67774"/>
              <a:gd name="adj3" fmla="val -271800"/>
              <a:gd name="adj4" fmla="val 150420"/>
            </a:avLst>
          </a:prstGeom>
          <a:solidFill>
            <a:srgbClr val="8DA12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FARE PRICE</a:t>
            </a:r>
            <a:endParaRPr kumimoji="0" lang="en-GB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3567013" y="4203091"/>
            <a:ext cx="945105" cy="296832"/>
          </a:xfrm>
          <a:prstGeom prst="roundRect">
            <a:avLst/>
          </a:prstGeom>
          <a:solidFill>
            <a:srgbClr val="00FFCC">
              <a:alpha val="10196"/>
            </a:srgbClr>
          </a:solidFill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30" name="Straight Connector 29"/>
          <p:cNvCxnSpPr>
            <a:cxnSpLocks/>
          </p:cNvCxnSpPr>
          <p:nvPr/>
        </p:nvCxnSpPr>
        <p:spPr bwMode="auto">
          <a:xfrm>
            <a:off x="2041446" y="2912300"/>
            <a:ext cx="2537329" cy="12325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ounded Rectangle 27">
            <a:extLst>
              <a:ext uri="{FF2B5EF4-FFF2-40B4-BE49-F238E27FC236}">
                <a16:creationId xmlns:a16="http://schemas.microsoft.com/office/drawing/2014/main" id="{55679FA4-8EEF-493F-A6F3-187B78ADE007}"/>
              </a:ext>
            </a:extLst>
          </p:cNvPr>
          <p:cNvSpPr/>
          <p:nvPr/>
        </p:nvSpPr>
        <p:spPr bwMode="auto">
          <a:xfrm>
            <a:off x="4585007" y="4203091"/>
            <a:ext cx="1665185" cy="274351"/>
          </a:xfrm>
          <a:prstGeom prst="roundRect">
            <a:avLst/>
          </a:prstGeom>
          <a:solidFill>
            <a:srgbClr val="00FFCC">
              <a:alpha val="10196"/>
            </a:srgbClr>
          </a:solidFill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Rounded Rectangle 27">
            <a:extLst>
              <a:ext uri="{FF2B5EF4-FFF2-40B4-BE49-F238E27FC236}">
                <a16:creationId xmlns:a16="http://schemas.microsoft.com/office/drawing/2014/main" id="{65A320DB-829E-4165-B364-FF41B829EC00}"/>
              </a:ext>
            </a:extLst>
          </p:cNvPr>
          <p:cNvSpPr/>
          <p:nvPr/>
        </p:nvSpPr>
        <p:spPr bwMode="auto">
          <a:xfrm>
            <a:off x="7066500" y="4251317"/>
            <a:ext cx="1690965" cy="274351"/>
          </a:xfrm>
          <a:prstGeom prst="roundRect">
            <a:avLst/>
          </a:prstGeom>
          <a:solidFill>
            <a:srgbClr val="00FFCC">
              <a:alpha val="10196"/>
            </a:srgbClr>
          </a:solidFill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19A48C8B-72E9-47C6-83B8-D87229D9B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80" y="3971979"/>
            <a:ext cx="338384" cy="3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A5598E7-47B2-414B-BF49-4B6867BD2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178" y="1545893"/>
            <a:ext cx="328348" cy="32226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EDCAC7E-FEDD-4223-97C9-E43818D7EB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758"/>
          <a:stretch/>
        </p:blipFill>
        <p:spPr>
          <a:xfrm>
            <a:off x="1568021" y="2294330"/>
            <a:ext cx="305193" cy="29790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18B30A2-E522-4D3A-A352-0D8C395B03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0339" y="1985115"/>
            <a:ext cx="329234" cy="30874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0CD4027-5738-4777-AEB2-2B948BC7D2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2631" y="1971501"/>
            <a:ext cx="345459" cy="32396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B223BA8-6EC5-4EF6-922B-5553ADE7AE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8001" y="1973981"/>
            <a:ext cx="351691" cy="32980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CECE52D-332F-4ED2-9414-C2CB84A213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0786" y="1983184"/>
            <a:ext cx="345458" cy="32396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0387FD7-ED5F-4008-924E-F28A6F3625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99330" y="2286803"/>
            <a:ext cx="374185" cy="34300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5A4D73C-7D3A-425D-B9BC-50DFD4F559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73515" y="2303789"/>
            <a:ext cx="341491" cy="33308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F828D93-5859-4082-99D3-84C0A9807F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83258" y="1513047"/>
            <a:ext cx="457472" cy="334306"/>
          </a:xfrm>
          <a:prstGeom prst="rect">
            <a:avLst/>
          </a:prstGeom>
        </p:spPr>
      </p:pic>
      <p:pic>
        <p:nvPicPr>
          <p:cNvPr id="46" name="Picture 5">
            <a:extLst>
              <a:ext uri="{FF2B5EF4-FFF2-40B4-BE49-F238E27FC236}">
                <a16:creationId xmlns:a16="http://schemas.microsoft.com/office/drawing/2014/main" id="{AD7A42F7-36DF-4FDC-AA82-BA3D0DDD3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1" y="1474207"/>
            <a:ext cx="627642" cy="62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">
            <a:extLst>
              <a:ext uri="{FF2B5EF4-FFF2-40B4-BE49-F238E27FC236}">
                <a16:creationId xmlns:a16="http://schemas.microsoft.com/office/drawing/2014/main" id="{8A56CAE3-CDF8-4C73-8473-5275D151E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5547">
            <a:off x="592128" y="1480241"/>
            <a:ext cx="348356" cy="299627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">
            <a:extLst>
              <a:ext uri="{FF2B5EF4-FFF2-40B4-BE49-F238E27FC236}">
                <a16:creationId xmlns:a16="http://schemas.microsoft.com/office/drawing/2014/main" id="{0D4B18E9-8408-40F6-AC9F-3D6F02CE0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5822">
            <a:off x="4057460" y="5416677"/>
            <a:ext cx="448314" cy="23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">
            <a:extLst>
              <a:ext uri="{FF2B5EF4-FFF2-40B4-BE49-F238E27FC236}">
                <a16:creationId xmlns:a16="http://schemas.microsoft.com/office/drawing/2014/main" id="{6A4A611C-FB02-4226-A5CD-6631F251B3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6" t="15333" b="16401"/>
          <a:stretch/>
        </p:blipFill>
        <p:spPr bwMode="auto">
          <a:xfrm>
            <a:off x="8396285" y="5355650"/>
            <a:ext cx="464198" cy="31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0">
            <a:extLst>
              <a:ext uri="{FF2B5EF4-FFF2-40B4-BE49-F238E27FC236}">
                <a16:creationId xmlns:a16="http://schemas.microsoft.com/office/drawing/2014/main" id="{62B1AFF4-E18F-4916-9D63-0A2982CE9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519" y="5270188"/>
            <a:ext cx="448717" cy="44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ounded Rectangle 27">
            <a:extLst>
              <a:ext uri="{FF2B5EF4-FFF2-40B4-BE49-F238E27FC236}">
                <a16:creationId xmlns:a16="http://schemas.microsoft.com/office/drawing/2014/main" id="{B89C8145-1F90-4A7B-B284-A1C740DB890B}"/>
              </a:ext>
            </a:extLst>
          </p:cNvPr>
          <p:cNvSpPr/>
          <p:nvPr/>
        </p:nvSpPr>
        <p:spPr bwMode="auto">
          <a:xfrm>
            <a:off x="6567077" y="4196292"/>
            <a:ext cx="356425" cy="287947"/>
          </a:xfrm>
          <a:prstGeom prst="roundRect">
            <a:avLst/>
          </a:prstGeom>
          <a:solidFill>
            <a:srgbClr val="00FFCC">
              <a:alpha val="10196"/>
            </a:srgbClr>
          </a:solidFill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3" name="Picture 2" descr="Image result for boring icon icon">
            <a:extLst>
              <a:ext uri="{FF2B5EF4-FFF2-40B4-BE49-F238E27FC236}">
                <a16:creationId xmlns:a16="http://schemas.microsoft.com/office/drawing/2014/main" id="{3FF0604E-C7FB-4F9E-A740-80DE49D2D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70" y="6354325"/>
            <a:ext cx="433656" cy="43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F78DC17-C1ED-4351-9C1C-81F56654100F}"/>
              </a:ext>
            </a:extLst>
          </p:cNvPr>
          <p:cNvPicPr/>
          <p:nvPr/>
        </p:nvPicPr>
        <p:blipFill>
          <a:blip r:embed="rId19"/>
          <a:stretch>
            <a:fillRect/>
          </a:stretch>
        </p:blipFill>
        <p:spPr>
          <a:xfrm>
            <a:off x="6416675" y="-17146"/>
            <a:ext cx="2690985" cy="32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7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6432" y="528762"/>
            <a:ext cx="4275868" cy="659957"/>
          </a:xfrm>
        </p:spPr>
        <p:txBody>
          <a:bodyPr>
            <a:noAutofit/>
          </a:bodyPr>
          <a:lstStyle/>
          <a:p>
            <a:r>
              <a:rPr lang="en-GB" sz="4400" dirty="0"/>
              <a:t>What is NeTEx?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605" y="1418232"/>
            <a:ext cx="8010890" cy="471355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GB" sz="2400" b="1" dirty="0">
                <a:solidFill>
                  <a:schemeClr val="accent1"/>
                </a:solidFill>
                <a:ea typeface="+mj-ea"/>
                <a:cs typeface="+mj-cs"/>
              </a:rPr>
              <a:t>A CEN standard format for the exchange of PT data for Passenger Information</a:t>
            </a:r>
          </a:p>
          <a:p>
            <a:pPr lvl="1">
              <a:lnSpc>
                <a:spcPct val="110000"/>
              </a:lnSpc>
            </a:pPr>
            <a:r>
              <a:rPr lang="en-GB" sz="2000" dirty="0"/>
              <a:t>Networks, Timetables, Fares</a:t>
            </a:r>
          </a:p>
          <a:p>
            <a:pPr>
              <a:lnSpc>
                <a:spcPct val="110000"/>
              </a:lnSpc>
              <a:spcBef>
                <a:spcPts val="60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GB" sz="2400" b="1" dirty="0">
                <a:solidFill>
                  <a:schemeClr val="accent1"/>
                </a:solidFill>
                <a:ea typeface="+mj-ea"/>
                <a:cs typeface="+mj-cs"/>
              </a:rPr>
              <a:t>Based on CEN Transmodel conceptual model for PT data </a:t>
            </a:r>
            <a:r>
              <a:rPr lang="en-GB" sz="2400" dirty="0">
                <a:solidFill>
                  <a:schemeClr val="accent1"/>
                </a:solidFill>
                <a:ea typeface="+mj-ea"/>
                <a:cs typeface="+mj-cs"/>
              </a:rPr>
              <a:t>(NeTEx is a subset)</a:t>
            </a:r>
          </a:p>
          <a:p>
            <a:pPr lvl="1">
              <a:lnSpc>
                <a:spcPct val="110000"/>
              </a:lnSpc>
            </a:pPr>
            <a:r>
              <a:rPr lang="en-GB" sz="2000" dirty="0"/>
              <a:t>Concepts evolved over  20 years from real PT systems across Europe. (Now on Version 6.0)</a:t>
            </a:r>
          </a:p>
          <a:p>
            <a:pPr lvl="1">
              <a:lnSpc>
                <a:spcPct val="110000"/>
              </a:lnSpc>
            </a:pPr>
            <a:r>
              <a:rPr lang="en-GB" sz="2000" dirty="0"/>
              <a:t>Now mandated for widespread EU use</a:t>
            </a:r>
          </a:p>
          <a:p>
            <a:pPr>
              <a:lnSpc>
                <a:spcPct val="110000"/>
              </a:lnSpc>
              <a:spcBef>
                <a:spcPts val="60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GB" sz="2400" b="1" dirty="0">
                <a:solidFill>
                  <a:schemeClr val="accent1"/>
                </a:solidFill>
                <a:ea typeface="+mj-ea"/>
                <a:cs typeface="+mj-cs"/>
              </a:rPr>
              <a:t>Uses a modular XML schema </a:t>
            </a:r>
          </a:p>
          <a:p>
            <a:pPr lvl="1">
              <a:lnSpc>
                <a:spcPct val="110000"/>
              </a:lnSpc>
            </a:pPr>
            <a:r>
              <a:rPr lang="en-GB" sz="2000" dirty="0"/>
              <a:t>Model driven design from conceptual model in UML</a:t>
            </a:r>
          </a:p>
          <a:p>
            <a:pPr lvl="1">
              <a:lnSpc>
                <a:spcPct val="110000"/>
              </a:lnSpc>
            </a:pPr>
            <a:r>
              <a:rPr lang="en-GB" sz="2000" dirty="0"/>
              <a:t>Free to use under a GPL License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99554" y="6402387"/>
            <a:ext cx="513675" cy="365125"/>
          </a:xfrm>
        </p:spPr>
        <p:txBody>
          <a:bodyPr/>
          <a:lstStyle/>
          <a:p>
            <a:fld id="{1F530423-F2DA-4A11-9E75-1EB6423D69A6}" type="slidenum">
              <a:rPr lang="en-GB" smtClean="0">
                <a:solidFill>
                  <a:prstClr val="white"/>
                </a:solidFill>
              </a:rPr>
              <a:pPr/>
              <a:t>4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944" y="6398250"/>
            <a:ext cx="4870023" cy="363548"/>
          </a:xfrm>
        </p:spPr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NeTEx UK Profile - Bus Fares with NeTEx</a:t>
            </a:r>
            <a:endParaRPr lang="en-GB" sz="900" dirty="0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9F7274-648F-488B-9ACE-269AF60ED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10" y="2888940"/>
            <a:ext cx="695843" cy="67339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6735226E-7264-4FF4-921E-F48EB5F23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51" y="4869160"/>
            <a:ext cx="756680" cy="75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https://static.thenounproject.com/png/206390-200.png">
            <a:extLst>
              <a:ext uri="{FF2B5EF4-FFF2-40B4-BE49-F238E27FC236}">
                <a16:creationId xmlns:a16="http://schemas.microsoft.com/office/drawing/2014/main" id="{FD849CA6-1074-4CEE-AED9-026BE3216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46" y="5617710"/>
            <a:ext cx="511221" cy="51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7B274A14-DA07-4725-8838-5712B6E7B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89" y="1553954"/>
            <a:ext cx="637764" cy="63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Image result for icon key">
            <a:extLst>
              <a:ext uri="{FF2B5EF4-FFF2-40B4-BE49-F238E27FC236}">
                <a16:creationId xmlns:a16="http://schemas.microsoft.com/office/drawing/2014/main" id="{6437338E-E253-49F6-B43F-18A51154A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050" y="6313454"/>
            <a:ext cx="475922" cy="47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5C7604C-54D9-497D-BA06-2713DA7C9B7B}"/>
              </a:ext>
            </a:extLst>
          </p:cNvPr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ROUTE</a:t>
            </a:r>
          </a:p>
        </p:txBody>
      </p:sp>
    </p:spTree>
    <p:extLst>
      <p:ext uri="{BB962C8B-B14F-4D97-AF65-F5344CB8AC3E}">
        <p14:creationId xmlns:p14="http://schemas.microsoft.com/office/powerpoint/2010/main" val="205224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1636" y="138515"/>
            <a:ext cx="2497435" cy="1303830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Stage /Section Count Fares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0423-F2DA-4A11-9E75-1EB6423D69A6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768B-2E0F-4CE1-88C6-EB201069FDB3}" type="datetime6">
              <a:rPr lang="en-GB" smtClean="0"/>
              <a:t>September 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UK Bus Fare </a:t>
            </a:r>
            <a:r>
              <a:rPr lang="en-GB" dirty="0" err="1"/>
              <a:t>NeTex</a:t>
            </a:r>
            <a:r>
              <a:rPr lang="en-GB" dirty="0"/>
              <a:t> Profile</a:t>
            </a:r>
            <a:endParaRPr lang="en-GB" sz="900" dirty="0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293" y="121186"/>
            <a:ext cx="3812172" cy="63656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4806" y="4677144"/>
            <a:ext cx="1129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© First Group 2018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70" y="2337697"/>
            <a:ext cx="1620987" cy="5930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1FAF0EF-09C7-414C-AF6F-988D178E231E}"/>
              </a:ext>
            </a:extLst>
          </p:cNvPr>
          <p:cNvSpPr/>
          <p:nvPr/>
        </p:nvSpPr>
        <p:spPr>
          <a:xfrm>
            <a:off x="2443057" y="1645671"/>
            <a:ext cx="23920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Does not matter which section, just the number of sections.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698A35F-14B3-41A3-A7BD-A2EA325A99A9}"/>
              </a:ext>
            </a:extLst>
          </p:cNvPr>
          <p:cNvGrpSpPr/>
          <p:nvPr/>
        </p:nvGrpSpPr>
        <p:grpSpPr>
          <a:xfrm>
            <a:off x="344121" y="1447342"/>
            <a:ext cx="1572687" cy="593044"/>
            <a:chOff x="2186735" y="1988840"/>
            <a:chExt cx="2385265" cy="720080"/>
          </a:xfrm>
        </p:grpSpPr>
        <p:sp>
          <p:nvSpPr>
            <p:cNvPr id="78" name="Chevron 24">
              <a:extLst>
                <a:ext uri="{FF2B5EF4-FFF2-40B4-BE49-F238E27FC236}">
                  <a16:creationId xmlns:a16="http://schemas.microsoft.com/office/drawing/2014/main" id="{E3FA7FAE-CAB0-45DD-9E0C-0220AA729A3E}"/>
                </a:ext>
              </a:extLst>
            </p:cNvPr>
            <p:cNvSpPr/>
            <p:nvPr/>
          </p:nvSpPr>
          <p:spPr>
            <a:xfrm>
              <a:off x="2186735" y="1988840"/>
              <a:ext cx="495055" cy="720080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1" name="Chevron 25">
              <a:extLst>
                <a:ext uri="{FF2B5EF4-FFF2-40B4-BE49-F238E27FC236}">
                  <a16:creationId xmlns:a16="http://schemas.microsoft.com/office/drawing/2014/main" id="{AA91C6A2-DFFC-46C1-AA5C-EEF9F33EB41B}"/>
                </a:ext>
              </a:extLst>
            </p:cNvPr>
            <p:cNvSpPr/>
            <p:nvPr/>
          </p:nvSpPr>
          <p:spPr>
            <a:xfrm>
              <a:off x="2659287" y="1988840"/>
              <a:ext cx="495055" cy="720080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3" name="Chevron 26">
              <a:extLst>
                <a:ext uri="{FF2B5EF4-FFF2-40B4-BE49-F238E27FC236}">
                  <a16:creationId xmlns:a16="http://schemas.microsoft.com/office/drawing/2014/main" id="{DF5125B3-A935-4D99-B8B9-D29F101A5BCD}"/>
                </a:ext>
              </a:extLst>
            </p:cNvPr>
            <p:cNvSpPr/>
            <p:nvPr/>
          </p:nvSpPr>
          <p:spPr>
            <a:xfrm>
              <a:off x="3140787" y="1988840"/>
              <a:ext cx="495055" cy="720080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4" name="Chevron 27">
              <a:extLst>
                <a:ext uri="{FF2B5EF4-FFF2-40B4-BE49-F238E27FC236}">
                  <a16:creationId xmlns:a16="http://schemas.microsoft.com/office/drawing/2014/main" id="{950905F4-6FAC-48B8-8668-2CD5CCBD238B}"/>
                </a:ext>
              </a:extLst>
            </p:cNvPr>
            <p:cNvSpPr/>
            <p:nvPr/>
          </p:nvSpPr>
          <p:spPr>
            <a:xfrm>
              <a:off x="3604392" y="1988840"/>
              <a:ext cx="495055" cy="720080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7" name="Chevron 28">
              <a:extLst>
                <a:ext uri="{FF2B5EF4-FFF2-40B4-BE49-F238E27FC236}">
                  <a16:creationId xmlns:a16="http://schemas.microsoft.com/office/drawing/2014/main" id="{CC8FAE76-CBA1-42CD-ACA7-86B907AC1852}"/>
                </a:ext>
              </a:extLst>
            </p:cNvPr>
            <p:cNvSpPr/>
            <p:nvPr/>
          </p:nvSpPr>
          <p:spPr>
            <a:xfrm>
              <a:off x="4076945" y="1988840"/>
              <a:ext cx="495055" cy="720080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5978864-7D0F-4A2F-A84A-3D8EC5F73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610" y="3015482"/>
            <a:ext cx="2902796" cy="35694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095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Flowchart: Delay 102"/>
          <p:cNvSpPr/>
          <p:nvPr/>
        </p:nvSpPr>
        <p:spPr>
          <a:xfrm rot="5400000">
            <a:off x="5675521" y="5609281"/>
            <a:ext cx="549828" cy="660800"/>
          </a:xfrm>
          <a:prstGeom prst="flowChartDela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Flowchart: Delay 103"/>
          <p:cNvSpPr/>
          <p:nvPr/>
        </p:nvSpPr>
        <p:spPr>
          <a:xfrm rot="5400000">
            <a:off x="5002701" y="5594676"/>
            <a:ext cx="562522" cy="721348"/>
          </a:xfrm>
          <a:prstGeom prst="flowChartDela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Flowchart: Delay 93"/>
          <p:cNvSpPr/>
          <p:nvPr/>
        </p:nvSpPr>
        <p:spPr>
          <a:xfrm rot="5400000">
            <a:off x="4414431" y="5675956"/>
            <a:ext cx="562521" cy="536396"/>
          </a:xfrm>
          <a:prstGeom prst="flowChartDela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Flowchart: Delay 22"/>
          <p:cNvSpPr/>
          <p:nvPr/>
        </p:nvSpPr>
        <p:spPr>
          <a:xfrm rot="5400000">
            <a:off x="3847198" y="5680777"/>
            <a:ext cx="516805" cy="511434"/>
          </a:xfrm>
          <a:prstGeom prst="flowChartDela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Flowchart: Delay 108"/>
          <p:cNvSpPr/>
          <p:nvPr/>
        </p:nvSpPr>
        <p:spPr>
          <a:xfrm rot="5400000">
            <a:off x="7062372" y="5573569"/>
            <a:ext cx="549828" cy="643392"/>
          </a:xfrm>
          <a:prstGeom prst="flowChartDelay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Flowchart: Delay 106"/>
          <p:cNvSpPr/>
          <p:nvPr/>
        </p:nvSpPr>
        <p:spPr>
          <a:xfrm rot="5400000">
            <a:off x="6395173" y="5616112"/>
            <a:ext cx="549828" cy="643391"/>
          </a:xfrm>
          <a:prstGeom prst="flowChartDelay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774707" y="4367220"/>
            <a:ext cx="749139" cy="1404775"/>
          </a:xfrm>
          <a:prstGeom prst="roundRect">
            <a:avLst/>
          </a:prstGeom>
          <a:solidFill>
            <a:schemeClr val="accent6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83365" y="2202029"/>
            <a:ext cx="772335" cy="2043643"/>
          </a:xfrm>
          <a:prstGeom prst="roundRect">
            <a:avLst/>
          </a:prstGeom>
          <a:solidFill>
            <a:schemeClr val="accent6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9006" name="Rectangle 62"/>
          <p:cNvSpPr>
            <a:spLocks noGrp="1" noChangeArrowheads="1"/>
          </p:cNvSpPr>
          <p:nvPr>
            <p:ph type="title"/>
          </p:nvPr>
        </p:nvSpPr>
        <p:spPr>
          <a:xfrm>
            <a:off x="2037461" y="146183"/>
            <a:ext cx="7106539" cy="704348"/>
          </a:xfrm>
        </p:spPr>
        <p:txBody>
          <a:bodyPr/>
          <a:lstStyle/>
          <a:p>
            <a:r>
              <a:rPr lang="en-GB" altLang="en-US" sz="2800" dirty="0"/>
              <a:t>Basic UK Bus fare products</a:t>
            </a:r>
            <a:endParaRPr lang="en-GB" altLang="en-US" sz="1400" dirty="0">
              <a:solidFill>
                <a:srgbClr val="FF0000"/>
              </a:solidFill>
            </a:endParaRPr>
          </a:p>
        </p:txBody>
      </p:sp>
      <p:graphicFrame>
        <p:nvGraphicFramePr>
          <p:cNvPr id="339014" name="Group 70"/>
          <p:cNvGraphicFramePr>
            <a:graphicFrameLocks noGrp="1"/>
          </p:cNvGraphicFramePr>
          <p:nvPr>
            <p:ph idx="1"/>
          </p:nvPr>
        </p:nvGraphicFramePr>
        <p:xfrm>
          <a:off x="1599570" y="1106019"/>
          <a:ext cx="7420906" cy="4609783"/>
        </p:xfrm>
        <a:graphic>
          <a:graphicData uri="http://schemas.openxmlformats.org/drawingml/2006/table">
            <a:tbl>
              <a:tblPr/>
              <a:tblGrid>
                <a:gridCol w="859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2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7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1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2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2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46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82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040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Access rights</a:t>
                      </a:r>
                    </a:p>
                  </a:txBody>
                  <a:tcPr marL="88530" marR="8853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2265D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  <a:sym typeface="Symbol" pitchFamily="18" charset="2"/>
                      </a:endParaRP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</a:rPr>
                        <a:t>Tariff Structure</a:t>
                      </a: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5294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2265D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5294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2265D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5294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2265D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5294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2265D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2157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2265D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857357"/>
                  </a:ext>
                </a:extLst>
              </a:tr>
              <a:tr h="734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Type of Product</a:t>
                      </a:r>
                    </a:p>
                  </a:txBody>
                  <a:tcPr marL="88530" marR="8853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20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6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  <a:sym typeface="Symbol" pitchFamily="18" charset="2"/>
                        </a:rPr>
                        <a:t>Fare Product  </a:t>
                      </a: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</a:rPr>
                        <a:t>Flat</a:t>
                      </a: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20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6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</a:rPr>
                        <a:t>Point to</a:t>
                      </a:r>
                      <a:b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</a:rPr>
                        <a:t>point</a:t>
                      </a: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20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6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</a:rPr>
                        <a:t>Named Zones</a:t>
                      </a: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</a:rPr>
                        <a:t>Zone/ Stage Count </a:t>
                      </a: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</a:rPr>
                        <a:t>Peak</a:t>
                      </a:r>
                      <a:b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</a:rPr>
                        <a:t>/ Off Peak</a:t>
                      </a: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</a:rPr>
                        <a:t>Group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</a:rPr>
                        <a:t>Ticket</a:t>
                      </a: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20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6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</a:rPr>
                        <a:t>Temporal Conditions</a:t>
                      </a: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559"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D8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lang="en-GB" altLang="en-US" sz="1200" b="1" kern="1200" baseline="0" dirty="0">
                          <a:solidFill>
                            <a:schemeClr val="accent1"/>
                          </a:solidFill>
                          <a:latin typeface="+mn-lt"/>
                          <a:ea typeface="+mj-ea"/>
                          <a:cs typeface="+mj-cs"/>
                        </a:rPr>
                        <a:t>TRIP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D8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lang="en-GB" altLang="en-US" sz="1200" b="1" i="1" kern="1200" baseline="0" dirty="0">
                          <a:solidFill>
                            <a:schemeClr val="accent1"/>
                          </a:solidFill>
                          <a:latin typeface="+mn-lt"/>
                          <a:ea typeface="+mj-ea"/>
                          <a:cs typeface="+mj-cs"/>
                        </a:rPr>
                        <a:t>(“single ride”)</a:t>
                      </a:r>
                    </a:p>
                  </a:txBody>
                  <a:tcPr marL="88530" marR="8853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</a:rPr>
                        <a:t>Short hop</a:t>
                      </a: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GB" sz="20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-</a:t>
                      </a: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-</a:t>
                      </a: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  <a:sym typeface="Wingdings" pitchFamily="2" charset="2"/>
                        </a:rPr>
                        <a:t>No journey break</a:t>
                      </a: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559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D8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lang="en-GB" altLang="en-US" sz="1400" b="1" dirty="0">
                        <a:solidFill>
                          <a:srgbClr val="00B0D8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20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6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</a:rPr>
                        <a:t>Single trip</a:t>
                      </a: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20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6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20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6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20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6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  <a:sym typeface="Wingdings" pitchFamily="2" charset="2"/>
                        </a:rPr>
                        <a:t>Has use by date?</a:t>
                      </a: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29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12265D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</a:rPr>
                        <a:t>Time-limited (“Hopper”)</a:t>
                      </a: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-</a:t>
                      </a: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-</a:t>
                      </a: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-</a:t>
                      </a: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  <a:sym typeface="Wingdings" pitchFamily="2" charset="2"/>
                        </a:rPr>
                        <a:t>Max trip duration,</a:t>
                      </a:r>
                      <a:br>
                        <a:rPr kumimoji="0" lang="en-GB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  <a:sym typeface="Wingdings" pitchFamily="2" charset="2"/>
                        </a:rPr>
                      </a:br>
                      <a:r>
                        <a:rPr kumimoji="0" lang="en-GB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  <a:sym typeface="Wingdings" pitchFamily="2" charset="2"/>
                        </a:rPr>
                        <a:t>Can interchange</a:t>
                      </a: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55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12265D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20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6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</a:rPr>
                        <a:t>Period Return</a:t>
                      </a: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20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6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20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6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20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6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  <a:sym typeface="Wingdings" pitchFamily="2" charset="2"/>
                        </a:rPr>
                        <a:t>Has use by date?</a:t>
                      </a: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19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12265D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20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6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</a:rPr>
                        <a:t>Day return</a:t>
                      </a: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20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6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20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6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20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6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  <a:sym typeface="Wingdings" pitchFamily="2" charset="2"/>
                        </a:rPr>
                        <a:t>Must use same day</a:t>
                      </a: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199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D8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lang="en-GB" altLang="en-US" sz="1200" b="1" kern="1200" baseline="0" dirty="0">
                          <a:solidFill>
                            <a:schemeClr val="accent1"/>
                          </a:solidFill>
                          <a:latin typeface="+mn-lt"/>
                          <a:ea typeface="+mj-ea"/>
                          <a:cs typeface="+mj-cs"/>
                        </a:rPr>
                        <a:t>PASS</a:t>
                      </a:r>
                    </a:p>
                  </a:txBody>
                  <a:tcPr marL="88530" marR="8853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20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6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</a:rPr>
                        <a:t>Day pass</a:t>
                      </a: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-</a:t>
                      </a: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20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6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- </a:t>
                      </a: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20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6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-</a:t>
                      </a: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20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6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  <a:sym typeface="Wingdings" pitchFamily="2" charset="2"/>
                        </a:rPr>
                        <a:t>1Day(elapsed or calendar)</a:t>
                      </a: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81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</a:rPr>
                        <a:t>Termtime</a:t>
                      </a:r>
                      <a:endParaRPr kumimoji="0" lang="en-GB" alt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12265D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-</a:t>
                      </a: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?</a:t>
                      </a: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-</a:t>
                      </a: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-</a:t>
                      </a: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-</a:t>
                      </a: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  <a:sym typeface="Wingdings" pitchFamily="2" charset="2"/>
                        </a:rPr>
                        <a:t>Use during term 1Y</a:t>
                      </a: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55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12265D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20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6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</a:rPr>
                        <a:t>Season pass</a:t>
                      </a: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20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6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20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6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-</a:t>
                      </a: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-</a:t>
                      </a: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20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6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  <a:sym typeface="Wingdings" pitchFamily="2" charset="2"/>
                        </a:rPr>
                        <a:t>n x D,W,M, 1Y</a:t>
                      </a: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877014" y="2664827"/>
            <a:ext cx="632611" cy="288032"/>
            <a:chOff x="613151" y="2273058"/>
            <a:chExt cx="632611" cy="288032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613151" y="2273058"/>
              <a:ext cx="632611" cy="28803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23437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" name="Right Arrow 2"/>
            <p:cNvSpPr/>
            <p:nvPr/>
          </p:nvSpPr>
          <p:spPr bwMode="auto">
            <a:xfrm>
              <a:off x="657021" y="2342831"/>
              <a:ext cx="546890" cy="148487"/>
            </a:xfrm>
            <a:prstGeom prst="rightArrow">
              <a:avLst>
                <a:gd name="adj1" fmla="val 29095"/>
                <a:gd name="adj2" fmla="val 74927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23437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pic>
        <p:nvPicPr>
          <p:cNvPr id="101390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8" t="18164" r="17488" b="30734"/>
          <a:stretch/>
        </p:blipFill>
        <p:spPr bwMode="auto">
          <a:xfrm>
            <a:off x="1062394" y="4820544"/>
            <a:ext cx="359439" cy="3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878655" y="3782547"/>
            <a:ext cx="632612" cy="332965"/>
            <a:chOff x="694069" y="3447579"/>
            <a:chExt cx="632612" cy="332965"/>
          </a:xfrm>
        </p:grpSpPr>
        <p:sp>
          <p:nvSpPr>
            <p:cNvPr id="27" name="Rounded Rectangle 26"/>
            <p:cNvSpPr/>
            <p:nvPr/>
          </p:nvSpPr>
          <p:spPr bwMode="auto">
            <a:xfrm>
              <a:off x="694069" y="3447579"/>
              <a:ext cx="632612" cy="332965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23437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8" name="Right Arrow 27"/>
            <p:cNvSpPr/>
            <p:nvPr/>
          </p:nvSpPr>
          <p:spPr bwMode="auto">
            <a:xfrm>
              <a:off x="738851" y="3486713"/>
              <a:ext cx="290882" cy="147132"/>
            </a:xfrm>
            <a:prstGeom prst="rightArrow">
              <a:avLst>
                <a:gd name="adj1" fmla="val 29095"/>
                <a:gd name="adj2" fmla="val 74927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23437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9" name="Right Arrow 28"/>
            <p:cNvSpPr/>
            <p:nvPr/>
          </p:nvSpPr>
          <p:spPr bwMode="auto">
            <a:xfrm rot="10800000">
              <a:off x="742804" y="3614062"/>
              <a:ext cx="290882" cy="147132"/>
            </a:xfrm>
            <a:prstGeom prst="rightArrow">
              <a:avLst>
                <a:gd name="adj1" fmla="val 29095"/>
                <a:gd name="adj2" fmla="val 74927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23437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pic>
          <p:nvPicPr>
            <p:cNvPr id="30" name="Picture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298" y="3501475"/>
              <a:ext cx="218835" cy="225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99554" y="6402387"/>
            <a:ext cx="513675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30423-F2DA-4A11-9E75-1EB6423D69A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944" y="6398250"/>
            <a:ext cx="4870023" cy="36354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NeTEx UK Fare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Profile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- Scope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664" y="5791178"/>
            <a:ext cx="323347" cy="32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5699177" y="5761925"/>
            <a:ext cx="553836" cy="254278"/>
            <a:chOff x="5681797" y="5687141"/>
            <a:chExt cx="690403" cy="286220"/>
          </a:xfrm>
        </p:grpSpPr>
        <p:sp>
          <p:nvSpPr>
            <p:cNvPr id="31" name="Rectangle 30"/>
            <p:cNvSpPr/>
            <p:nvPr/>
          </p:nvSpPr>
          <p:spPr>
            <a:xfrm>
              <a:off x="5681797" y="5687141"/>
              <a:ext cx="690403" cy="2862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Chevron 68"/>
            <p:cNvSpPr/>
            <p:nvPr/>
          </p:nvSpPr>
          <p:spPr>
            <a:xfrm>
              <a:off x="5740496" y="5735511"/>
              <a:ext cx="116156" cy="177238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23437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Chevron 69"/>
            <p:cNvSpPr/>
            <p:nvPr/>
          </p:nvSpPr>
          <p:spPr>
            <a:xfrm>
              <a:off x="5851372" y="5735511"/>
              <a:ext cx="116156" cy="177238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23437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Chevron 70"/>
            <p:cNvSpPr/>
            <p:nvPr/>
          </p:nvSpPr>
          <p:spPr>
            <a:xfrm>
              <a:off x="5964348" y="5735511"/>
              <a:ext cx="116156" cy="177238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23437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Chevron 71"/>
            <p:cNvSpPr/>
            <p:nvPr/>
          </p:nvSpPr>
          <p:spPr>
            <a:xfrm>
              <a:off x="6073125" y="5735511"/>
              <a:ext cx="116156" cy="177238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23437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Chevron 72"/>
            <p:cNvSpPr/>
            <p:nvPr/>
          </p:nvSpPr>
          <p:spPr>
            <a:xfrm>
              <a:off x="6184002" y="5735511"/>
              <a:ext cx="116156" cy="177238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23437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" name="AutoShape 3" descr="Image result for shor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32343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82596" y="2264551"/>
            <a:ext cx="643720" cy="310578"/>
            <a:chOff x="613847" y="1900390"/>
            <a:chExt cx="643720" cy="310578"/>
          </a:xfrm>
        </p:grpSpPr>
        <p:sp>
          <p:nvSpPr>
            <p:cNvPr id="48" name="Rounded Rectangle 47"/>
            <p:cNvSpPr/>
            <p:nvPr/>
          </p:nvSpPr>
          <p:spPr bwMode="auto">
            <a:xfrm>
              <a:off x="613847" y="1900390"/>
              <a:ext cx="643720" cy="310578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23437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9" name="Right Arrow 48"/>
            <p:cNvSpPr/>
            <p:nvPr/>
          </p:nvSpPr>
          <p:spPr bwMode="auto">
            <a:xfrm>
              <a:off x="965691" y="1975624"/>
              <a:ext cx="231485" cy="160110"/>
            </a:xfrm>
            <a:prstGeom prst="rightArrow">
              <a:avLst>
                <a:gd name="adj1" fmla="val 29095"/>
                <a:gd name="adj2" fmla="val 74927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23437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pic>
          <p:nvPicPr>
            <p:cNvPr id="21508" name="Picture 4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40" t="13080" r="14361" b="15346"/>
            <a:stretch/>
          </p:blipFill>
          <p:spPr bwMode="auto">
            <a:xfrm>
              <a:off x="681699" y="1937519"/>
              <a:ext cx="254855" cy="256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816963" y="3038008"/>
            <a:ext cx="663755" cy="292667"/>
            <a:chOff x="622879" y="2654954"/>
            <a:chExt cx="663755" cy="292667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622879" y="2654954"/>
              <a:ext cx="663755" cy="292667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23437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pic>
          <p:nvPicPr>
            <p:cNvPr id="101385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170" y="2699227"/>
              <a:ext cx="238827" cy="238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ight Arrow 17"/>
            <p:cNvSpPr/>
            <p:nvPr/>
          </p:nvSpPr>
          <p:spPr bwMode="auto">
            <a:xfrm>
              <a:off x="875327" y="2755845"/>
              <a:ext cx="163550" cy="106238"/>
            </a:xfrm>
            <a:prstGeom prst="rightArrow">
              <a:avLst>
                <a:gd name="adj1" fmla="val 29095"/>
                <a:gd name="adj2" fmla="val 74927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23437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pic>
          <p:nvPicPr>
            <p:cNvPr id="76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877" y="2694299"/>
              <a:ext cx="213976" cy="21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496739"/>
            <a:ext cx="497584" cy="4279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841603" y="3390592"/>
            <a:ext cx="650935" cy="332965"/>
            <a:chOff x="697504" y="2997099"/>
            <a:chExt cx="650935" cy="332965"/>
          </a:xfrm>
        </p:grpSpPr>
        <p:sp>
          <p:nvSpPr>
            <p:cNvPr id="75" name="Rounded Rectangle 74"/>
            <p:cNvSpPr/>
            <p:nvPr/>
          </p:nvSpPr>
          <p:spPr bwMode="auto">
            <a:xfrm>
              <a:off x="697504" y="2997099"/>
              <a:ext cx="650935" cy="332965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23437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7" name="Right Arrow 76"/>
            <p:cNvSpPr/>
            <p:nvPr/>
          </p:nvSpPr>
          <p:spPr bwMode="auto">
            <a:xfrm>
              <a:off x="747662" y="3036233"/>
              <a:ext cx="299307" cy="147132"/>
            </a:xfrm>
            <a:prstGeom prst="rightArrow">
              <a:avLst>
                <a:gd name="adj1" fmla="val 29095"/>
                <a:gd name="adj2" fmla="val 74927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23437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8" name="Right Arrow 77"/>
            <p:cNvSpPr/>
            <p:nvPr/>
          </p:nvSpPr>
          <p:spPr bwMode="auto">
            <a:xfrm rot="10800000">
              <a:off x="751729" y="3163582"/>
              <a:ext cx="299307" cy="147132"/>
            </a:xfrm>
            <a:prstGeom prst="rightArrow">
              <a:avLst>
                <a:gd name="adj1" fmla="val 29095"/>
                <a:gd name="adj2" fmla="val 74927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23437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pic>
          <p:nvPicPr>
            <p:cNvPr id="79" name="Picture 1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849" y="3050995"/>
              <a:ext cx="225173" cy="225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0" name="7-Point Star 79"/>
          <p:cNvSpPr/>
          <p:nvPr/>
        </p:nvSpPr>
        <p:spPr>
          <a:xfrm>
            <a:off x="1260711" y="3513183"/>
            <a:ext cx="148411" cy="127349"/>
          </a:xfrm>
          <a:prstGeom prst="star7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8" name="Picture 13" descr="Image result for iron ic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71" y="5727620"/>
            <a:ext cx="350928" cy="35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51" y="5267320"/>
            <a:ext cx="423491" cy="42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89"/>
          <a:stretch/>
        </p:blipFill>
        <p:spPr bwMode="auto">
          <a:xfrm>
            <a:off x="155576" y="2275164"/>
            <a:ext cx="563272" cy="4279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4516606" y="5754694"/>
            <a:ext cx="350284" cy="326885"/>
            <a:chOff x="3098124" y="5772347"/>
            <a:chExt cx="350284" cy="326885"/>
          </a:xfrm>
        </p:grpSpPr>
        <p:sp>
          <p:nvSpPr>
            <p:cNvPr id="102" name="Rectangle 101"/>
            <p:cNvSpPr/>
            <p:nvPr/>
          </p:nvSpPr>
          <p:spPr>
            <a:xfrm>
              <a:off x="3098124" y="5784759"/>
              <a:ext cx="350284" cy="3144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Flowchart: Process 95"/>
            <p:cNvSpPr/>
            <p:nvPr/>
          </p:nvSpPr>
          <p:spPr bwMode="auto">
            <a:xfrm>
              <a:off x="3157646" y="5980936"/>
              <a:ext cx="83551" cy="91378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23437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97" name="Flowchart: Process 96"/>
            <p:cNvSpPr/>
            <p:nvPr/>
          </p:nvSpPr>
          <p:spPr bwMode="auto">
            <a:xfrm>
              <a:off x="3256232" y="5979797"/>
              <a:ext cx="83551" cy="91378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23437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98" name="Flowchart: Process 97"/>
            <p:cNvSpPr/>
            <p:nvPr/>
          </p:nvSpPr>
          <p:spPr bwMode="auto">
            <a:xfrm>
              <a:off x="3358115" y="5979797"/>
              <a:ext cx="83551" cy="91378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23437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99" name="Flowchart: Process 98"/>
            <p:cNvSpPr/>
            <p:nvPr/>
          </p:nvSpPr>
          <p:spPr bwMode="auto">
            <a:xfrm>
              <a:off x="3156937" y="5876748"/>
              <a:ext cx="83551" cy="91378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23437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0" name="Flowchart: Process 99"/>
            <p:cNvSpPr/>
            <p:nvPr/>
          </p:nvSpPr>
          <p:spPr bwMode="auto">
            <a:xfrm>
              <a:off x="3257137" y="5876748"/>
              <a:ext cx="83551" cy="91378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23437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1" name="Flowchart: Process 100"/>
            <p:cNvSpPr/>
            <p:nvPr/>
          </p:nvSpPr>
          <p:spPr bwMode="auto">
            <a:xfrm>
              <a:off x="3156937" y="5772347"/>
              <a:ext cx="83551" cy="91378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23437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pic>
        <p:nvPicPr>
          <p:cNvPr id="105" name="Picture 1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339" y="5709680"/>
            <a:ext cx="333302" cy="33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6" name="Picture 10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0" b="45429"/>
          <a:stretch/>
        </p:blipFill>
        <p:spPr bwMode="auto">
          <a:xfrm>
            <a:off x="6520686" y="5752370"/>
            <a:ext cx="405045" cy="219357"/>
          </a:xfrm>
          <a:prstGeom prst="rect">
            <a:avLst/>
          </a:prstGeom>
          <a:noFill/>
          <a:ln w="38100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8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303" y="5771995"/>
            <a:ext cx="492627" cy="49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Image result for awake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32343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56C44B5C-FABC-4752-9E37-D5615459D32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77929" y="5918137"/>
            <a:ext cx="307904" cy="28224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1426D4D6-FDCA-40CB-874E-90DE493C8FD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85833" y="5925159"/>
            <a:ext cx="307838" cy="300255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E365AB0F-593D-420B-AADE-E44188D724F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6627" y="5918137"/>
            <a:ext cx="318001" cy="289216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5F73F17B-E0E5-4D39-8A65-81249A2EB72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4900" y="5928050"/>
            <a:ext cx="307904" cy="288745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CF1C38C9-9F7F-4489-9F5C-C857C0BB407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7900" y="4403035"/>
            <a:ext cx="303536" cy="284649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E49B3FE6-B7C6-458F-B647-C7055DC8DF9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31436" y="4402204"/>
            <a:ext cx="332404" cy="291026"/>
          </a:xfrm>
          <a:prstGeom prst="rect">
            <a:avLst/>
          </a:prstGeom>
        </p:spPr>
      </p:pic>
      <p:sp>
        <p:nvSpPr>
          <p:cNvPr id="117" name="Flowchart: Alternate Process 116">
            <a:extLst>
              <a:ext uri="{FF2B5EF4-FFF2-40B4-BE49-F238E27FC236}">
                <a16:creationId xmlns:a16="http://schemas.microsoft.com/office/drawing/2014/main" id="{12016FE9-687A-4073-85C0-D09DA7D673E7}"/>
              </a:ext>
            </a:extLst>
          </p:cNvPr>
          <p:cNvSpPr/>
          <p:nvPr/>
        </p:nvSpPr>
        <p:spPr>
          <a:xfrm>
            <a:off x="2456765" y="1468951"/>
            <a:ext cx="1322651" cy="57295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PREASSIGNED FARE PRODUCT</a:t>
            </a:r>
          </a:p>
        </p:txBody>
      </p:sp>
      <p:pic>
        <p:nvPicPr>
          <p:cNvPr id="123" name="Picture 7" descr="Image result for gateway  icon">
            <a:extLst>
              <a:ext uri="{FF2B5EF4-FFF2-40B4-BE49-F238E27FC236}">
                <a16:creationId xmlns:a16="http://schemas.microsoft.com/office/drawing/2014/main" id="{0700C3B7-7DBA-4079-A7ED-56131C29D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45" y="1556261"/>
            <a:ext cx="503477" cy="50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Image result for icon key">
            <a:extLst>
              <a:ext uri="{FF2B5EF4-FFF2-40B4-BE49-F238E27FC236}">
                <a16:creationId xmlns:a16="http://schemas.microsoft.com/office/drawing/2014/main" id="{6A3E5500-988F-406A-8591-18E02AAEE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050" y="6313454"/>
            <a:ext cx="475922" cy="47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29A3201E-8DFE-4C9D-8370-ED80CA78DED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226372" y="107291"/>
            <a:ext cx="609653" cy="591363"/>
          </a:xfrm>
          <a:prstGeom prst="rect">
            <a:avLst/>
          </a:prstGeom>
        </p:spPr>
      </p:pic>
      <p:pic>
        <p:nvPicPr>
          <p:cNvPr id="85" name="Picture 2" descr="Image result for structure icon icon">
            <a:extLst>
              <a:ext uri="{FF2B5EF4-FFF2-40B4-BE49-F238E27FC236}">
                <a16:creationId xmlns:a16="http://schemas.microsoft.com/office/drawing/2014/main" id="{20C7C8A9-42BD-41F7-A3D1-BB6554D47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976" y="530986"/>
            <a:ext cx="553914" cy="55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80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ounded Rectangle 7">
            <a:extLst>
              <a:ext uri="{FF2B5EF4-FFF2-40B4-BE49-F238E27FC236}">
                <a16:creationId xmlns:a16="http://schemas.microsoft.com/office/drawing/2014/main" id="{85A7F147-A0D4-4961-9A2B-9213AB4ED705}"/>
              </a:ext>
            </a:extLst>
          </p:cNvPr>
          <p:cNvSpPr/>
          <p:nvPr/>
        </p:nvSpPr>
        <p:spPr>
          <a:xfrm>
            <a:off x="744198" y="3689179"/>
            <a:ext cx="897672" cy="681036"/>
          </a:xfrm>
          <a:prstGeom prst="roundRect">
            <a:avLst/>
          </a:prstGeom>
          <a:solidFill>
            <a:schemeClr val="accent6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Flowchart: Delay 103"/>
          <p:cNvSpPr/>
          <p:nvPr/>
        </p:nvSpPr>
        <p:spPr>
          <a:xfrm rot="5400000">
            <a:off x="4773237" y="4897940"/>
            <a:ext cx="1443577" cy="1215983"/>
          </a:xfrm>
          <a:prstGeom prst="flowChartDela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lowchart: Delay 22"/>
          <p:cNvSpPr/>
          <p:nvPr/>
        </p:nvSpPr>
        <p:spPr>
          <a:xfrm rot="5400000">
            <a:off x="3973613" y="4705668"/>
            <a:ext cx="724256" cy="913420"/>
          </a:xfrm>
          <a:prstGeom prst="flowChartDela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744198" y="3029958"/>
            <a:ext cx="897672" cy="614440"/>
          </a:xfrm>
          <a:prstGeom prst="roundRect">
            <a:avLst/>
          </a:prstGeom>
          <a:solidFill>
            <a:schemeClr val="accent6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9006" name="Rectangle 62"/>
          <p:cNvSpPr>
            <a:spLocks noGrp="1" noChangeArrowheads="1"/>
          </p:cNvSpPr>
          <p:nvPr>
            <p:ph type="title"/>
          </p:nvPr>
        </p:nvSpPr>
        <p:spPr>
          <a:xfrm>
            <a:off x="2037461" y="146183"/>
            <a:ext cx="7106539" cy="704348"/>
          </a:xfrm>
        </p:spPr>
        <p:txBody>
          <a:bodyPr/>
          <a:lstStyle/>
          <a:p>
            <a:r>
              <a:rPr lang="en-GB" altLang="en-US" sz="2800" dirty="0"/>
              <a:t>Carnets: Multi-trip / Multi-pass offers</a:t>
            </a:r>
            <a:endParaRPr lang="en-GB" altLang="en-US" sz="1400" dirty="0">
              <a:solidFill>
                <a:srgbClr val="FF0000"/>
              </a:solidFill>
            </a:endParaRPr>
          </a:p>
        </p:txBody>
      </p:sp>
      <p:graphicFrame>
        <p:nvGraphicFramePr>
          <p:cNvPr id="339014" name="Group 70"/>
          <p:cNvGraphicFramePr>
            <a:graphicFrameLocks noGrp="1"/>
          </p:cNvGraphicFramePr>
          <p:nvPr>
            <p:ph idx="1"/>
          </p:nvPr>
        </p:nvGraphicFramePr>
        <p:xfrm>
          <a:off x="1712749" y="1583795"/>
          <a:ext cx="6483647" cy="3200348"/>
        </p:xfrm>
        <a:graphic>
          <a:graphicData uri="http://schemas.openxmlformats.org/drawingml/2006/table">
            <a:tbl>
              <a:tblPr/>
              <a:tblGrid>
                <a:gridCol w="974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4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51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7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4114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Access rights</a:t>
                      </a:r>
                    </a:p>
                  </a:txBody>
                  <a:tcPr marL="88530" marR="8853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2265D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</a:rPr>
                        <a:t>Tariff Structures</a:t>
                      </a: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5294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2265D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857357"/>
                  </a:ext>
                </a:extLst>
              </a:tr>
              <a:tr h="7774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Type of Product</a:t>
                      </a:r>
                    </a:p>
                  </a:txBody>
                  <a:tcPr marL="88530" marR="8853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20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6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  <a:sym typeface="Symbol" pitchFamily="18" charset="2"/>
                        </a:rPr>
                        <a:t>Fare Product  </a:t>
                      </a: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</a:rPr>
                        <a:t>Quantity</a:t>
                      </a: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20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6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</a:rPr>
                        <a:t>Related tariff structure</a:t>
                      </a: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20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6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</a:rPr>
                        <a:t>Temporal Conditions</a:t>
                      </a: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173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D8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lang="en-GB" altLang="en-US" sz="1200" b="1" kern="120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CARNET</a:t>
                      </a:r>
                    </a:p>
                  </a:txBody>
                  <a:tcPr marL="88530" marR="8853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</a:rPr>
                        <a:t>Multi-trip</a:t>
                      </a: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GB" sz="20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  <a:sym typeface="Wingdings"/>
                        </a:rPr>
                        <a:t>Any individual Trip</a:t>
                      </a:r>
                      <a:endParaRPr kumimoji="0" lang="en-GB" sz="14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12265D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  <a:sym typeface="Wingdings" pitchFamily="2" charset="2"/>
                        </a:rPr>
                        <a:t>Trips have use-by date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  <a:sym typeface="Wingdings" pitchFamily="2" charset="2"/>
                        </a:rPr>
                        <a:t>Trips can be time limited</a:t>
                      </a: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619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D8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lang="en-GB" altLang="en-US" sz="1400" b="1" dirty="0">
                        <a:solidFill>
                          <a:srgbClr val="00B0D8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20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6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</a:rPr>
                        <a:t>Multi-Day pass</a:t>
                      </a: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GB" sz="20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20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6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  <a:sym typeface="Wingdings"/>
                        </a:rPr>
                        <a:t>Day Pass</a:t>
                      </a:r>
                      <a:endParaRPr kumimoji="0" lang="en-GB" sz="12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12265D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20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6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  <a:sym typeface="Wingdings" pitchFamily="2" charset="2"/>
                        </a:rPr>
                        <a:t>Passes have specified duration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  <a:sym typeface="Wingdings" pitchFamily="2" charset="2"/>
                        </a:rPr>
                        <a:t>Passes have  use-by date</a:t>
                      </a:r>
                    </a:p>
                  </a:txBody>
                  <a:tcPr marL="88530" marR="885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798265" y="3407135"/>
            <a:ext cx="429725" cy="218793"/>
            <a:chOff x="613151" y="2273058"/>
            <a:chExt cx="632611" cy="288032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613151" y="2273058"/>
              <a:ext cx="632611" cy="28803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" name="Right Arrow 2"/>
            <p:cNvSpPr/>
            <p:nvPr/>
          </p:nvSpPr>
          <p:spPr bwMode="auto">
            <a:xfrm>
              <a:off x="657021" y="2342831"/>
              <a:ext cx="546890" cy="148487"/>
            </a:xfrm>
            <a:prstGeom prst="rightArrow">
              <a:avLst>
                <a:gd name="adj1" fmla="val 29095"/>
                <a:gd name="adj2" fmla="val 74927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4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99554" y="6402387"/>
            <a:ext cx="513675" cy="365125"/>
          </a:xfrm>
        </p:spPr>
        <p:txBody>
          <a:bodyPr/>
          <a:lstStyle/>
          <a:p>
            <a:fld id="{1F530423-F2DA-4A11-9E75-1EB6423D69A6}" type="slidenum">
              <a:rPr lang="en-GB" smtClean="0">
                <a:solidFill>
                  <a:prstClr val="white"/>
                </a:solidFill>
              </a:rPr>
              <a:pPr/>
              <a:t>42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944" y="6398250"/>
            <a:ext cx="4870023" cy="363548"/>
          </a:xfrm>
        </p:spPr>
        <p:txBody>
          <a:bodyPr/>
          <a:lstStyle/>
          <a:p>
            <a:r>
              <a:rPr lang="it-IT" dirty="0">
                <a:solidFill>
                  <a:prstClr val="white"/>
                </a:solidFill>
              </a:rPr>
              <a:t>NeTEx UK Fare </a:t>
            </a:r>
            <a:r>
              <a:rPr lang="it-IT" dirty="0" err="1">
                <a:solidFill>
                  <a:prstClr val="white"/>
                </a:solidFill>
              </a:rPr>
              <a:t>Profile</a:t>
            </a:r>
            <a:r>
              <a:rPr lang="it-IT" dirty="0">
                <a:solidFill>
                  <a:prstClr val="white"/>
                </a:solidFill>
              </a:rPr>
              <a:t> - Scope</a:t>
            </a:r>
            <a:endParaRPr lang="en-GB" sz="900" dirty="0">
              <a:solidFill>
                <a:prstClr val="white"/>
              </a:solidFill>
            </a:endParaRPr>
          </a:p>
        </p:txBody>
      </p:sp>
      <p:pic>
        <p:nvPicPr>
          <p:cNvPr id="101381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2" t="-1067" r="24626" b="1067"/>
          <a:stretch/>
        </p:blipFill>
        <p:spPr bwMode="auto">
          <a:xfrm>
            <a:off x="68711" y="3156078"/>
            <a:ext cx="538984" cy="5052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606" y="4820387"/>
            <a:ext cx="323347" cy="32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5206035" y="5638683"/>
            <a:ext cx="553836" cy="254278"/>
            <a:chOff x="5681797" y="5687141"/>
            <a:chExt cx="690403" cy="286220"/>
          </a:xfrm>
        </p:grpSpPr>
        <p:sp>
          <p:nvSpPr>
            <p:cNvPr id="31" name="Rectangle 30"/>
            <p:cNvSpPr/>
            <p:nvPr/>
          </p:nvSpPr>
          <p:spPr>
            <a:xfrm>
              <a:off x="5681797" y="5687141"/>
              <a:ext cx="690403" cy="2862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Chevron 68"/>
            <p:cNvSpPr/>
            <p:nvPr/>
          </p:nvSpPr>
          <p:spPr>
            <a:xfrm>
              <a:off x="5740496" y="5735511"/>
              <a:ext cx="116156" cy="177238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0" name="Chevron 69"/>
            <p:cNvSpPr/>
            <p:nvPr/>
          </p:nvSpPr>
          <p:spPr>
            <a:xfrm>
              <a:off x="5851372" y="5735511"/>
              <a:ext cx="116156" cy="177238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1" name="Chevron 70"/>
            <p:cNvSpPr/>
            <p:nvPr/>
          </p:nvSpPr>
          <p:spPr>
            <a:xfrm>
              <a:off x="5964348" y="5735511"/>
              <a:ext cx="116156" cy="177238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2" name="Chevron 71"/>
            <p:cNvSpPr/>
            <p:nvPr/>
          </p:nvSpPr>
          <p:spPr>
            <a:xfrm>
              <a:off x="6073125" y="5735511"/>
              <a:ext cx="116156" cy="177238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3" name="Chevron 72"/>
            <p:cNvSpPr/>
            <p:nvPr/>
          </p:nvSpPr>
          <p:spPr>
            <a:xfrm>
              <a:off x="6184002" y="5735511"/>
              <a:ext cx="116156" cy="177238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7" name="AutoShape 3" descr="Image result for shor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85" y="3703717"/>
            <a:ext cx="349087" cy="2825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81" name="Group 80"/>
          <p:cNvGrpSpPr/>
          <p:nvPr/>
        </p:nvGrpSpPr>
        <p:grpSpPr>
          <a:xfrm>
            <a:off x="1257178" y="3111364"/>
            <a:ext cx="352322" cy="256063"/>
            <a:chOff x="809701" y="4388603"/>
            <a:chExt cx="468939" cy="324858"/>
          </a:xfrm>
        </p:grpSpPr>
        <p:sp>
          <p:nvSpPr>
            <p:cNvPr id="82" name="Rounded Rectangle 81"/>
            <p:cNvSpPr/>
            <p:nvPr/>
          </p:nvSpPr>
          <p:spPr bwMode="auto">
            <a:xfrm>
              <a:off x="809701" y="4388603"/>
              <a:ext cx="468939" cy="324858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843162" y="4410108"/>
              <a:ext cx="404084" cy="274456"/>
              <a:chOff x="213026" y="3149592"/>
              <a:chExt cx="435133" cy="359312"/>
            </a:xfrm>
          </p:grpSpPr>
          <p:sp>
            <p:nvSpPr>
              <p:cNvPr id="84" name="Right Arrow 83"/>
              <p:cNvSpPr/>
              <p:nvPr/>
            </p:nvSpPr>
            <p:spPr bwMode="auto">
              <a:xfrm>
                <a:off x="213026" y="3149592"/>
                <a:ext cx="346419" cy="144573"/>
              </a:xfrm>
              <a:prstGeom prst="rightArrow">
                <a:avLst>
                  <a:gd name="adj1" fmla="val 29095"/>
                  <a:gd name="adj2" fmla="val 70974"/>
                </a:avLst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5" name="Right Arrow 84"/>
              <p:cNvSpPr/>
              <p:nvPr/>
            </p:nvSpPr>
            <p:spPr bwMode="auto">
              <a:xfrm>
                <a:off x="245027" y="3261800"/>
                <a:ext cx="346419" cy="144573"/>
              </a:xfrm>
              <a:prstGeom prst="rightArrow">
                <a:avLst>
                  <a:gd name="adj1" fmla="val 29095"/>
                  <a:gd name="adj2" fmla="val 70974"/>
                </a:avLst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6" name="Right Arrow 85"/>
              <p:cNvSpPr/>
              <p:nvPr/>
            </p:nvSpPr>
            <p:spPr bwMode="auto">
              <a:xfrm>
                <a:off x="301740" y="3364331"/>
                <a:ext cx="346419" cy="144573"/>
              </a:xfrm>
              <a:prstGeom prst="rightArrow">
                <a:avLst>
                  <a:gd name="adj1" fmla="val 29095"/>
                  <a:gd name="adj2" fmla="val 70974"/>
                </a:avLst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pic>
        <p:nvPicPr>
          <p:cNvPr id="88" name="Picture 13" descr="Image result for iron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212" y="4832662"/>
            <a:ext cx="350928" cy="35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89"/>
          <a:stretch/>
        </p:blipFill>
        <p:spPr bwMode="auto">
          <a:xfrm>
            <a:off x="814224" y="3105318"/>
            <a:ext cx="324315" cy="2464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5385578" y="5225676"/>
            <a:ext cx="350284" cy="326885"/>
            <a:chOff x="3098124" y="5772347"/>
            <a:chExt cx="350284" cy="326885"/>
          </a:xfrm>
        </p:grpSpPr>
        <p:sp>
          <p:nvSpPr>
            <p:cNvPr id="102" name="Rectangle 101"/>
            <p:cNvSpPr/>
            <p:nvPr/>
          </p:nvSpPr>
          <p:spPr>
            <a:xfrm>
              <a:off x="3098124" y="5784759"/>
              <a:ext cx="350284" cy="3144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Flowchart: Process 95"/>
            <p:cNvSpPr/>
            <p:nvPr/>
          </p:nvSpPr>
          <p:spPr bwMode="auto">
            <a:xfrm>
              <a:off x="3157646" y="5980936"/>
              <a:ext cx="83551" cy="91378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7" name="Flowchart: Process 96"/>
            <p:cNvSpPr/>
            <p:nvPr/>
          </p:nvSpPr>
          <p:spPr bwMode="auto">
            <a:xfrm>
              <a:off x="3256232" y="5979797"/>
              <a:ext cx="83551" cy="91378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8" name="Flowchart: Process 97"/>
            <p:cNvSpPr/>
            <p:nvPr/>
          </p:nvSpPr>
          <p:spPr bwMode="auto">
            <a:xfrm>
              <a:off x="3358115" y="5979797"/>
              <a:ext cx="83551" cy="91378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9" name="Flowchart: Process 98"/>
            <p:cNvSpPr/>
            <p:nvPr/>
          </p:nvSpPr>
          <p:spPr bwMode="auto">
            <a:xfrm>
              <a:off x="3156937" y="5876748"/>
              <a:ext cx="83551" cy="91378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0" name="Flowchart: Process 99"/>
            <p:cNvSpPr/>
            <p:nvPr/>
          </p:nvSpPr>
          <p:spPr bwMode="auto">
            <a:xfrm>
              <a:off x="3257137" y="5876748"/>
              <a:ext cx="83551" cy="91378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1" name="Flowchart: Process 100"/>
            <p:cNvSpPr/>
            <p:nvPr/>
          </p:nvSpPr>
          <p:spPr bwMode="auto">
            <a:xfrm>
              <a:off x="3156937" y="5772347"/>
              <a:ext cx="83551" cy="91378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08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89" y="1357204"/>
            <a:ext cx="492627" cy="49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Image result for awake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3" name="Picture 4" descr="Image result for spreadsheet icon">
            <a:extLst>
              <a:ext uri="{FF2B5EF4-FFF2-40B4-BE49-F238E27FC236}">
                <a16:creationId xmlns:a16="http://schemas.microsoft.com/office/drawing/2014/main" id="{7E56F5D6-12AC-47E8-BE1F-59926662E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076" y="1794899"/>
            <a:ext cx="296263" cy="29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Flowchart: Alternate Process 116">
            <a:extLst>
              <a:ext uri="{FF2B5EF4-FFF2-40B4-BE49-F238E27FC236}">
                <a16:creationId xmlns:a16="http://schemas.microsoft.com/office/drawing/2014/main" id="{12016FE9-687A-4073-85C0-D09DA7D673E7}"/>
              </a:ext>
            </a:extLst>
          </p:cNvPr>
          <p:cNvSpPr/>
          <p:nvPr/>
        </p:nvSpPr>
        <p:spPr>
          <a:xfrm>
            <a:off x="2678472" y="2236820"/>
            <a:ext cx="1150966" cy="75471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FARE PRODUCT </a:t>
            </a:r>
          </a:p>
          <a:p>
            <a:pPr algn="ctr"/>
            <a:r>
              <a:rPr lang="en-GB" sz="1100" dirty="0"/>
              <a:t>(AMOUNT OF PRICE UNIT)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EBAB8D1D-E50D-4B04-88C0-85304D22F3A1}"/>
              </a:ext>
            </a:extLst>
          </p:cNvPr>
          <p:cNvGrpSpPr/>
          <p:nvPr/>
        </p:nvGrpSpPr>
        <p:grpSpPr>
          <a:xfrm>
            <a:off x="1235627" y="3720056"/>
            <a:ext cx="352322" cy="256063"/>
            <a:chOff x="809701" y="4388603"/>
            <a:chExt cx="468939" cy="324858"/>
          </a:xfrm>
        </p:grpSpPr>
        <p:sp>
          <p:nvSpPr>
            <p:cNvPr id="116" name="Rounded Rectangle 81">
              <a:extLst>
                <a:ext uri="{FF2B5EF4-FFF2-40B4-BE49-F238E27FC236}">
                  <a16:creationId xmlns:a16="http://schemas.microsoft.com/office/drawing/2014/main" id="{11205415-0405-4581-98BB-BCF729E69A99}"/>
                </a:ext>
              </a:extLst>
            </p:cNvPr>
            <p:cNvSpPr/>
            <p:nvPr/>
          </p:nvSpPr>
          <p:spPr bwMode="auto">
            <a:xfrm>
              <a:off x="809701" y="4388603"/>
              <a:ext cx="468939" cy="324858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5A529ACF-19D2-4D4A-ADA4-CD145E1F4841}"/>
                </a:ext>
              </a:extLst>
            </p:cNvPr>
            <p:cNvGrpSpPr/>
            <p:nvPr/>
          </p:nvGrpSpPr>
          <p:grpSpPr>
            <a:xfrm>
              <a:off x="843162" y="4410108"/>
              <a:ext cx="404084" cy="274456"/>
              <a:chOff x="213026" y="3149592"/>
              <a:chExt cx="435133" cy="359312"/>
            </a:xfrm>
          </p:grpSpPr>
          <p:sp>
            <p:nvSpPr>
              <p:cNvPr id="120" name="Right Arrow 83">
                <a:extLst>
                  <a:ext uri="{FF2B5EF4-FFF2-40B4-BE49-F238E27FC236}">
                    <a16:creationId xmlns:a16="http://schemas.microsoft.com/office/drawing/2014/main" id="{7A53CBFA-279E-43F0-A624-B401455FB5FD}"/>
                  </a:ext>
                </a:extLst>
              </p:cNvPr>
              <p:cNvSpPr/>
              <p:nvPr/>
            </p:nvSpPr>
            <p:spPr bwMode="auto">
              <a:xfrm>
                <a:off x="213026" y="3149592"/>
                <a:ext cx="346419" cy="144573"/>
              </a:xfrm>
              <a:prstGeom prst="rightArrow">
                <a:avLst>
                  <a:gd name="adj1" fmla="val 29095"/>
                  <a:gd name="adj2" fmla="val 70974"/>
                </a:avLst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2" name="Right Arrow 84">
                <a:extLst>
                  <a:ext uri="{FF2B5EF4-FFF2-40B4-BE49-F238E27FC236}">
                    <a16:creationId xmlns:a16="http://schemas.microsoft.com/office/drawing/2014/main" id="{CDB50BF1-DF14-4C81-A687-85B7F8CE646A}"/>
                  </a:ext>
                </a:extLst>
              </p:cNvPr>
              <p:cNvSpPr/>
              <p:nvPr/>
            </p:nvSpPr>
            <p:spPr bwMode="auto">
              <a:xfrm>
                <a:off x="245027" y="3261800"/>
                <a:ext cx="346419" cy="144573"/>
              </a:xfrm>
              <a:prstGeom prst="rightArrow">
                <a:avLst>
                  <a:gd name="adj1" fmla="val 29095"/>
                  <a:gd name="adj2" fmla="val 70974"/>
                </a:avLst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3" name="Right Arrow 85">
                <a:extLst>
                  <a:ext uri="{FF2B5EF4-FFF2-40B4-BE49-F238E27FC236}">
                    <a16:creationId xmlns:a16="http://schemas.microsoft.com/office/drawing/2014/main" id="{D75265C7-01D7-452D-8D91-36BF03317CB5}"/>
                  </a:ext>
                </a:extLst>
              </p:cNvPr>
              <p:cNvSpPr/>
              <p:nvPr/>
            </p:nvSpPr>
            <p:spPr bwMode="auto">
              <a:xfrm>
                <a:off x="301740" y="3364331"/>
                <a:ext cx="346419" cy="144573"/>
              </a:xfrm>
              <a:prstGeom prst="rightArrow">
                <a:avLst>
                  <a:gd name="adj1" fmla="val 29095"/>
                  <a:gd name="adj2" fmla="val 70974"/>
                </a:avLst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pic>
        <p:nvPicPr>
          <p:cNvPr id="124" name="Picture 123">
            <a:extLst>
              <a:ext uri="{FF2B5EF4-FFF2-40B4-BE49-F238E27FC236}">
                <a16:creationId xmlns:a16="http://schemas.microsoft.com/office/drawing/2014/main" id="{642BAC6B-68A1-41A9-8DED-1CECA7F6BB5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13921"/>
          <a:stretch/>
        </p:blipFill>
        <p:spPr>
          <a:xfrm>
            <a:off x="861376" y="4010479"/>
            <a:ext cx="318776" cy="318437"/>
          </a:xfrm>
          <a:prstGeom prst="rect">
            <a:avLst/>
          </a:prstGeom>
        </p:spPr>
      </p:pic>
      <p:pic>
        <p:nvPicPr>
          <p:cNvPr id="58" name="Picture 2" descr="Image result for icon key">
            <a:extLst>
              <a:ext uri="{FF2B5EF4-FFF2-40B4-BE49-F238E27FC236}">
                <a16:creationId xmlns:a16="http://schemas.microsoft.com/office/drawing/2014/main" id="{ECB16C4B-BB5B-48DD-A63F-A864D895D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050" y="6313454"/>
            <a:ext cx="475922" cy="47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A86F401-C77E-4257-ACB6-2B07B66321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42430" y="330118"/>
            <a:ext cx="609653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7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363992" y="1491615"/>
            <a:ext cx="5579984" cy="2226822"/>
          </a:xfrm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UK NeTEx Bus Fare </a:t>
            </a:r>
            <a:br>
              <a:rPr lang="en-GB" dirty="0"/>
            </a:br>
            <a:r>
              <a:rPr lang="en-GB" dirty="0"/>
              <a:t>Profile</a:t>
            </a:r>
            <a:br>
              <a:rPr lang="en-GB" dirty="0"/>
            </a:br>
            <a:r>
              <a:rPr lang="en-GB" dirty="0"/>
              <a:t>Advanced features</a:t>
            </a:r>
            <a:br>
              <a:rPr lang="en-GB" dirty="0"/>
            </a:br>
            <a:br>
              <a:rPr lang="en-GB" b="1" dirty="0"/>
            </a:br>
            <a:r>
              <a:rPr lang="en-GB" altLang="en-US" dirty="0"/>
              <a:t> 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99554" y="6402387"/>
            <a:ext cx="513675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30423-F2DA-4A11-9E75-1EB6423D69A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944" y="6398250"/>
            <a:ext cx="4870023" cy="36354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NeTEx UK Fare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Profile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- Scope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878347"/>
            <a:ext cx="318890" cy="2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36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35B61-FEBB-4FFD-931D-2C8A6A74A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730" y="300833"/>
            <a:ext cx="7002270" cy="832911"/>
          </a:xfrm>
        </p:spPr>
        <p:txBody>
          <a:bodyPr/>
          <a:lstStyle/>
          <a:p>
            <a:r>
              <a:rPr lang="en-GB" sz="2800" dirty="0"/>
              <a:t>Some types of Complexity found of fares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EC542D-CCF0-491E-A095-35E7654DA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0423-F2DA-4A11-9E75-1EB6423D69A6}" type="slidenum">
              <a:rPr lang="en-GB" smtClean="0"/>
              <a:pPr/>
              <a:t>44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C2B264-26F1-44BD-8990-FD6C3E02B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9481" y="1133743"/>
            <a:ext cx="6846022" cy="5040562"/>
          </a:xfrm>
        </p:spPr>
        <p:txBody>
          <a:bodyPr>
            <a:normAutofit fontScale="77500" lnSpcReduction="20000"/>
          </a:bodyPr>
          <a:lstStyle/>
          <a:p>
            <a:r>
              <a:rPr lang="en-GB" sz="2100" b="1" dirty="0">
                <a:solidFill>
                  <a:schemeClr val="tx2"/>
                </a:solidFill>
              </a:rPr>
              <a:t>Products supported by multiple operators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Tariff structures covering large networks</a:t>
            </a:r>
          </a:p>
          <a:p>
            <a:pPr marL="1371600" lvl="2" indent="-5143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GB" dirty="0"/>
              <a:t>E.g. </a:t>
            </a:r>
            <a:r>
              <a:rPr lang="en-GB" i="1" dirty="0"/>
              <a:t>Plusbus</a:t>
            </a:r>
          </a:p>
          <a:p>
            <a:r>
              <a:rPr lang="en-GB" sz="2100" b="1" dirty="0">
                <a:solidFill>
                  <a:schemeClr val="tx2"/>
                </a:solidFill>
              </a:rPr>
              <a:t>Compound products / offers: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Multiple products in one package </a:t>
            </a:r>
          </a:p>
          <a:p>
            <a:pPr marL="1371600" lvl="2" indent="-514350">
              <a:buFont typeface="Wingdings" panose="05000000000000000000" pitchFamily="2" charset="2"/>
              <a:buChar char="q"/>
            </a:pPr>
            <a:r>
              <a:rPr lang="en-GB" dirty="0"/>
              <a:t>E.g. Oyster , Plusbus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Products that are available both as separate offers and as single purchase</a:t>
            </a:r>
          </a:p>
          <a:p>
            <a:pPr marL="1371600" lvl="2" indent="-5143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GB" dirty="0"/>
              <a:t>E.g. Plusbus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Local variation in rules &amp; participation?</a:t>
            </a:r>
          </a:p>
          <a:p>
            <a:r>
              <a:rPr lang="en-GB" sz="2100" b="1" dirty="0">
                <a:solidFill>
                  <a:schemeClr val="tx2"/>
                </a:solidFill>
              </a:rPr>
              <a:t>More complex Products &amp; Tariff structures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500" dirty="0"/>
              <a:t>E.g. Capped Pay as You Go (Oyster)</a:t>
            </a:r>
          </a:p>
          <a:p>
            <a:r>
              <a:rPr lang="en-GB" sz="2100" b="1" dirty="0">
                <a:solidFill>
                  <a:schemeClr val="tx2"/>
                </a:solidFill>
              </a:rPr>
              <a:t>Complex rules for a fare product, notably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Day types / Timebands / Fare demand </a:t>
            </a:r>
            <a:r>
              <a:rPr lang="en-GB" dirty="0" err="1"/>
              <a:t>typs</a:t>
            </a:r>
            <a:endParaRPr lang="en-GB" dirty="0"/>
          </a:p>
          <a:p>
            <a:pPr marL="1371600" lvl="2" indent="-5143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GB" dirty="0"/>
              <a:t>E.g. </a:t>
            </a:r>
            <a:r>
              <a:rPr lang="en-GB" i="1" dirty="0"/>
              <a:t>Metro &amp; rail peak/</a:t>
            </a:r>
            <a:r>
              <a:rPr lang="en-GB" i="1" dirty="0" err="1"/>
              <a:t>offpeak</a:t>
            </a:r>
            <a:r>
              <a:rPr lang="en-GB" i="1" dirty="0"/>
              <a:t> into London</a:t>
            </a:r>
          </a:p>
          <a:p>
            <a:pPr marL="1371600" lvl="2" indent="-5143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GB" dirty="0"/>
              <a:t>Plusbus exceptions Night buses after 11.30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Exclusions / inclusions of services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GB" dirty="0"/>
              <a:t>E.g. all Metrobus in Crawley region except and line 4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Eligibility conditions</a:t>
            </a:r>
          </a:p>
          <a:p>
            <a:r>
              <a:rPr lang="en-GB" sz="2100" b="1" dirty="0">
                <a:solidFill>
                  <a:schemeClr val="tx2"/>
                </a:solidFill>
              </a:rPr>
              <a:t>Combining rules specified at different levels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E.g. Temporal Validity conditions on tariff, product, sales offer</a:t>
            </a:r>
          </a:p>
          <a:p>
            <a:pPr marL="457200" lvl="1" indent="0">
              <a:buNone/>
            </a:pPr>
            <a:endParaRPr lang="en-GB" sz="18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898A51-BEEE-4953-ACAF-B0FB32D2D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768B-2E0F-4CE1-88C6-EB201069FDB3}" type="datetime6">
              <a:rPr lang="en-GB" smtClean="0"/>
              <a:t>September 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752430-A76F-4F57-AAEE-253709EF0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NeTEx UK Fare </a:t>
            </a:r>
            <a:r>
              <a:rPr lang="it-IT" dirty="0" err="1"/>
              <a:t>Profile</a:t>
            </a:r>
            <a:r>
              <a:rPr lang="it-IT" dirty="0"/>
              <a:t> - Complex </a:t>
            </a:r>
            <a:r>
              <a:rPr lang="it-IT" dirty="0" err="1"/>
              <a:t>Fares</a:t>
            </a:r>
            <a:endParaRPr lang="en-GB" sz="900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A60174F9-ECA0-4340-A9AF-6D22AF531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84" y="5049180"/>
            <a:ext cx="1028034" cy="102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F4F6A88-2047-48C6-B0BC-DF22F1DFB53F}"/>
              </a:ext>
            </a:extLst>
          </p:cNvPr>
          <p:cNvGrpSpPr/>
          <p:nvPr/>
        </p:nvGrpSpPr>
        <p:grpSpPr>
          <a:xfrm>
            <a:off x="435658" y="1274535"/>
            <a:ext cx="1177882" cy="427012"/>
            <a:chOff x="162913" y="2483895"/>
            <a:chExt cx="1177882" cy="427012"/>
          </a:xfrm>
        </p:grpSpPr>
        <p:pic>
          <p:nvPicPr>
            <p:cNvPr id="8" name="Picture 12" descr="Image result for fat controller images">
              <a:extLst>
                <a:ext uri="{FF2B5EF4-FFF2-40B4-BE49-F238E27FC236}">
                  <a16:creationId xmlns:a16="http://schemas.microsoft.com/office/drawing/2014/main" id="{A1229044-14BB-45B9-BA5C-A270EFE161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2913" y="2483895"/>
              <a:ext cx="272477" cy="427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2" descr="Image result for fat controller images">
              <a:extLst>
                <a:ext uri="{FF2B5EF4-FFF2-40B4-BE49-F238E27FC236}">
                  <a16:creationId xmlns:a16="http://schemas.microsoft.com/office/drawing/2014/main" id="{58571094-2DBF-406B-B6E5-9D9A52929B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0632" y="2483895"/>
              <a:ext cx="272477" cy="427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 descr="Image result for fat controller images">
              <a:extLst>
                <a:ext uri="{FF2B5EF4-FFF2-40B4-BE49-F238E27FC236}">
                  <a16:creationId xmlns:a16="http://schemas.microsoft.com/office/drawing/2014/main" id="{BDA1F0F6-DDB4-4C79-B0CF-4D1586BA18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57645" y="2483895"/>
              <a:ext cx="272477" cy="427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2" descr="Image result for fat controller images">
              <a:extLst>
                <a:ext uri="{FF2B5EF4-FFF2-40B4-BE49-F238E27FC236}">
                  <a16:creationId xmlns:a16="http://schemas.microsoft.com/office/drawing/2014/main" id="{BFC9ABDE-EB0A-44E5-A581-4CE24C1DE7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68318" y="2483895"/>
              <a:ext cx="272477" cy="427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5">
            <a:extLst>
              <a:ext uri="{FF2B5EF4-FFF2-40B4-BE49-F238E27FC236}">
                <a16:creationId xmlns:a16="http://schemas.microsoft.com/office/drawing/2014/main" id="{AFDF28D0-1E55-4D52-979F-8C1F5A5CF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04" y="2593170"/>
            <a:ext cx="272146" cy="27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EC3D2628-EAC4-4ADF-B42B-5E1885CED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22" y="2238962"/>
            <a:ext cx="238128" cy="27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78FD3EDD-B0CB-483A-8D9F-DA1F7C215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94" y="2587216"/>
            <a:ext cx="238128" cy="27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CEF134AD-9A8D-4D79-BDD3-07C99F296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94" y="2256153"/>
            <a:ext cx="272146" cy="27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CC3CEC02-1653-4375-AEA9-F1A99CA93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696" y="2256531"/>
            <a:ext cx="272146" cy="27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78826A8C-9FBB-461A-A674-B96BD4B85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89" y="2633209"/>
            <a:ext cx="272146" cy="27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EF5A8062-4E4A-404F-AB42-1E2FFF08D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81" y="2238962"/>
            <a:ext cx="238128" cy="27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7CC39FAD-1559-43AA-A0F7-67C5B6614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13" y="2596458"/>
            <a:ext cx="238128" cy="27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FC89222-46CB-4EA9-929F-591A0D8C39D8}"/>
              </a:ext>
            </a:extLst>
          </p:cNvPr>
          <p:cNvGrpSpPr/>
          <p:nvPr/>
        </p:nvGrpSpPr>
        <p:grpSpPr>
          <a:xfrm>
            <a:off x="170353" y="3146280"/>
            <a:ext cx="358085" cy="193254"/>
            <a:chOff x="137694" y="3830024"/>
            <a:chExt cx="595078" cy="247543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3815242-6D93-4BFA-A021-C1359128C28D}"/>
                </a:ext>
              </a:extLst>
            </p:cNvPr>
            <p:cNvCxnSpPr/>
            <p:nvPr/>
          </p:nvCxnSpPr>
          <p:spPr>
            <a:xfrm>
              <a:off x="270666" y="3950406"/>
              <a:ext cx="161925" cy="0"/>
            </a:xfrm>
            <a:prstGeom prst="line">
              <a:avLst/>
            </a:prstGeom>
            <a:ln w="127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C6A7480-16F7-4A23-A829-E50A24CD209E}"/>
                </a:ext>
              </a:extLst>
            </p:cNvPr>
            <p:cNvCxnSpPr/>
            <p:nvPr/>
          </p:nvCxnSpPr>
          <p:spPr>
            <a:xfrm>
              <a:off x="432591" y="3947217"/>
              <a:ext cx="166695" cy="10029"/>
            </a:xfrm>
            <a:prstGeom prst="line">
              <a:avLst/>
            </a:prstGeom>
            <a:ln w="127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948823A-E298-4758-ADAF-C8C2B2662F49}"/>
                </a:ext>
              </a:extLst>
            </p:cNvPr>
            <p:cNvCxnSpPr/>
            <p:nvPr/>
          </p:nvCxnSpPr>
          <p:spPr>
            <a:xfrm flipH="1">
              <a:off x="611986" y="3830024"/>
              <a:ext cx="110249" cy="129836"/>
            </a:xfrm>
            <a:prstGeom prst="line">
              <a:avLst/>
            </a:prstGeom>
            <a:ln w="127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F74324B-C9C7-4B7B-A9F1-85F672E79B5C}"/>
                </a:ext>
              </a:extLst>
            </p:cNvPr>
            <p:cNvCxnSpPr/>
            <p:nvPr/>
          </p:nvCxnSpPr>
          <p:spPr>
            <a:xfrm flipH="1" flipV="1">
              <a:off x="601448" y="3952231"/>
              <a:ext cx="131324" cy="125336"/>
            </a:xfrm>
            <a:prstGeom prst="line">
              <a:avLst/>
            </a:prstGeom>
            <a:ln w="127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1D5CE6B-E2B9-4EB7-8451-D8E91C6C9511}"/>
                </a:ext>
              </a:extLst>
            </p:cNvPr>
            <p:cNvCxnSpPr/>
            <p:nvPr/>
          </p:nvCxnSpPr>
          <p:spPr>
            <a:xfrm flipH="1" flipV="1">
              <a:off x="137694" y="3830024"/>
              <a:ext cx="131324" cy="125336"/>
            </a:xfrm>
            <a:prstGeom prst="line">
              <a:avLst/>
            </a:prstGeom>
            <a:ln w="127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6A5D502-7914-4C12-B50C-10E5018E9E90}"/>
              </a:ext>
            </a:extLst>
          </p:cNvPr>
          <p:cNvGrpSpPr/>
          <p:nvPr/>
        </p:nvGrpSpPr>
        <p:grpSpPr>
          <a:xfrm>
            <a:off x="1206797" y="3201677"/>
            <a:ext cx="358085" cy="193254"/>
            <a:chOff x="137694" y="3830024"/>
            <a:chExt cx="595078" cy="247543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4684AA5-A85C-42AD-905C-E9696FE69283}"/>
                </a:ext>
              </a:extLst>
            </p:cNvPr>
            <p:cNvCxnSpPr/>
            <p:nvPr/>
          </p:nvCxnSpPr>
          <p:spPr>
            <a:xfrm>
              <a:off x="270666" y="3950406"/>
              <a:ext cx="161925" cy="0"/>
            </a:xfrm>
            <a:prstGeom prst="line">
              <a:avLst/>
            </a:prstGeom>
            <a:ln w="127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FF7CC07-9267-4869-BBA0-CA08B4FFB42B}"/>
                </a:ext>
              </a:extLst>
            </p:cNvPr>
            <p:cNvCxnSpPr/>
            <p:nvPr/>
          </p:nvCxnSpPr>
          <p:spPr>
            <a:xfrm>
              <a:off x="432591" y="3947217"/>
              <a:ext cx="166695" cy="10029"/>
            </a:xfrm>
            <a:prstGeom prst="line">
              <a:avLst/>
            </a:prstGeom>
            <a:ln w="127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12E0EA5-CD75-459F-A4DC-5CCC631EC0D7}"/>
                </a:ext>
              </a:extLst>
            </p:cNvPr>
            <p:cNvCxnSpPr/>
            <p:nvPr/>
          </p:nvCxnSpPr>
          <p:spPr>
            <a:xfrm flipH="1">
              <a:off x="611986" y="3830024"/>
              <a:ext cx="110249" cy="129836"/>
            </a:xfrm>
            <a:prstGeom prst="line">
              <a:avLst/>
            </a:prstGeom>
            <a:ln w="127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EF62933-BFD9-4243-AC17-0968F83FB035}"/>
                </a:ext>
              </a:extLst>
            </p:cNvPr>
            <p:cNvCxnSpPr/>
            <p:nvPr/>
          </p:nvCxnSpPr>
          <p:spPr>
            <a:xfrm flipH="1" flipV="1">
              <a:off x="601448" y="3952231"/>
              <a:ext cx="131324" cy="125336"/>
            </a:xfrm>
            <a:prstGeom prst="line">
              <a:avLst/>
            </a:prstGeom>
            <a:ln w="127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0EED647-2D6E-435A-9ACA-D9F74B1F4E52}"/>
                </a:ext>
              </a:extLst>
            </p:cNvPr>
            <p:cNvCxnSpPr/>
            <p:nvPr/>
          </p:nvCxnSpPr>
          <p:spPr>
            <a:xfrm flipH="1" flipV="1">
              <a:off x="137694" y="3830024"/>
              <a:ext cx="131324" cy="125336"/>
            </a:xfrm>
            <a:prstGeom prst="line">
              <a:avLst/>
            </a:prstGeom>
            <a:ln w="127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B26597E-1117-4433-B83D-7830F3B1AC89}"/>
              </a:ext>
            </a:extLst>
          </p:cNvPr>
          <p:cNvGrpSpPr/>
          <p:nvPr/>
        </p:nvGrpSpPr>
        <p:grpSpPr>
          <a:xfrm>
            <a:off x="722101" y="3165668"/>
            <a:ext cx="358085" cy="193254"/>
            <a:chOff x="137694" y="3830024"/>
            <a:chExt cx="595078" cy="247543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F0E2D7F-D778-464F-8478-7B856DD77E09}"/>
                </a:ext>
              </a:extLst>
            </p:cNvPr>
            <p:cNvCxnSpPr/>
            <p:nvPr/>
          </p:nvCxnSpPr>
          <p:spPr>
            <a:xfrm>
              <a:off x="270666" y="3950406"/>
              <a:ext cx="161925" cy="0"/>
            </a:xfrm>
            <a:prstGeom prst="line">
              <a:avLst/>
            </a:prstGeom>
            <a:ln w="127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07583B2-653D-460D-9415-40DE949E8A0F}"/>
                </a:ext>
              </a:extLst>
            </p:cNvPr>
            <p:cNvCxnSpPr/>
            <p:nvPr/>
          </p:nvCxnSpPr>
          <p:spPr>
            <a:xfrm>
              <a:off x="432591" y="3947217"/>
              <a:ext cx="166695" cy="10029"/>
            </a:xfrm>
            <a:prstGeom prst="line">
              <a:avLst/>
            </a:prstGeom>
            <a:ln w="127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CCF3ED3-0533-436E-B299-400FC26802FA}"/>
                </a:ext>
              </a:extLst>
            </p:cNvPr>
            <p:cNvCxnSpPr/>
            <p:nvPr/>
          </p:nvCxnSpPr>
          <p:spPr>
            <a:xfrm flipH="1">
              <a:off x="611986" y="3830024"/>
              <a:ext cx="110249" cy="129836"/>
            </a:xfrm>
            <a:prstGeom prst="line">
              <a:avLst/>
            </a:prstGeom>
            <a:ln w="127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6E265A8-757F-444A-8C3E-B17E7222D8D3}"/>
                </a:ext>
              </a:extLst>
            </p:cNvPr>
            <p:cNvCxnSpPr/>
            <p:nvPr/>
          </p:nvCxnSpPr>
          <p:spPr>
            <a:xfrm flipH="1" flipV="1">
              <a:off x="601448" y="3952231"/>
              <a:ext cx="131324" cy="125336"/>
            </a:xfrm>
            <a:prstGeom prst="line">
              <a:avLst/>
            </a:prstGeom>
            <a:ln w="127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1FF8F90-8235-4FF0-B316-5353E6593308}"/>
                </a:ext>
              </a:extLst>
            </p:cNvPr>
            <p:cNvCxnSpPr/>
            <p:nvPr/>
          </p:nvCxnSpPr>
          <p:spPr>
            <a:xfrm flipH="1" flipV="1">
              <a:off x="137694" y="3830024"/>
              <a:ext cx="131324" cy="125336"/>
            </a:xfrm>
            <a:prstGeom prst="line">
              <a:avLst/>
            </a:prstGeom>
            <a:ln w="127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Picture 3">
            <a:extLst>
              <a:ext uri="{FF2B5EF4-FFF2-40B4-BE49-F238E27FC236}">
                <a16:creationId xmlns:a16="http://schemas.microsoft.com/office/drawing/2014/main" id="{3303F97C-9817-470A-A897-F8D33617D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66" y="3672326"/>
            <a:ext cx="1028034" cy="102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 descr="Image result for icon key">
            <a:extLst>
              <a:ext uri="{FF2B5EF4-FFF2-40B4-BE49-F238E27FC236}">
                <a16:creationId xmlns:a16="http://schemas.microsoft.com/office/drawing/2014/main" id="{396B0F4F-66E4-40B3-8D00-A678D1722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055" y="6298053"/>
            <a:ext cx="475922" cy="47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08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E5FE1-83B7-4DE6-A923-CFAB92DAE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547" y="347171"/>
            <a:ext cx="6584989" cy="704348"/>
          </a:xfrm>
        </p:spPr>
        <p:txBody>
          <a:bodyPr/>
          <a:lstStyle/>
          <a:p>
            <a:r>
              <a:rPr lang="en-GB" dirty="0"/>
              <a:t>Peak and </a:t>
            </a:r>
            <a:r>
              <a:rPr lang="en-GB" dirty="0" err="1"/>
              <a:t>Offpeak</a:t>
            </a:r>
            <a:r>
              <a:rPr lang="en-GB" dirty="0"/>
              <a:t>  – Fares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8C56CD-ED7B-4601-8360-801FF8B2B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0423-F2DA-4A11-9E75-1EB6423D69A6}" type="slidenum">
              <a:rPr lang="en-GB" smtClean="0"/>
              <a:pPr/>
              <a:t>45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80662E-1588-4C91-B52A-AC9D3A89D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75" y="1060124"/>
            <a:ext cx="2704402" cy="1467112"/>
          </a:xfrm>
        </p:spPr>
        <p:txBody>
          <a:bodyPr/>
          <a:lstStyle/>
          <a:p>
            <a:r>
              <a:rPr lang="en-GB" dirty="0"/>
              <a:t>E.g. Concessionary Pass product has  use restrictions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8DB70-1C07-4F8E-B7E2-4176EEAA7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768B-2E0F-4CE1-88C6-EB201069FDB3}" type="datetime6">
              <a:rPr lang="en-GB" smtClean="0"/>
              <a:t>September 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67BC62-9191-4BF3-BFF5-F671D6145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NeTEx UK Fare </a:t>
            </a:r>
            <a:r>
              <a:rPr lang="it-IT" dirty="0" err="1"/>
              <a:t>Profile</a:t>
            </a:r>
            <a:r>
              <a:rPr lang="it-IT" dirty="0"/>
              <a:t> - Scope</a:t>
            </a:r>
            <a:endParaRPr lang="en-GB" sz="900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B5629EE8-D965-420E-A9A3-983ADAA91E5D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65559" t="6601" b="46095"/>
          <a:stretch/>
        </p:blipFill>
        <p:spPr>
          <a:xfrm>
            <a:off x="117963" y="2803565"/>
            <a:ext cx="3015335" cy="310534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EC4F1DE-7AA2-46CD-82D6-F44E5B930752}"/>
              </a:ext>
            </a:extLst>
          </p:cNvPr>
          <p:cNvCxnSpPr>
            <a:cxnSpLocks/>
          </p:cNvCxnSpPr>
          <p:nvPr/>
        </p:nvCxnSpPr>
        <p:spPr>
          <a:xfrm flipV="1">
            <a:off x="3401870" y="3429000"/>
            <a:ext cx="488535" cy="194929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ine Callout 1 6">
            <a:extLst>
              <a:ext uri="{FF2B5EF4-FFF2-40B4-BE49-F238E27FC236}">
                <a16:creationId xmlns:a16="http://schemas.microsoft.com/office/drawing/2014/main" id="{864B060D-1429-479B-ACAC-3446C519125D}"/>
              </a:ext>
            </a:extLst>
          </p:cNvPr>
          <p:cNvSpPr/>
          <p:nvPr/>
        </p:nvSpPr>
        <p:spPr bwMode="auto">
          <a:xfrm>
            <a:off x="3458118" y="1758693"/>
            <a:ext cx="1800200" cy="649805"/>
          </a:xfrm>
          <a:prstGeom prst="borderCallout1">
            <a:avLst>
              <a:gd name="adj1" fmla="val 44058"/>
              <a:gd name="adj2" fmla="val 1898"/>
              <a:gd name="adj3" fmla="val 526410"/>
              <a:gd name="adj4" fmla="val -29708"/>
            </a:avLst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latin typeface="Arial" charset="0"/>
              </a:rPr>
              <a:t>FARE DEMAND FACTOR</a:t>
            </a:r>
          </a:p>
        </p:txBody>
      </p:sp>
      <p:sp>
        <p:nvSpPr>
          <p:cNvPr id="15" name="Line Callout 1 6">
            <a:extLst>
              <a:ext uri="{FF2B5EF4-FFF2-40B4-BE49-F238E27FC236}">
                <a16:creationId xmlns:a16="http://schemas.microsoft.com/office/drawing/2014/main" id="{0E06C84B-FE93-4AE4-B71E-5E2F36174B01}"/>
              </a:ext>
            </a:extLst>
          </p:cNvPr>
          <p:cNvSpPr/>
          <p:nvPr/>
        </p:nvSpPr>
        <p:spPr bwMode="auto">
          <a:xfrm>
            <a:off x="3912420" y="4845754"/>
            <a:ext cx="1469869" cy="338478"/>
          </a:xfrm>
          <a:prstGeom prst="borderCallout1">
            <a:avLst>
              <a:gd name="adj1" fmla="val -14354"/>
              <a:gd name="adj2" fmla="val 20107"/>
              <a:gd name="adj3" fmla="val -544679"/>
              <a:gd name="adj4" fmla="val 12655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latin typeface="Arial" charset="0"/>
              </a:rPr>
              <a:t>DAY TYPEs</a:t>
            </a:r>
          </a:p>
        </p:txBody>
      </p:sp>
      <p:sp>
        <p:nvSpPr>
          <p:cNvPr id="16" name="Line Callout 1 6">
            <a:extLst>
              <a:ext uri="{FF2B5EF4-FFF2-40B4-BE49-F238E27FC236}">
                <a16:creationId xmlns:a16="http://schemas.microsoft.com/office/drawing/2014/main" id="{B6CAFF02-AC48-4324-ACDF-09AFA81B4AB8}"/>
              </a:ext>
            </a:extLst>
          </p:cNvPr>
          <p:cNvSpPr/>
          <p:nvPr/>
        </p:nvSpPr>
        <p:spPr bwMode="auto">
          <a:xfrm>
            <a:off x="3935638" y="5378291"/>
            <a:ext cx="1446651" cy="338478"/>
          </a:xfrm>
          <a:prstGeom prst="borderCallout1">
            <a:avLst>
              <a:gd name="adj1" fmla="val 85041"/>
              <a:gd name="adj2" fmla="val -167"/>
              <a:gd name="adj3" fmla="val -601460"/>
              <a:gd name="adj4" fmla="val 29754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latin typeface="Arial" charset="0"/>
              </a:rPr>
              <a:t>TIMEBANDs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B458A154-47B9-4B7B-B0C7-26ECDA36E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2279614"/>
            <a:ext cx="318256" cy="31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1A09E54-3664-4418-A404-924705227172}"/>
              </a:ext>
            </a:extLst>
          </p:cNvPr>
          <p:cNvGrpSpPr/>
          <p:nvPr/>
        </p:nvGrpSpPr>
        <p:grpSpPr>
          <a:xfrm>
            <a:off x="1867433" y="2309308"/>
            <a:ext cx="426251" cy="293477"/>
            <a:chOff x="6237185" y="1477509"/>
            <a:chExt cx="691351" cy="691351"/>
          </a:xfrm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1ABEBC06-0D7B-4CB6-A6BB-D03D34F0E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7185" y="1477509"/>
              <a:ext cx="691351" cy="691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>
              <a:extLst>
                <a:ext uri="{FF2B5EF4-FFF2-40B4-BE49-F238E27FC236}">
                  <a16:creationId xmlns:a16="http://schemas.microsoft.com/office/drawing/2014/main" id="{E7D10D90-9550-464E-AD40-8FB2D6FF23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6" t="8934" r="6797" b="6702"/>
            <a:stretch/>
          </p:blipFill>
          <p:spPr bwMode="auto">
            <a:xfrm>
              <a:off x="6405719" y="1775261"/>
              <a:ext cx="354281" cy="34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7">
            <a:extLst>
              <a:ext uri="{FF2B5EF4-FFF2-40B4-BE49-F238E27FC236}">
                <a16:creationId xmlns:a16="http://schemas.microsoft.com/office/drawing/2014/main" id="{B3838A1E-8CF6-4108-9D20-AC82A9295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843" y="2288735"/>
            <a:ext cx="309135" cy="30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Image result for boring icon icon">
            <a:extLst>
              <a:ext uri="{FF2B5EF4-FFF2-40B4-BE49-F238E27FC236}">
                <a16:creationId xmlns:a16="http://schemas.microsoft.com/office/drawing/2014/main" id="{52390087-37B3-493A-876C-B8CDD7111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70" y="6354325"/>
            <a:ext cx="433656" cy="43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DCC5543-F035-413B-B9FB-C0931C80CD60}"/>
              </a:ext>
            </a:extLst>
          </p:cNvPr>
          <p:cNvSpPr txBox="1"/>
          <p:nvPr/>
        </p:nvSpPr>
        <p:spPr>
          <a:xfrm>
            <a:off x="3619842" y="2501955"/>
            <a:ext cx="1800200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accent1"/>
                </a:solidFill>
              </a:rPr>
              <a:t>Peak</a:t>
            </a:r>
            <a:r>
              <a:rPr lang="en-GB" i="1" dirty="0">
                <a:solidFill>
                  <a:schemeClr val="accent1"/>
                </a:solidFill>
              </a:rPr>
              <a:t>: DT-Weekdays </a:t>
            </a:r>
            <a:r>
              <a:rPr lang="en-GB" sz="1600" i="1" dirty="0">
                <a:solidFill>
                  <a:schemeClr val="accent1"/>
                </a:solidFill>
              </a:rPr>
              <a:t>0:00-09:30, 23:00-00:00</a:t>
            </a:r>
          </a:p>
          <a:p>
            <a:r>
              <a:rPr lang="en-GB" b="1" i="1" dirty="0">
                <a:solidFill>
                  <a:schemeClr val="accent1"/>
                </a:solidFill>
              </a:rPr>
              <a:t>Off-Peak: </a:t>
            </a:r>
            <a:r>
              <a:rPr lang="en-GB" i="1" dirty="0">
                <a:solidFill>
                  <a:schemeClr val="accent1"/>
                </a:solidFill>
              </a:rPr>
              <a:t>DT-Weekdays </a:t>
            </a:r>
            <a:r>
              <a:rPr lang="en-GB" sz="1600" i="1" dirty="0">
                <a:solidFill>
                  <a:schemeClr val="accent1"/>
                </a:solidFill>
              </a:rPr>
              <a:t>09:30-23:00, + </a:t>
            </a:r>
            <a:r>
              <a:rPr lang="en-GB" i="1" dirty="0">
                <a:solidFill>
                  <a:schemeClr val="accent1"/>
                </a:solidFill>
              </a:rPr>
              <a:t> DT-Weekend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953F89-9918-4AD1-9451-709E2016C935}"/>
              </a:ext>
            </a:extLst>
          </p:cNvPr>
          <p:cNvSpPr txBox="1"/>
          <p:nvPr/>
        </p:nvSpPr>
        <p:spPr>
          <a:xfrm>
            <a:off x="6409655" y="3758832"/>
            <a:ext cx="2604187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GB" dirty="0"/>
              <a:t>X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…..etc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D3EB0C-309F-4855-9911-CE1FB909FA61}"/>
              </a:ext>
            </a:extLst>
          </p:cNvPr>
          <p:cNvSpPr txBox="1"/>
          <p:nvPr/>
        </p:nvSpPr>
        <p:spPr>
          <a:xfrm>
            <a:off x="6321108" y="3897612"/>
            <a:ext cx="2604187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GB" dirty="0"/>
              <a:t>X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…..etc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ED39A9-EBE4-46D3-8D22-13832A43FE18}"/>
              </a:ext>
            </a:extLst>
          </p:cNvPr>
          <p:cNvSpPr txBox="1"/>
          <p:nvPr/>
        </p:nvSpPr>
        <p:spPr>
          <a:xfrm>
            <a:off x="6034819" y="4039672"/>
            <a:ext cx="2732459" cy="20928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b="1" u="sng" dirty="0"/>
              <a:t>Fare Validity </a:t>
            </a:r>
            <a:r>
              <a:rPr lang="en-GB" i="1" dirty="0">
                <a:solidFill>
                  <a:schemeClr val="accent1"/>
                </a:solidFill>
              </a:rPr>
              <a:t>,  </a:t>
            </a:r>
          </a:p>
          <a:p>
            <a:r>
              <a:rPr lang="en-GB" sz="1600" i="1" dirty="0">
                <a:solidFill>
                  <a:schemeClr val="accent1"/>
                </a:solidFill>
              </a:rPr>
              <a:t>2018/01/01;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chemeClr val="accent1"/>
                </a:solidFill>
              </a:rPr>
              <a:t>00:00-24:00 </a:t>
            </a:r>
            <a:r>
              <a:rPr lang="en-GB" sz="1600" i="1" dirty="0">
                <a:solidFill>
                  <a:schemeClr val="accent1"/>
                </a:solidFill>
                <a:sym typeface="Wingdings" panose="05000000000000000000" pitchFamily="2" charset="2"/>
              </a:rPr>
              <a:t>Off-Peak</a:t>
            </a:r>
            <a:endParaRPr lang="en-GB" sz="1600" i="1" dirty="0">
              <a:solidFill>
                <a:schemeClr val="accent1"/>
              </a:solidFill>
            </a:endParaRPr>
          </a:p>
          <a:p>
            <a:r>
              <a:rPr lang="en-GB" sz="1600" dirty="0"/>
              <a:t> </a:t>
            </a:r>
            <a:r>
              <a:rPr lang="en-GB" sz="1600" i="1" dirty="0">
                <a:solidFill>
                  <a:schemeClr val="accent1"/>
                </a:solidFill>
              </a:rPr>
              <a:t>2018/01/02;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chemeClr val="accent1"/>
                </a:solidFill>
              </a:rPr>
              <a:t>00:00-08:30 Off-Peak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chemeClr val="accent1"/>
                </a:solidFill>
              </a:rPr>
              <a:t>08:30-09:30 Peak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chemeClr val="accent1"/>
                </a:solidFill>
              </a:rPr>
              <a:t>09:30-17:00 Off-Peak</a:t>
            </a:r>
          </a:p>
          <a:p>
            <a:r>
              <a:rPr lang="en-GB" sz="1600" i="1" dirty="0">
                <a:solidFill>
                  <a:schemeClr val="accent1"/>
                </a:solidFill>
              </a:rPr>
              <a:t>ETC, ETC</a:t>
            </a:r>
            <a:endParaRPr lang="en-GB" dirty="0"/>
          </a:p>
        </p:txBody>
      </p:sp>
      <p:sp>
        <p:nvSpPr>
          <p:cNvPr id="28" name="Wave 27">
            <a:extLst>
              <a:ext uri="{FF2B5EF4-FFF2-40B4-BE49-F238E27FC236}">
                <a16:creationId xmlns:a16="http://schemas.microsoft.com/office/drawing/2014/main" id="{0F156A9D-3D20-44FA-B416-C8D8D1F880C9}"/>
              </a:ext>
            </a:extLst>
          </p:cNvPr>
          <p:cNvSpPr/>
          <p:nvPr/>
        </p:nvSpPr>
        <p:spPr>
          <a:xfrm>
            <a:off x="5985377" y="3384896"/>
            <a:ext cx="746203" cy="363548"/>
          </a:xfrm>
          <a:prstGeom prst="wave">
            <a:avLst>
              <a:gd name="adj1" fmla="val 12500"/>
              <a:gd name="adj2" fmla="val 851"/>
            </a:avLst>
          </a:prstGeom>
          <a:solidFill>
            <a:schemeClr val="bg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2020</a:t>
            </a:r>
          </a:p>
        </p:txBody>
      </p:sp>
      <p:sp>
        <p:nvSpPr>
          <p:cNvPr id="29" name="Wave 28">
            <a:extLst>
              <a:ext uri="{FF2B5EF4-FFF2-40B4-BE49-F238E27FC236}">
                <a16:creationId xmlns:a16="http://schemas.microsoft.com/office/drawing/2014/main" id="{C99B48BE-8B48-47AA-ACC9-1718DE0C9C3F}"/>
              </a:ext>
            </a:extLst>
          </p:cNvPr>
          <p:cNvSpPr/>
          <p:nvPr/>
        </p:nvSpPr>
        <p:spPr>
          <a:xfrm>
            <a:off x="5960368" y="3594484"/>
            <a:ext cx="746203" cy="363548"/>
          </a:xfrm>
          <a:prstGeom prst="wave">
            <a:avLst>
              <a:gd name="adj1" fmla="val 12500"/>
              <a:gd name="adj2" fmla="val 851"/>
            </a:avLst>
          </a:prstGeom>
          <a:solidFill>
            <a:schemeClr val="bg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2019</a:t>
            </a:r>
          </a:p>
        </p:txBody>
      </p:sp>
      <p:sp>
        <p:nvSpPr>
          <p:cNvPr id="30" name="Wave 29">
            <a:extLst>
              <a:ext uri="{FF2B5EF4-FFF2-40B4-BE49-F238E27FC236}">
                <a16:creationId xmlns:a16="http://schemas.microsoft.com/office/drawing/2014/main" id="{7795B15B-CDF3-406B-89CF-9E07A0C2E890}"/>
              </a:ext>
            </a:extLst>
          </p:cNvPr>
          <p:cNvSpPr/>
          <p:nvPr/>
        </p:nvSpPr>
        <p:spPr>
          <a:xfrm>
            <a:off x="5791532" y="3815972"/>
            <a:ext cx="746203" cy="363548"/>
          </a:xfrm>
          <a:prstGeom prst="wave">
            <a:avLst>
              <a:gd name="adj1" fmla="val 12500"/>
              <a:gd name="adj2" fmla="val 85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2018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BFC291-1511-4848-B23D-F72CFA25E54A}"/>
              </a:ext>
            </a:extLst>
          </p:cNvPr>
          <p:cNvSpPr txBox="1"/>
          <p:nvPr/>
        </p:nvSpPr>
        <p:spPr>
          <a:xfrm>
            <a:off x="5898410" y="1082132"/>
            <a:ext cx="2887633" cy="18466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X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…..etc</a:t>
            </a:r>
            <a:r>
              <a:rPr lang="en-GB" sz="2400" dirty="0"/>
              <a:t> 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66870C6-2C6B-4084-847E-95AFC1C64FF8}"/>
              </a:ext>
            </a:extLst>
          </p:cNvPr>
          <p:cNvSpPr txBox="1"/>
          <p:nvPr/>
        </p:nvSpPr>
        <p:spPr>
          <a:xfrm>
            <a:off x="5906521" y="1402532"/>
            <a:ext cx="2887633" cy="18466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X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…..etc</a:t>
            </a:r>
            <a:r>
              <a:rPr lang="en-GB" sz="2400" dirty="0"/>
              <a:t> 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829B340-BC92-4B84-9CEA-E2C43B5D8D58}"/>
              </a:ext>
            </a:extLst>
          </p:cNvPr>
          <p:cNvSpPr txBox="1"/>
          <p:nvPr/>
        </p:nvSpPr>
        <p:spPr>
          <a:xfrm>
            <a:off x="5636679" y="1558694"/>
            <a:ext cx="3073058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b="1" u="sng" dirty="0"/>
              <a:t>Date	</a:t>
            </a:r>
            <a:r>
              <a:rPr lang="en-GB" sz="1600" b="1" u="sng" dirty="0">
                <a:sym typeface="Wingdings" panose="05000000000000000000" pitchFamily="2" charset="2"/>
              </a:rPr>
              <a:t>Day Type</a:t>
            </a:r>
            <a:endParaRPr lang="en-GB" sz="1600" b="1" u="sng" dirty="0"/>
          </a:p>
          <a:p>
            <a:r>
              <a:rPr lang="en-GB" sz="1600" i="1" dirty="0">
                <a:solidFill>
                  <a:schemeClr val="accent1"/>
                </a:solidFill>
              </a:rPr>
              <a:t>2018/01/01 </a:t>
            </a:r>
            <a:r>
              <a:rPr lang="en-GB" sz="1600" i="1" dirty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en-GB" sz="1600" i="1" dirty="0">
                <a:solidFill>
                  <a:schemeClr val="accent1"/>
                </a:solidFill>
              </a:rPr>
              <a:t>DT-Holiday</a:t>
            </a:r>
          </a:p>
          <a:p>
            <a:r>
              <a:rPr lang="en-GB" sz="1600" i="1" dirty="0">
                <a:solidFill>
                  <a:schemeClr val="accent1"/>
                </a:solidFill>
              </a:rPr>
              <a:t>2018/01/02</a:t>
            </a:r>
            <a:r>
              <a:rPr lang="en-GB" sz="1600" i="1" dirty="0">
                <a:solidFill>
                  <a:schemeClr val="accent1"/>
                </a:solidFill>
                <a:sym typeface="Wingdings" panose="05000000000000000000" pitchFamily="2" charset="2"/>
              </a:rPr>
              <a:t>  </a:t>
            </a:r>
            <a:r>
              <a:rPr lang="en-GB" sz="1600" i="1" dirty="0">
                <a:solidFill>
                  <a:schemeClr val="accent1"/>
                </a:solidFill>
              </a:rPr>
              <a:t>DT-Weekday  </a:t>
            </a:r>
          </a:p>
          <a:p>
            <a:r>
              <a:rPr lang="en-GB" sz="1600" i="1" dirty="0">
                <a:solidFill>
                  <a:schemeClr val="accent1"/>
                </a:solidFill>
              </a:rPr>
              <a:t>2018/01/03</a:t>
            </a:r>
            <a:r>
              <a:rPr lang="en-GB" sz="1600" i="1" dirty="0">
                <a:solidFill>
                  <a:schemeClr val="accent1"/>
                </a:solidFill>
                <a:sym typeface="Wingdings" panose="05000000000000000000" pitchFamily="2" charset="2"/>
              </a:rPr>
              <a:t>  </a:t>
            </a:r>
            <a:r>
              <a:rPr lang="en-GB" sz="1600" i="1" dirty="0">
                <a:solidFill>
                  <a:schemeClr val="accent1"/>
                </a:solidFill>
              </a:rPr>
              <a:t>DT-Weekday  </a:t>
            </a:r>
          </a:p>
          <a:p>
            <a:r>
              <a:rPr lang="en-GB" sz="1600" i="1" dirty="0">
                <a:solidFill>
                  <a:schemeClr val="accent1"/>
                </a:solidFill>
              </a:rPr>
              <a:t>2018/01/04</a:t>
            </a:r>
            <a:r>
              <a:rPr lang="en-GB" sz="1600" i="1" dirty="0">
                <a:solidFill>
                  <a:schemeClr val="accent1"/>
                </a:solidFill>
                <a:sym typeface="Wingdings" panose="05000000000000000000" pitchFamily="2" charset="2"/>
              </a:rPr>
              <a:t>  </a:t>
            </a:r>
            <a:r>
              <a:rPr lang="en-GB" sz="1600" i="1" dirty="0">
                <a:solidFill>
                  <a:schemeClr val="accent1"/>
                </a:solidFill>
              </a:rPr>
              <a:t>DT-Weekend  </a:t>
            </a:r>
          </a:p>
          <a:p>
            <a:r>
              <a:rPr lang="en-GB" dirty="0"/>
              <a:t>…..etc</a:t>
            </a:r>
            <a:r>
              <a:rPr lang="en-GB" sz="2400" dirty="0"/>
              <a:t> </a:t>
            </a:r>
          </a:p>
        </p:txBody>
      </p:sp>
      <p:sp>
        <p:nvSpPr>
          <p:cNvPr id="34" name="Wave 33">
            <a:extLst>
              <a:ext uri="{FF2B5EF4-FFF2-40B4-BE49-F238E27FC236}">
                <a16:creationId xmlns:a16="http://schemas.microsoft.com/office/drawing/2014/main" id="{C47FC99F-D1BD-4D6B-B118-1428D3B88305}"/>
              </a:ext>
            </a:extLst>
          </p:cNvPr>
          <p:cNvSpPr/>
          <p:nvPr/>
        </p:nvSpPr>
        <p:spPr>
          <a:xfrm>
            <a:off x="5747576" y="891397"/>
            <a:ext cx="746203" cy="363548"/>
          </a:xfrm>
          <a:prstGeom prst="wave">
            <a:avLst>
              <a:gd name="adj1" fmla="val 12500"/>
              <a:gd name="adj2" fmla="val 851"/>
            </a:avLst>
          </a:prstGeom>
          <a:solidFill>
            <a:schemeClr val="bg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2020</a:t>
            </a:r>
          </a:p>
        </p:txBody>
      </p:sp>
      <p:sp>
        <p:nvSpPr>
          <p:cNvPr id="35" name="Wave 34">
            <a:extLst>
              <a:ext uri="{FF2B5EF4-FFF2-40B4-BE49-F238E27FC236}">
                <a16:creationId xmlns:a16="http://schemas.microsoft.com/office/drawing/2014/main" id="{13DBE29E-C7B4-424B-AFD4-048F0A540DA2}"/>
              </a:ext>
            </a:extLst>
          </p:cNvPr>
          <p:cNvSpPr/>
          <p:nvPr/>
        </p:nvSpPr>
        <p:spPr>
          <a:xfrm>
            <a:off x="5586822" y="1107952"/>
            <a:ext cx="746203" cy="363548"/>
          </a:xfrm>
          <a:prstGeom prst="wave">
            <a:avLst>
              <a:gd name="adj1" fmla="val 12500"/>
              <a:gd name="adj2" fmla="val 851"/>
            </a:avLst>
          </a:prstGeom>
          <a:solidFill>
            <a:schemeClr val="bg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2019</a:t>
            </a:r>
          </a:p>
        </p:txBody>
      </p:sp>
      <p:sp>
        <p:nvSpPr>
          <p:cNvPr id="36" name="Wave 35">
            <a:extLst>
              <a:ext uri="{FF2B5EF4-FFF2-40B4-BE49-F238E27FC236}">
                <a16:creationId xmlns:a16="http://schemas.microsoft.com/office/drawing/2014/main" id="{52EA2029-D297-4963-A47C-38DD77C9A818}"/>
              </a:ext>
            </a:extLst>
          </p:cNvPr>
          <p:cNvSpPr/>
          <p:nvPr/>
        </p:nvSpPr>
        <p:spPr>
          <a:xfrm>
            <a:off x="5417986" y="1329440"/>
            <a:ext cx="746203" cy="363548"/>
          </a:xfrm>
          <a:prstGeom prst="wave">
            <a:avLst>
              <a:gd name="adj1" fmla="val 12500"/>
              <a:gd name="adj2" fmla="val 85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2018</a:t>
            </a:r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0BDBFD71-2623-410D-8207-A546F4DC7938}"/>
              </a:ext>
            </a:extLst>
          </p:cNvPr>
          <p:cNvSpPr/>
          <p:nvPr/>
        </p:nvSpPr>
        <p:spPr>
          <a:xfrm rot="19555978">
            <a:off x="5175342" y="3637721"/>
            <a:ext cx="975973" cy="15825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523DB55-232B-4CE5-86B6-6A9EA014D898}"/>
              </a:ext>
            </a:extLst>
          </p:cNvPr>
          <p:cNvSpPr/>
          <p:nvPr/>
        </p:nvSpPr>
        <p:spPr>
          <a:xfrm>
            <a:off x="6813478" y="923735"/>
            <a:ext cx="2079755" cy="33822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SERVICE CALENDAR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09DE432-07BA-4D30-9E2B-EACF292DE431}"/>
              </a:ext>
            </a:extLst>
          </p:cNvPr>
          <p:cNvSpPr/>
          <p:nvPr/>
        </p:nvSpPr>
        <p:spPr>
          <a:xfrm>
            <a:off x="6830452" y="2866167"/>
            <a:ext cx="2079754" cy="4813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DAY TYPE ASSIGNMENTs</a:t>
            </a:r>
          </a:p>
        </p:txBody>
      </p:sp>
    </p:spTree>
    <p:extLst>
      <p:ext uri="{BB962C8B-B14F-4D97-AF65-F5344CB8AC3E}">
        <p14:creationId xmlns:p14="http://schemas.microsoft.com/office/powerpoint/2010/main" val="10797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E46A-5E6E-4B73-8242-B642CB84E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203" y="340726"/>
            <a:ext cx="6030833" cy="1108053"/>
          </a:xfrm>
        </p:spPr>
        <p:txBody>
          <a:bodyPr>
            <a:normAutofit/>
          </a:bodyPr>
          <a:lstStyle/>
          <a:p>
            <a:r>
              <a:rPr lang="en-GB" dirty="0"/>
              <a:t>Interoperating fares – </a:t>
            </a:r>
            <a:r>
              <a:rPr lang="en-GB" dirty="0" err="1"/>
              <a:t>eg</a:t>
            </a:r>
            <a:r>
              <a:rPr lang="en-GB" dirty="0"/>
              <a:t> Plus Bus : Zonal add on for rail tickets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40EC9C-3AB0-4821-A1BE-67A882759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0423-F2DA-4A11-9E75-1EB6423D69A6}" type="slidenum">
              <a:rPr lang="en-GB" smtClean="0"/>
              <a:pPr/>
              <a:t>46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EAF56-FA3B-4FF9-941E-0EED17B4B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1DDF-3FF4-486F-A34E-226A766753A1}" type="datetime6">
              <a:rPr lang="en-GB" smtClean="0"/>
              <a:t>September 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0B74B-60EC-425C-AC43-3830DCCA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NeTEx UK Fare </a:t>
            </a:r>
            <a:r>
              <a:rPr lang="it-IT" dirty="0" err="1"/>
              <a:t>Profile</a:t>
            </a:r>
            <a:r>
              <a:rPr lang="it-IT" dirty="0"/>
              <a:t> - Complex </a:t>
            </a:r>
            <a:r>
              <a:rPr lang="it-IT" dirty="0" err="1"/>
              <a:t>Fares</a:t>
            </a:r>
            <a:endParaRPr lang="en-GB" sz="9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6258DF-F2B4-4239-8DB1-19A8213F6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03" y="2242459"/>
            <a:ext cx="1526395" cy="19379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9C5C29-B811-4F6E-8FDF-59D12CE1D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66" y="1623431"/>
            <a:ext cx="1727132" cy="5472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EDD923-5570-4B07-929B-4C9D7AD5E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3" y="4205016"/>
            <a:ext cx="1654307" cy="16066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923A2D-3EF3-4373-8953-AB06955861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3098" y="1153738"/>
            <a:ext cx="3754037" cy="3072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E83107-C7AA-454C-8E96-A1EF5D8E72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1087" y="4359377"/>
            <a:ext cx="2229149" cy="1800652"/>
          </a:xfrm>
          <a:prstGeom prst="rect">
            <a:avLst/>
          </a:prstGeom>
        </p:spPr>
      </p:pic>
      <p:sp>
        <p:nvSpPr>
          <p:cNvPr id="12" name="Line Callout 1 5">
            <a:extLst>
              <a:ext uri="{FF2B5EF4-FFF2-40B4-BE49-F238E27FC236}">
                <a16:creationId xmlns:a16="http://schemas.microsoft.com/office/drawing/2014/main" id="{E26F0DA8-CB4F-43CC-9A4D-C6CAAE86B9B7}"/>
              </a:ext>
            </a:extLst>
          </p:cNvPr>
          <p:cNvSpPr/>
          <p:nvPr/>
        </p:nvSpPr>
        <p:spPr bwMode="auto">
          <a:xfrm>
            <a:off x="6477518" y="1086875"/>
            <a:ext cx="1530170" cy="266302"/>
          </a:xfrm>
          <a:prstGeom prst="borderCallout1">
            <a:avLst>
              <a:gd name="adj1" fmla="val 103408"/>
              <a:gd name="adj2" fmla="val 39067"/>
              <a:gd name="adj3" fmla="val 189268"/>
              <a:gd name="adj4" fmla="val -60086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FARE ZONEs</a:t>
            </a:r>
          </a:p>
        </p:txBody>
      </p:sp>
      <p:sp>
        <p:nvSpPr>
          <p:cNvPr id="13" name="Line Callout 1 10">
            <a:extLst>
              <a:ext uri="{FF2B5EF4-FFF2-40B4-BE49-F238E27FC236}">
                <a16:creationId xmlns:a16="http://schemas.microsoft.com/office/drawing/2014/main" id="{915198E8-20FD-4D6C-9D31-3A11164B6A92}"/>
              </a:ext>
            </a:extLst>
          </p:cNvPr>
          <p:cNvSpPr/>
          <p:nvPr/>
        </p:nvSpPr>
        <p:spPr bwMode="auto">
          <a:xfrm>
            <a:off x="6477518" y="1608372"/>
            <a:ext cx="2269163" cy="266302"/>
          </a:xfrm>
          <a:prstGeom prst="borderCallout1">
            <a:avLst>
              <a:gd name="adj1" fmla="val 75463"/>
              <a:gd name="adj2" fmla="val -21"/>
              <a:gd name="adj3" fmla="val 120809"/>
              <a:gd name="adj4" fmla="val -43350"/>
            </a:avLst>
          </a:prstGeom>
          <a:solidFill>
            <a:srgbClr val="CC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TOPOGRAPHIC </a:t>
            </a:r>
            <a:r>
              <a:rPr kumimoji="0" lang="en-GB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PLACEs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559E2351-7C55-44D2-86D7-2083A1DE3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154" y="1183454"/>
            <a:ext cx="339445" cy="33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21DFE21-4432-43FB-BAA8-A86787E6D04F}"/>
              </a:ext>
            </a:extLst>
          </p:cNvPr>
          <p:cNvCxnSpPr>
            <a:cxnSpLocks/>
          </p:cNvCxnSpPr>
          <p:nvPr/>
        </p:nvCxnSpPr>
        <p:spPr>
          <a:xfrm>
            <a:off x="1335125" y="3873700"/>
            <a:ext cx="1616695" cy="1089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01EAB36-58D4-462B-89DF-0FC5454227AB}"/>
              </a:ext>
            </a:extLst>
          </p:cNvPr>
          <p:cNvCxnSpPr>
            <a:cxnSpLocks/>
          </p:cNvCxnSpPr>
          <p:nvPr/>
        </p:nvCxnSpPr>
        <p:spPr>
          <a:xfrm flipH="1">
            <a:off x="995325" y="3894862"/>
            <a:ext cx="372524" cy="523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1D83375-3765-47E9-9752-DAF2EEB92209}"/>
              </a:ext>
            </a:extLst>
          </p:cNvPr>
          <p:cNvCxnSpPr>
            <a:cxnSpLocks/>
          </p:cNvCxnSpPr>
          <p:nvPr/>
        </p:nvCxnSpPr>
        <p:spPr>
          <a:xfrm flipV="1">
            <a:off x="1394953" y="3511458"/>
            <a:ext cx="924235" cy="238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Image result for example icon png">
            <a:extLst>
              <a:ext uri="{FF2B5EF4-FFF2-40B4-BE49-F238E27FC236}">
                <a16:creationId xmlns:a16="http://schemas.microsoft.com/office/drawing/2014/main" id="{E6CEE270-5E98-4D94-963F-3EC05BFF6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962" y="178981"/>
            <a:ext cx="659224" cy="80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DC48DBC-A450-4302-9077-50FFAC7A8844}"/>
              </a:ext>
            </a:extLst>
          </p:cNvPr>
          <p:cNvCxnSpPr>
            <a:cxnSpLocks/>
            <a:endCxn id="30" idx="1"/>
          </p:cNvCxnSpPr>
          <p:nvPr/>
        </p:nvCxnSpPr>
        <p:spPr bwMode="auto">
          <a:xfrm flipV="1">
            <a:off x="1868155" y="3360464"/>
            <a:ext cx="1748914" cy="826936"/>
          </a:xfrm>
          <a:prstGeom prst="straightConnector1">
            <a:avLst/>
          </a:prstGeom>
          <a:solidFill>
            <a:srgbClr val="00B0D8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DCDD3497-40BC-4609-8C3B-F7C8E5AD881A}"/>
              </a:ext>
            </a:extLst>
          </p:cNvPr>
          <p:cNvSpPr/>
          <p:nvPr/>
        </p:nvSpPr>
        <p:spPr>
          <a:xfrm>
            <a:off x="3617069" y="2970517"/>
            <a:ext cx="1134951" cy="779894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F8D182A-7262-4F73-A9FF-28E07695263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803356" y="3548446"/>
            <a:ext cx="2018894" cy="728045"/>
          </a:xfrm>
          <a:prstGeom prst="straightConnector1">
            <a:avLst/>
          </a:prstGeom>
          <a:solidFill>
            <a:srgbClr val="00B0D8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  <p:pic>
        <p:nvPicPr>
          <p:cNvPr id="39" name="Content Placeholder 4">
            <a:extLst>
              <a:ext uri="{FF2B5EF4-FFF2-40B4-BE49-F238E27FC236}">
                <a16:creationId xmlns:a16="http://schemas.microsoft.com/office/drawing/2014/main" id="{131B4F78-BC02-47A5-B403-5C78C37C17D0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6752348" y="2572548"/>
            <a:ext cx="1719502" cy="1703943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40722A9-0953-4F8E-9154-43632BC5F896}"/>
              </a:ext>
            </a:extLst>
          </p:cNvPr>
          <p:cNvCxnSpPr>
            <a:cxnSpLocks/>
          </p:cNvCxnSpPr>
          <p:nvPr/>
        </p:nvCxnSpPr>
        <p:spPr bwMode="auto">
          <a:xfrm flipH="1">
            <a:off x="4784168" y="2572548"/>
            <a:ext cx="1968180" cy="423848"/>
          </a:xfrm>
          <a:prstGeom prst="straightConnector1">
            <a:avLst/>
          </a:prstGeom>
          <a:solidFill>
            <a:srgbClr val="00B0D8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3459D4E-9703-423A-A14B-159D99711056}"/>
              </a:ext>
            </a:extLst>
          </p:cNvPr>
          <p:cNvCxnSpPr>
            <a:cxnSpLocks/>
          </p:cNvCxnSpPr>
          <p:nvPr/>
        </p:nvCxnSpPr>
        <p:spPr>
          <a:xfrm flipV="1">
            <a:off x="1327601" y="3055212"/>
            <a:ext cx="335903" cy="300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CC721D40-3622-4BE1-8997-7A4502EB09C3}"/>
              </a:ext>
            </a:extLst>
          </p:cNvPr>
          <p:cNvSpPr/>
          <p:nvPr/>
        </p:nvSpPr>
        <p:spPr>
          <a:xfrm>
            <a:off x="4803356" y="4671378"/>
            <a:ext cx="41737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Zones around country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Multiple participating Bus operators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Exceptions in each zone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Sold via rail sales channels</a:t>
            </a:r>
          </a:p>
        </p:txBody>
      </p:sp>
    </p:spTree>
    <p:extLst>
      <p:ext uri="{BB962C8B-B14F-4D97-AF65-F5344CB8AC3E}">
        <p14:creationId xmlns:p14="http://schemas.microsoft.com/office/powerpoint/2010/main" val="142140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Rounded Rectangle 230">
            <a:extLst>
              <a:ext uri="{FF2B5EF4-FFF2-40B4-BE49-F238E27FC236}">
                <a16:creationId xmlns:a16="http://schemas.microsoft.com/office/drawing/2014/main" id="{7E2536FB-897D-43DB-8ADB-1A4F51B5968B}"/>
              </a:ext>
            </a:extLst>
          </p:cNvPr>
          <p:cNvSpPr/>
          <p:nvPr/>
        </p:nvSpPr>
        <p:spPr>
          <a:xfrm>
            <a:off x="192925" y="4027664"/>
            <a:ext cx="1452372" cy="2193897"/>
          </a:xfrm>
          <a:prstGeom prst="roundRect">
            <a:avLst/>
          </a:prstGeom>
          <a:solidFill>
            <a:srgbClr val="FFCCCC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2" name="Picture 251">
            <a:extLst>
              <a:ext uri="{FF2B5EF4-FFF2-40B4-BE49-F238E27FC236}">
                <a16:creationId xmlns:a16="http://schemas.microsoft.com/office/drawing/2014/main" id="{8CD0680E-20DB-4807-8730-FD4F0B0E3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730" y="5167660"/>
            <a:ext cx="400592" cy="447097"/>
          </a:xfrm>
          <a:prstGeom prst="rect">
            <a:avLst/>
          </a:prstGeom>
        </p:spPr>
      </p:pic>
      <p:pic>
        <p:nvPicPr>
          <p:cNvPr id="251" name="Picture 2" descr="Image result for icon family">
            <a:extLst>
              <a:ext uri="{FF2B5EF4-FFF2-40B4-BE49-F238E27FC236}">
                <a16:creationId xmlns:a16="http://schemas.microsoft.com/office/drawing/2014/main" id="{779F1378-EB4E-4D54-8EA8-28B143F95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39" y="4989151"/>
            <a:ext cx="534876" cy="44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3" name="Rounded Rectangle 242"/>
          <p:cNvSpPr/>
          <p:nvPr/>
        </p:nvSpPr>
        <p:spPr>
          <a:xfrm>
            <a:off x="1791594" y="1961982"/>
            <a:ext cx="7293054" cy="4308862"/>
          </a:xfrm>
          <a:prstGeom prst="roundRect">
            <a:avLst/>
          </a:prstGeom>
          <a:solidFill>
            <a:srgbClr val="FFFF00">
              <a:alpha val="69804"/>
            </a:srgbClr>
          </a:solidFill>
          <a:ln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56356" rIns="56356" bIns="56357" numCol="1" spcCol="1270" anchor="ctr" anchorCtr="0">
            <a:noAutofit/>
          </a:bodyPr>
          <a:lstStyle/>
          <a:p>
            <a:endParaRPr lang="en-GB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210" name="Rounded Rectangle 73">
            <a:extLst>
              <a:ext uri="{FF2B5EF4-FFF2-40B4-BE49-F238E27FC236}">
                <a16:creationId xmlns:a16="http://schemas.microsoft.com/office/drawing/2014/main" id="{19569070-3E8F-4D17-8E5A-5DDF3ED55958}"/>
              </a:ext>
            </a:extLst>
          </p:cNvPr>
          <p:cNvSpPr/>
          <p:nvPr/>
        </p:nvSpPr>
        <p:spPr>
          <a:xfrm>
            <a:off x="2534089" y="646115"/>
            <a:ext cx="3322560" cy="1130769"/>
          </a:xfrm>
          <a:prstGeom prst="roundRect">
            <a:avLst/>
          </a:prstGeom>
          <a:solidFill>
            <a:srgbClr val="FFFFCC">
              <a:alpha val="60000"/>
            </a:srgbClr>
          </a:solidFill>
          <a:ln w="28575">
            <a:solidFill>
              <a:srgbClr val="7030A0"/>
            </a:solidFill>
            <a:prstDash val="dashDot"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56356" rIns="56356" bIns="56357" numCol="1" spcCol="1270" anchor="ctr" anchorCtr="0">
            <a:noAutofit/>
          </a:bodyPr>
          <a:lstStyle/>
          <a:p>
            <a:endParaRPr lang="en-GB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pic>
        <p:nvPicPr>
          <p:cNvPr id="208" name="Picture 10" descr="Network Railcard">
            <a:extLst>
              <a:ext uri="{FF2B5EF4-FFF2-40B4-BE49-F238E27FC236}">
                <a16:creationId xmlns:a16="http://schemas.microsoft.com/office/drawing/2014/main" id="{D9398323-55C5-491D-931A-5086FB41E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4" t="22735" r="25884" b="10341"/>
          <a:stretch/>
        </p:blipFill>
        <p:spPr bwMode="auto">
          <a:xfrm>
            <a:off x="2436795" y="3956533"/>
            <a:ext cx="1520831" cy="87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" name="Picture 6" descr="Senior Railcard">
            <a:extLst>
              <a:ext uri="{FF2B5EF4-FFF2-40B4-BE49-F238E27FC236}">
                <a16:creationId xmlns:a16="http://schemas.microsoft.com/office/drawing/2014/main" id="{2DE8932E-CCF2-4A66-9061-C88289A05C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1" t="21331" r="25870" b="7306"/>
          <a:stretch/>
        </p:blipFill>
        <p:spPr bwMode="auto">
          <a:xfrm>
            <a:off x="5100028" y="2062745"/>
            <a:ext cx="1618221" cy="99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" name="Picture 4" descr="Family and Friends Railcard">
            <a:extLst>
              <a:ext uri="{FF2B5EF4-FFF2-40B4-BE49-F238E27FC236}">
                <a16:creationId xmlns:a16="http://schemas.microsoft.com/office/drawing/2014/main" id="{C50057AC-988D-4B5F-8DED-8C2DD5EF3C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3" t="22734" r="26173" b="10341"/>
          <a:stretch/>
        </p:blipFill>
        <p:spPr bwMode="auto">
          <a:xfrm>
            <a:off x="4939777" y="4006042"/>
            <a:ext cx="1618221" cy="96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" name="Picture 6" descr="Two Together Railcard">
            <a:extLst>
              <a:ext uri="{FF2B5EF4-FFF2-40B4-BE49-F238E27FC236}">
                <a16:creationId xmlns:a16="http://schemas.microsoft.com/office/drawing/2014/main" id="{B056FB47-5BE4-4DE2-93F1-47D7398CFA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5" t="22398" r="25574" b="9558"/>
          <a:stretch/>
        </p:blipFill>
        <p:spPr bwMode="auto">
          <a:xfrm>
            <a:off x="7001469" y="3941271"/>
            <a:ext cx="1812984" cy="105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" name="Picture 8" descr="16 to 25 Railcard">
            <a:extLst>
              <a:ext uri="{FF2B5EF4-FFF2-40B4-BE49-F238E27FC236}">
                <a16:creationId xmlns:a16="http://schemas.microsoft.com/office/drawing/2014/main" id="{FA605900-A95A-4A25-9383-43E0472913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9" t="22735" r="25884" b="10341"/>
          <a:stretch/>
        </p:blipFill>
        <p:spPr bwMode="auto">
          <a:xfrm>
            <a:off x="2302876" y="2071418"/>
            <a:ext cx="1573379" cy="91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384" y="1972347"/>
            <a:ext cx="519912" cy="59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65652" y="32406"/>
            <a:ext cx="5902486" cy="704348"/>
          </a:xfrm>
        </p:spPr>
        <p:txBody>
          <a:bodyPr/>
          <a:lstStyle/>
          <a:p>
            <a:r>
              <a:rPr lang="en-GB" dirty="0"/>
              <a:t>  UK Rail card products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F530423-F2DA-4A11-9E75-1EB6423D69A6}" type="slidenum">
              <a:rPr lang="en-GB" smtClean="0">
                <a:solidFill>
                  <a:prstClr val="white"/>
                </a:solidFill>
                <a:latin typeface="Arial" panose="020B0604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47</a:t>
            </a:fld>
            <a:endParaRPr lang="en-GB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14964" y="213365"/>
            <a:ext cx="3031563" cy="1499959"/>
          </a:xfrm>
        </p:spPr>
        <p:txBody>
          <a:bodyPr>
            <a:normAutofit/>
          </a:bodyPr>
          <a:lstStyle/>
          <a:p>
            <a:r>
              <a:rPr lang="en-GB" sz="1200" dirty="0"/>
              <a:t>Single FARE PRODUCT</a:t>
            </a:r>
          </a:p>
          <a:p>
            <a:r>
              <a:rPr lang="en-GB" sz="1200" dirty="0"/>
              <a:t>Multiple SALES OFFER PACKAGEs</a:t>
            </a:r>
          </a:p>
          <a:p>
            <a:pPr lvl="1"/>
            <a:r>
              <a:rPr lang="en-GB" sz="1200" dirty="0"/>
              <a:t>Different USER PROFILEs</a:t>
            </a:r>
          </a:p>
          <a:p>
            <a:r>
              <a:rPr lang="en-GB" sz="1200" dirty="0"/>
              <a:t>Shared properties defined by GROUP OF SALES OFFER PACKAGES </a:t>
            </a:r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BA42D225-AB5F-45EE-9753-74E35E6E3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NeTEx UK Fare </a:t>
            </a:r>
            <a:r>
              <a:rPr lang="it-IT" dirty="0" err="1"/>
              <a:t>Profile</a:t>
            </a:r>
            <a:r>
              <a:rPr lang="it-IT" dirty="0"/>
              <a:t> - Complex </a:t>
            </a:r>
            <a:r>
              <a:rPr lang="it-IT" dirty="0" err="1"/>
              <a:t>Fares</a:t>
            </a:r>
            <a:endParaRPr lang="en-GB" sz="900" dirty="0"/>
          </a:p>
        </p:txBody>
      </p:sp>
      <p:sp>
        <p:nvSpPr>
          <p:cNvPr id="10" name="Rounded Rectangle 9"/>
          <p:cNvSpPr/>
          <p:nvPr/>
        </p:nvSpPr>
        <p:spPr>
          <a:xfrm>
            <a:off x="30451" y="1795423"/>
            <a:ext cx="1652593" cy="2145847"/>
          </a:xfrm>
          <a:prstGeom prst="roundRect">
            <a:avLst/>
          </a:prstGeom>
          <a:solidFill>
            <a:srgbClr val="FFCCCC">
              <a:alpha val="90000"/>
            </a:srgbClr>
          </a:solidFill>
          <a:ln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91574" rIns="91573" bIns="91573" numCol="1" spcCol="1270" anchor="ctr" anchorCtr="0">
            <a:noAutofit/>
          </a:bodyPr>
          <a:lstStyle/>
          <a:p>
            <a:endParaRPr lang="en-GB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390" y="828859"/>
            <a:ext cx="609117" cy="69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0" y="2130840"/>
            <a:ext cx="815150" cy="8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Related imag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395" y="4304843"/>
            <a:ext cx="391920" cy="40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3098" y="3017551"/>
            <a:ext cx="11216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tx2"/>
                </a:solidFill>
              </a:rPr>
              <a:t>Railcard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786616" y="646435"/>
            <a:ext cx="180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Railcard GSOP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506614" y="3163313"/>
            <a:ext cx="1319839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GB"/>
            </a:defPPr>
          </a:lstStyle>
          <a:p>
            <a:r>
              <a:rPr lang="en-GB" i="1" dirty="0">
                <a:solidFill>
                  <a:schemeClr val="tx2"/>
                </a:solidFill>
              </a:rPr>
              <a:t>16-25 Railcard</a:t>
            </a:r>
          </a:p>
        </p:txBody>
      </p:sp>
      <p:cxnSp>
        <p:nvCxnSpPr>
          <p:cNvPr id="5" name="Straight Arrow Connector 4"/>
          <p:cNvCxnSpPr>
            <a:cxnSpLocks/>
            <a:stCxn id="11" idx="2"/>
          </p:cNvCxnSpPr>
          <p:nvPr/>
        </p:nvCxnSpPr>
        <p:spPr>
          <a:xfrm>
            <a:off x="3982949" y="1524994"/>
            <a:ext cx="1067893" cy="5187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cxnSpLocks/>
            <a:stCxn id="11" idx="2"/>
          </p:cNvCxnSpPr>
          <p:nvPr/>
        </p:nvCxnSpPr>
        <p:spPr>
          <a:xfrm flipH="1">
            <a:off x="3619955" y="1524994"/>
            <a:ext cx="362994" cy="7265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cxnSpLocks/>
          </p:cNvCxnSpPr>
          <p:nvPr/>
        </p:nvCxnSpPr>
        <p:spPr>
          <a:xfrm flipV="1">
            <a:off x="1050143" y="1359022"/>
            <a:ext cx="1843424" cy="610648"/>
          </a:xfrm>
          <a:prstGeom prst="straightConnector1">
            <a:avLst/>
          </a:prstGeom>
          <a:ln w="38100">
            <a:solidFill>
              <a:schemeClr val="tx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910" y="3652456"/>
            <a:ext cx="518324" cy="59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319" y="4204904"/>
            <a:ext cx="518322" cy="59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TextBox 117"/>
          <p:cNvSpPr txBox="1"/>
          <p:nvPr/>
        </p:nvSpPr>
        <p:spPr>
          <a:xfrm>
            <a:off x="7000170" y="3059638"/>
            <a:ext cx="2009813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GB"/>
            </a:defPPr>
          </a:lstStyle>
          <a:p>
            <a:r>
              <a:rPr lang="en-GB" i="1" dirty="0">
                <a:solidFill>
                  <a:schemeClr val="tx2"/>
                </a:solidFill>
              </a:rPr>
              <a:t>Disabled Persons Railcard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668150" y="5173869"/>
            <a:ext cx="1942761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GB"/>
            </a:defPPr>
          </a:lstStyle>
          <a:p>
            <a:r>
              <a:rPr lang="en-GB" i="1" dirty="0">
                <a:solidFill>
                  <a:schemeClr val="tx2"/>
                </a:solidFill>
              </a:rPr>
              <a:t>Family &amp; Friends Railcard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6935719" y="5361073"/>
            <a:ext cx="180744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GB"/>
            </a:defPPr>
          </a:lstStyle>
          <a:p>
            <a:r>
              <a:rPr lang="en-GB" i="1" dirty="0">
                <a:solidFill>
                  <a:schemeClr val="tx2"/>
                </a:solidFill>
              </a:rPr>
              <a:t>Two Together Railcard</a:t>
            </a:r>
          </a:p>
        </p:txBody>
      </p:sp>
      <p:cxnSp>
        <p:nvCxnSpPr>
          <p:cNvPr id="165" name="Straight Arrow Connector 164"/>
          <p:cNvCxnSpPr>
            <a:cxnSpLocks/>
            <a:stCxn id="11" idx="2"/>
            <a:endCxn id="131" idx="0"/>
          </p:cNvCxnSpPr>
          <p:nvPr/>
        </p:nvCxnSpPr>
        <p:spPr>
          <a:xfrm>
            <a:off x="3982949" y="1524994"/>
            <a:ext cx="2872223" cy="226532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8" name="Picture 2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521" y="2521567"/>
            <a:ext cx="318070" cy="3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" name="Picture 2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288" y="2502715"/>
            <a:ext cx="306164" cy="31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" name="TextBox 170"/>
          <p:cNvSpPr txBox="1"/>
          <p:nvPr/>
        </p:nvSpPr>
        <p:spPr>
          <a:xfrm>
            <a:off x="182483" y="1330528"/>
            <a:ext cx="127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Flat rate</a:t>
            </a:r>
          </a:p>
        </p:txBody>
      </p:sp>
      <p:pic>
        <p:nvPicPr>
          <p:cNvPr id="228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17" y="2014940"/>
            <a:ext cx="351878" cy="35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600" y="1049989"/>
            <a:ext cx="351878" cy="35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4C349D2F-BEFA-4462-9B8C-029ADDCC86FF}"/>
              </a:ext>
            </a:extLst>
          </p:cNvPr>
          <p:cNvCxnSpPr>
            <a:cxnSpLocks/>
            <a:stCxn id="11" idx="2"/>
            <a:endCxn id="184" idx="0"/>
          </p:cNvCxnSpPr>
          <p:nvPr/>
        </p:nvCxnSpPr>
        <p:spPr>
          <a:xfrm>
            <a:off x="3982949" y="1524994"/>
            <a:ext cx="4074459" cy="8543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B53F3EEA-D86F-4202-80A9-B36241F4151A}"/>
              </a:ext>
            </a:extLst>
          </p:cNvPr>
          <p:cNvCxnSpPr>
            <a:cxnSpLocks/>
            <a:endCxn id="113" idx="0"/>
          </p:cNvCxnSpPr>
          <p:nvPr/>
        </p:nvCxnSpPr>
        <p:spPr>
          <a:xfrm>
            <a:off x="4004751" y="1538046"/>
            <a:ext cx="788729" cy="26668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>
            <a:extLst>
              <a:ext uri="{FF2B5EF4-FFF2-40B4-BE49-F238E27FC236}">
                <a16:creationId xmlns:a16="http://schemas.microsoft.com/office/drawing/2014/main" id="{82A8BE82-0F61-49CD-8CB0-B789B2E80BB5}"/>
              </a:ext>
            </a:extLst>
          </p:cNvPr>
          <p:cNvCxnSpPr>
            <a:cxnSpLocks/>
          </p:cNvCxnSpPr>
          <p:nvPr/>
        </p:nvCxnSpPr>
        <p:spPr>
          <a:xfrm flipH="1">
            <a:off x="872793" y="1398276"/>
            <a:ext cx="867048" cy="477427"/>
          </a:xfrm>
          <a:prstGeom prst="straightConnector1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>
            <a:extLst>
              <a:ext uri="{FF2B5EF4-FFF2-40B4-BE49-F238E27FC236}">
                <a16:creationId xmlns:a16="http://schemas.microsoft.com/office/drawing/2014/main" id="{232028F6-03D2-4051-B4D3-8CB1CB1727BC}"/>
              </a:ext>
            </a:extLst>
          </p:cNvPr>
          <p:cNvSpPr txBox="1"/>
          <p:nvPr/>
        </p:nvSpPr>
        <p:spPr>
          <a:xfrm>
            <a:off x="2465867" y="5191479"/>
            <a:ext cx="1154088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GB"/>
            </a:defPPr>
          </a:lstStyle>
          <a:p>
            <a:r>
              <a:rPr lang="en-GB" i="1" dirty="0">
                <a:solidFill>
                  <a:schemeClr val="tx2"/>
                </a:solidFill>
              </a:rPr>
              <a:t>Network</a:t>
            </a:r>
          </a:p>
          <a:p>
            <a:r>
              <a:rPr lang="en-GB" i="1" dirty="0">
                <a:solidFill>
                  <a:schemeClr val="tx2"/>
                </a:solidFill>
              </a:rPr>
              <a:t>Railcard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930665" y="3089228"/>
            <a:ext cx="1333314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GB"/>
            </a:defPPr>
          </a:lstStyle>
          <a:p>
            <a:r>
              <a:rPr lang="en-GB" i="1" dirty="0">
                <a:solidFill>
                  <a:schemeClr val="tx2"/>
                </a:solidFill>
              </a:rPr>
              <a:t>Senior</a:t>
            </a:r>
          </a:p>
          <a:p>
            <a:r>
              <a:rPr lang="en-GB" i="1" dirty="0">
                <a:solidFill>
                  <a:schemeClr val="tx2"/>
                </a:solidFill>
              </a:rPr>
              <a:t>Railcard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35445252-5BAE-4F52-8DA8-5DBCF71ACAC8}"/>
              </a:ext>
            </a:extLst>
          </p:cNvPr>
          <p:cNvGrpSpPr/>
          <p:nvPr/>
        </p:nvGrpSpPr>
        <p:grpSpPr>
          <a:xfrm>
            <a:off x="2922222" y="815300"/>
            <a:ext cx="595473" cy="458122"/>
            <a:chOff x="65337" y="2229663"/>
            <a:chExt cx="816253" cy="570695"/>
          </a:xfrm>
        </p:grpSpPr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D0F96500-E1E3-4F98-8B59-2E9D58C4115C}"/>
                </a:ext>
              </a:extLst>
            </p:cNvPr>
            <p:cNvSpPr/>
            <p:nvPr/>
          </p:nvSpPr>
          <p:spPr>
            <a:xfrm>
              <a:off x="65337" y="2229663"/>
              <a:ext cx="816253" cy="52426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8" name="Picture 10">
              <a:extLst>
                <a:ext uri="{FF2B5EF4-FFF2-40B4-BE49-F238E27FC236}">
                  <a16:creationId xmlns:a16="http://schemas.microsoft.com/office/drawing/2014/main" id="{5A2BE3D7-1BCD-474F-8CFB-64A6CDC0CF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37" y="2241056"/>
              <a:ext cx="461678" cy="559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2" name="Picture 6">
              <a:extLst>
                <a:ext uri="{FF2B5EF4-FFF2-40B4-BE49-F238E27FC236}">
                  <a16:creationId xmlns:a16="http://schemas.microsoft.com/office/drawing/2014/main" id="{6C67AE30-F088-4547-91A3-6F90CDFE64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955" y="2365495"/>
              <a:ext cx="336587" cy="336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6" name="Picture 85">
            <a:extLst>
              <a:ext uri="{FF2B5EF4-FFF2-40B4-BE49-F238E27FC236}">
                <a16:creationId xmlns:a16="http://schemas.microsoft.com/office/drawing/2014/main" id="{D19B0D54-EE88-458C-85ED-B3F45D301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657" y="4288923"/>
            <a:ext cx="484110" cy="540310"/>
          </a:xfrm>
          <a:prstGeom prst="rect">
            <a:avLst/>
          </a:prstGeom>
        </p:spPr>
      </p:pic>
      <p:pic>
        <p:nvPicPr>
          <p:cNvPr id="87" name="Picture 2" descr="Image result for icon family">
            <a:extLst>
              <a:ext uri="{FF2B5EF4-FFF2-40B4-BE49-F238E27FC236}">
                <a16:creationId xmlns:a16="http://schemas.microsoft.com/office/drawing/2014/main" id="{53CC45DC-C046-4389-A17B-98A93A334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678" y="4282698"/>
            <a:ext cx="690430" cy="57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" name="Picture 2">
            <a:extLst>
              <a:ext uri="{FF2B5EF4-FFF2-40B4-BE49-F238E27FC236}">
                <a16:creationId xmlns:a16="http://schemas.microsoft.com/office/drawing/2014/main" id="{835601D5-51F1-4253-A030-BBC611F4EC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9" b="13963"/>
          <a:stretch/>
        </p:blipFill>
        <p:spPr bwMode="auto">
          <a:xfrm>
            <a:off x="1675919" y="1184876"/>
            <a:ext cx="460502" cy="3339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</p:pic>
      <p:pic>
        <p:nvPicPr>
          <p:cNvPr id="199" name="Picture 2" descr="Disabled Persons Railcard">
            <a:extLst>
              <a:ext uri="{FF2B5EF4-FFF2-40B4-BE49-F238E27FC236}">
                <a16:creationId xmlns:a16="http://schemas.microsoft.com/office/drawing/2014/main" id="{18F88C1C-8854-4559-B53E-14868074D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3" t="22735" r="26173" b="7863"/>
          <a:stretch/>
        </p:blipFill>
        <p:spPr bwMode="auto">
          <a:xfrm>
            <a:off x="7402299" y="2077343"/>
            <a:ext cx="1460908" cy="90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" name="Picture 3">
            <a:extLst>
              <a:ext uri="{FF2B5EF4-FFF2-40B4-BE49-F238E27FC236}">
                <a16:creationId xmlns:a16="http://schemas.microsoft.com/office/drawing/2014/main" id="{7A16674A-4738-4C97-8FFE-487445F01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452" y="2379314"/>
            <a:ext cx="519912" cy="59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271" y="1987380"/>
            <a:ext cx="453188" cy="70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" name="Picture 1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701" y="2465435"/>
            <a:ext cx="297115" cy="35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11" y="3790317"/>
            <a:ext cx="518322" cy="59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EC8DB2AE-D62C-4C5C-B6BD-96C14C1846AC}"/>
              </a:ext>
            </a:extLst>
          </p:cNvPr>
          <p:cNvCxnSpPr>
            <a:cxnSpLocks/>
          </p:cNvCxnSpPr>
          <p:nvPr/>
        </p:nvCxnSpPr>
        <p:spPr>
          <a:xfrm>
            <a:off x="4004876" y="1526572"/>
            <a:ext cx="85548" cy="23318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2" name="Picture 9" descr="Related image">
            <a:extLst>
              <a:ext uri="{FF2B5EF4-FFF2-40B4-BE49-F238E27FC236}">
                <a16:creationId xmlns:a16="http://schemas.microsoft.com/office/drawing/2014/main" id="{3B78D1D7-1571-43E8-9A23-C55318085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86" y="4263903"/>
            <a:ext cx="393122" cy="40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" name="Picture 14">
            <a:extLst>
              <a:ext uri="{FF2B5EF4-FFF2-40B4-BE49-F238E27FC236}">
                <a16:creationId xmlns:a16="http://schemas.microsoft.com/office/drawing/2014/main" id="{CB213B3F-7419-4561-BE46-1DF1F6443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479" y="4757743"/>
            <a:ext cx="297115" cy="35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" name="Picture 24">
            <a:extLst>
              <a:ext uri="{FF2B5EF4-FFF2-40B4-BE49-F238E27FC236}">
                <a16:creationId xmlns:a16="http://schemas.microsoft.com/office/drawing/2014/main" id="{D8DF8C63-831A-4878-BD69-7B0FF5779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28" y="4353153"/>
            <a:ext cx="306164" cy="31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0" name="Straight Arrow Connector 249">
            <a:extLst>
              <a:ext uri="{FF2B5EF4-FFF2-40B4-BE49-F238E27FC236}">
                <a16:creationId xmlns:a16="http://schemas.microsoft.com/office/drawing/2014/main" id="{D0D408F7-2AEF-4565-AED9-654754F75E06}"/>
              </a:ext>
            </a:extLst>
          </p:cNvPr>
          <p:cNvCxnSpPr>
            <a:cxnSpLocks/>
          </p:cNvCxnSpPr>
          <p:nvPr/>
        </p:nvCxnSpPr>
        <p:spPr>
          <a:xfrm flipV="1">
            <a:off x="1352052" y="3979447"/>
            <a:ext cx="649616" cy="686208"/>
          </a:xfrm>
          <a:prstGeom prst="straightConnector1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3823BBD3-8D91-47D5-9D14-A46D59C96CC4}"/>
              </a:ext>
            </a:extLst>
          </p:cNvPr>
          <p:cNvGrpSpPr/>
          <p:nvPr/>
        </p:nvGrpSpPr>
        <p:grpSpPr>
          <a:xfrm rot="19812218">
            <a:off x="545216" y="1926924"/>
            <a:ext cx="595473" cy="458122"/>
            <a:chOff x="65337" y="2229663"/>
            <a:chExt cx="816253" cy="570695"/>
          </a:xfrm>
        </p:grpSpPr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9E50B144-80D8-4092-9D94-718192E7F4A1}"/>
                </a:ext>
              </a:extLst>
            </p:cNvPr>
            <p:cNvSpPr/>
            <p:nvPr/>
          </p:nvSpPr>
          <p:spPr>
            <a:xfrm>
              <a:off x="65337" y="2229663"/>
              <a:ext cx="816253" cy="52426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5" name="Picture 10">
              <a:extLst>
                <a:ext uri="{FF2B5EF4-FFF2-40B4-BE49-F238E27FC236}">
                  <a16:creationId xmlns:a16="http://schemas.microsoft.com/office/drawing/2014/main" id="{760994E4-45A7-48EF-8C5B-FFF3DF4710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37" y="2241056"/>
              <a:ext cx="461678" cy="559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" name="Picture 6">
              <a:extLst>
                <a:ext uri="{FF2B5EF4-FFF2-40B4-BE49-F238E27FC236}">
                  <a16:creationId xmlns:a16="http://schemas.microsoft.com/office/drawing/2014/main" id="{E28C28BA-2F71-4259-A4D4-25EE2F9096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955" y="2365495"/>
              <a:ext cx="336587" cy="336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97E30D9C-ECAF-4627-AB1E-A54664942A9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947" y="4610525"/>
            <a:ext cx="570848" cy="570848"/>
          </a:xfrm>
          <a:prstGeom prst="rect">
            <a:avLst/>
          </a:prstGeom>
        </p:spPr>
      </p:pic>
      <p:sp>
        <p:nvSpPr>
          <p:cNvPr id="69" name="Slide Number Placeholder 2">
            <a:extLst>
              <a:ext uri="{FF2B5EF4-FFF2-40B4-BE49-F238E27FC236}">
                <a16:creationId xmlns:a16="http://schemas.microsoft.com/office/drawing/2014/main" id="{1325EABB-515B-4158-B139-090D13348A3C}"/>
              </a:ext>
            </a:extLst>
          </p:cNvPr>
          <p:cNvSpPr txBox="1">
            <a:spLocks/>
          </p:cNvSpPr>
          <p:nvPr/>
        </p:nvSpPr>
        <p:spPr>
          <a:xfrm>
            <a:off x="299554" y="6402387"/>
            <a:ext cx="5136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530423-F2DA-4A11-9E75-1EB6423D69A6}" type="slidenum">
              <a:rPr lang="en-GB" smtClean="0"/>
              <a:pPr/>
              <a:t>47</a:t>
            </a:fld>
            <a:endParaRPr lang="en-GB" dirty="0"/>
          </a:p>
        </p:txBody>
      </p:sp>
      <p:sp>
        <p:nvSpPr>
          <p:cNvPr id="72" name="Line Callout 1 27">
            <a:extLst>
              <a:ext uri="{FF2B5EF4-FFF2-40B4-BE49-F238E27FC236}">
                <a16:creationId xmlns:a16="http://schemas.microsoft.com/office/drawing/2014/main" id="{140A1A42-913D-4243-8A08-3C7B8FBD89A1}"/>
              </a:ext>
            </a:extLst>
          </p:cNvPr>
          <p:cNvSpPr/>
          <p:nvPr/>
        </p:nvSpPr>
        <p:spPr bwMode="auto">
          <a:xfrm>
            <a:off x="378644" y="5649322"/>
            <a:ext cx="1085792" cy="446167"/>
          </a:xfrm>
          <a:prstGeom prst="borderCallout1">
            <a:avLst>
              <a:gd name="adj1" fmla="val 23058"/>
              <a:gd name="adj2" fmla="val 97635"/>
              <a:gd name="adj3" fmla="val 18665"/>
              <a:gd name="adj4" fmla="val 99314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200" b="1" dirty="0"/>
              <a:t>USER PROFILEs</a:t>
            </a:r>
          </a:p>
        </p:txBody>
      </p:sp>
      <p:sp>
        <p:nvSpPr>
          <p:cNvPr id="73" name="Line Callout 1 29">
            <a:extLst>
              <a:ext uri="{FF2B5EF4-FFF2-40B4-BE49-F238E27FC236}">
                <a16:creationId xmlns:a16="http://schemas.microsoft.com/office/drawing/2014/main" id="{39065C64-FBAB-48E9-83FB-65DEB69D76A0}"/>
              </a:ext>
            </a:extLst>
          </p:cNvPr>
          <p:cNvSpPr/>
          <p:nvPr/>
        </p:nvSpPr>
        <p:spPr bwMode="auto">
          <a:xfrm>
            <a:off x="3896525" y="5888182"/>
            <a:ext cx="2878151" cy="328629"/>
          </a:xfrm>
          <a:prstGeom prst="borderCallout1">
            <a:avLst>
              <a:gd name="adj1" fmla="val 44949"/>
              <a:gd name="adj2" fmla="val 101142"/>
              <a:gd name="adj3" fmla="val 125925"/>
              <a:gd name="adj4" fmla="val 121412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SALES OFFER PACKAGEs</a:t>
            </a:r>
          </a:p>
        </p:txBody>
      </p:sp>
      <p:sp>
        <p:nvSpPr>
          <p:cNvPr id="71" name="Line Callout 1 27">
            <a:extLst>
              <a:ext uri="{FF2B5EF4-FFF2-40B4-BE49-F238E27FC236}">
                <a16:creationId xmlns:a16="http://schemas.microsoft.com/office/drawing/2014/main" id="{D027668E-D23D-4DBD-A893-26475A9C1547}"/>
              </a:ext>
            </a:extLst>
          </p:cNvPr>
          <p:cNvSpPr/>
          <p:nvPr/>
        </p:nvSpPr>
        <p:spPr bwMode="auto">
          <a:xfrm>
            <a:off x="256553" y="3429373"/>
            <a:ext cx="1085792" cy="446167"/>
          </a:xfrm>
          <a:prstGeom prst="borderCallout1">
            <a:avLst>
              <a:gd name="adj1" fmla="val 23058"/>
              <a:gd name="adj2" fmla="val 97635"/>
              <a:gd name="adj3" fmla="val 18665"/>
              <a:gd name="adj4" fmla="val 99314"/>
            </a:avLst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200" b="1" dirty="0"/>
              <a:t>FARE PRODUCT</a:t>
            </a:r>
          </a:p>
        </p:txBody>
      </p:sp>
    </p:spTree>
    <p:extLst>
      <p:ext uri="{BB962C8B-B14F-4D97-AF65-F5344CB8AC3E}">
        <p14:creationId xmlns:p14="http://schemas.microsoft.com/office/powerpoint/2010/main" val="127306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lowchart: Delay 39">
            <a:extLst>
              <a:ext uri="{FF2B5EF4-FFF2-40B4-BE49-F238E27FC236}">
                <a16:creationId xmlns:a16="http://schemas.microsoft.com/office/drawing/2014/main" id="{E1183281-7280-4B4C-9F46-4E62BF5B0A02}"/>
              </a:ext>
            </a:extLst>
          </p:cNvPr>
          <p:cNvSpPr/>
          <p:nvPr/>
        </p:nvSpPr>
        <p:spPr>
          <a:xfrm rot="10800000">
            <a:off x="35744" y="3451204"/>
            <a:ext cx="1800198" cy="684297"/>
          </a:xfrm>
          <a:prstGeom prst="flowChartDela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lowchart: Delay 34">
            <a:extLst>
              <a:ext uri="{FF2B5EF4-FFF2-40B4-BE49-F238E27FC236}">
                <a16:creationId xmlns:a16="http://schemas.microsoft.com/office/drawing/2014/main" id="{A1F131A1-9E08-4D02-96C6-2D6E93E67805}"/>
              </a:ext>
            </a:extLst>
          </p:cNvPr>
          <p:cNvSpPr/>
          <p:nvPr/>
        </p:nvSpPr>
        <p:spPr>
          <a:xfrm rot="10800000">
            <a:off x="51491" y="4677696"/>
            <a:ext cx="1800198" cy="684297"/>
          </a:xfrm>
          <a:prstGeom prst="flowChartDela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lowchart: Delay 31">
            <a:extLst>
              <a:ext uri="{FF2B5EF4-FFF2-40B4-BE49-F238E27FC236}">
                <a16:creationId xmlns:a16="http://schemas.microsoft.com/office/drawing/2014/main" id="{C0FF626D-73FE-48E1-9F5D-82EEF0C4B8A3}"/>
              </a:ext>
            </a:extLst>
          </p:cNvPr>
          <p:cNvSpPr/>
          <p:nvPr/>
        </p:nvSpPr>
        <p:spPr>
          <a:xfrm rot="10800000">
            <a:off x="48431" y="4094848"/>
            <a:ext cx="1800198" cy="684297"/>
          </a:xfrm>
          <a:prstGeom prst="flowChartDela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lowchart: Delay 29">
            <a:extLst>
              <a:ext uri="{FF2B5EF4-FFF2-40B4-BE49-F238E27FC236}">
                <a16:creationId xmlns:a16="http://schemas.microsoft.com/office/drawing/2014/main" id="{B6D2CDF8-24D9-4647-9DE5-DD6C6D53992A}"/>
              </a:ext>
            </a:extLst>
          </p:cNvPr>
          <p:cNvSpPr/>
          <p:nvPr/>
        </p:nvSpPr>
        <p:spPr>
          <a:xfrm rot="10800000">
            <a:off x="35991" y="2198725"/>
            <a:ext cx="1800198" cy="1268434"/>
          </a:xfrm>
          <a:prstGeom prst="flowChartDela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lowchart: Delay 27"/>
          <p:cNvSpPr/>
          <p:nvPr/>
        </p:nvSpPr>
        <p:spPr>
          <a:xfrm rot="5400000">
            <a:off x="3564625" y="4787905"/>
            <a:ext cx="628174" cy="1853635"/>
          </a:xfrm>
          <a:prstGeom prst="flowChartDelay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Flowchart: Delay 61"/>
          <p:cNvSpPr/>
          <p:nvPr/>
        </p:nvSpPr>
        <p:spPr>
          <a:xfrm rot="5400000">
            <a:off x="5821923" y="5197591"/>
            <a:ext cx="560190" cy="971671"/>
          </a:xfrm>
          <a:prstGeom prst="flowChartDelay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ounded Rectangle 53"/>
          <p:cNvSpPr/>
          <p:nvPr/>
        </p:nvSpPr>
        <p:spPr>
          <a:xfrm>
            <a:off x="1084098" y="2231815"/>
            <a:ext cx="710450" cy="117788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9006" name="Rectangle 62"/>
          <p:cNvSpPr>
            <a:spLocks noGrp="1" noChangeArrowheads="1"/>
          </p:cNvSpPr>
          <p:nvPr>
            <p:ph type="title"/>
          </p:nvPr>
        </p:nvSpPr>
        <p:spPr>
          <a:xfrm>
            <a:off x="2006715" y="407101"/>
            <a:ext cx="5902486" cy="704348"/>
          </a:xfrm>
        </p:spPr>
        <p:txBody>
          <a:bodyPr/>
          <a:lstStyle/>
          <a:p>
            <a:r>
              <a:rPr lang="en-GB" altLang="en-US" sz="2800" dirty="0"/>
              <a:t>Complex UK Bus Fare Products</a:t>
            </a:r>
            <a:br>
              <a:rPr lang="en-GB" altLang="en-US" sz="2800" dirty="0"/>
            </a:br>
            <a:r>
              <a:rPr lang="en-GB" altLang="en-US" sz="2800" dirty="0"/>
              <a:t>Discount cards, etc</a:t>
            </a:r>
            <a:endParaRPr lang="en-GB" altLang="en-US" sz="1400" dirty="0">
              <a:solidFill>
                <a:srgbClr val="FF0000"/>
              </a:solidFill>
            </a:endParaRPr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99554" y="6402387"/>
            <a:ext cx="5136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530423-F2DA-4A11-9E75-1EB6423D69A6}" type="slidenum">
              <a:rPr lang="en-GB" smtClean="0"/>
              <a:pPr/>
              <a:t>48</a:t>
            </a:fld>
            <a:endParaRPr lang="en-GB" dirty="0">
              <a:solidFill>
                <a:prstClr val="white"/>
              </a:solidFill>
            </a:endParaRPr>
          </a:p>
        </p:txBody>
      </p:sp>
      <p:graphicFrame>
        <p:nvGraphicFramePr>
          <p:cNvPr id="339014" name="Group 70"/>
          <p:cNvGraphicFramePr>
            <a:graphicFrameLocks noGrp="1"/>
          </p:cNvGraphicFramePr>
          <p:nvPr>
            <p:ph idx="1"/>
          </p:nvPr>
        </p:nvGraphicFramePr>
        <p:xfrm>
          <a:off x="1856754" y="1334904"/>
          <a:ext cx="6360651" cy="4070167"/>
        </p:xfrm>
        <a:graphic>
          <a:graphicData uri="http://schemas.openxmlformats.org/drawingml/2006/table">
            <a:tbl>
              <a:tblPr/>
              <a:tblGrid>
                <a:gridCol w="1102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3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2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72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2265D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marL="133921" marR="1339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20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6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  <a:sym typeface="Symbol" pitchFamily="18" charset="2"/>
                        </a:rPr>
                        <a:t>Fare Product</a:t>
                      </a:r>
                    </a:p>
                  </a:txBody>
                  <a:tcPr marL="133921" marR="1339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</a:rPr>
                        <a:t>Peak</a:t>
                      </a:r>
                      <a:b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</a:rPr>
                        <a:t>/ Off Peak</a:t>
                      </a:r>
                    </a:p>
                  </a:txBody>
                  <a:tcPr marL="133921" marR="1339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C4E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</a:rPr>
                        <a:t>(Can) or Must be Account Based</a:t>
                      </a:r>
                    </a:p>
                  </a:txBody>
                  <a:tcPr marL="133921" marR="1339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</a:rPr>
                        <a:t>Notes</a:t>
                      </a:r>
                    </a:p>
                  </a:txBody>
                  <a:tcPr marL="133921" marR="1339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6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748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D8"/>
                        </a:buClr>
                        <a:buSzPct val="12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en-US" sz="1200" b="1" kern="120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SALES DISCOUNT</a:t>
                      </a:r>
                    </a:p>
                  </a:txBody>
                  <a:tcPr marL="124944" marR="12494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20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6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en-US" sz="1200" b="1" i="1" u="none" strike="noStrike" kern="1200" cap="none" normalizeH="0" baseline="0" dirty="0">
                        <a:ln>
                          <a:noFill/>
                        </a:ln>
                        <a:solidFill>
                          <a:srgbClr val="12265D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124944" marR="1249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4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GB" sz="24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944" marR="1249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C4E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4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GB" sz="24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944" marR="1249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E.g. like a Railcard</a:t>
                      </a:r>
                    </a:p>
                  </a:txBody>
                  <a:tcPr marL="124944" marR="1249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6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946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D8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lang="en-GB" altLang="en-US" sz="1600" b="1" kern="1200" baseline="0" dirty="0">
                        <a:solidFill>
                          <a:schemeClr val="accent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98010" marR="980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</a:rPr>
                        <a:t>Capped Sales Discount Right</a:t>
                      </a:r>
                    </a:p>
                  </a:txBody>
                  <a:tcPr marL="138323" marR="1383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4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GB" sz="24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8323" marR="1383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C4E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4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GB" sz="24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8323" marR="1383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  <a:sym typeface="Wingdings" pitchFamily="2" charset="2"/>
                        </a:rPr>
                        <a:t>PAYG e.g. Oyster   </a:t>
                      </a:r>
                      <a:endParaRPr kumimoji="0" lang="en-GB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 marL="138323" marR="1383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6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32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D8"/>
                        </a:buClr>
                        <a:buSzPct val="12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en-US" sz="1200" b="1" kern="120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USAGE DISCOUNT</a:t>
                      </a:r>
                    </a:p>
                  </a:txBody>
                  <a:tcPr marL="138323" marR="1383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20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6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</a:rPr>
                        <a:t>Usage Discount Right</a:t>
                      </a:r>
                    </a:p>
                  </a:txBody>
                  <a:tcPr marL="138323" marR="1383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4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GB" sz="24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8323" marR="1383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C4E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4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GB" sz="24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8323" marR="1383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20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6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Font typeface="Wingdings" pitchFamily="2" charset="2"/>
                        <a:defRPr sz="1400">
                          <a:solidFill>
                            <a:srgbClr val="12265D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  <a:sym typeface="Wingdings" pitchFamily="2" charset="2"/>
                        </a:rPr>
                        <a:t>Rebate for use, e.g. mileage</a:t>
                      </a:r>
                      <a:endParaRPr kumimoji="0" lang="en-GB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 marL="138323" marR="1383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6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7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D8"/>
                        </a:buClr>
                        <a:buSzPct val="12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en-US" sz="1200" b="1" kern="120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STORED VALUE</a:t>
                      </a:r>
                    </a:p>
                  </a:txBody>
                  <a:tcPr marL="138323" marR="1383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Amount Of Price Unit</a:t>
                      </a:r>
                    </a:p>
                  </a:txBody>
                  <a:tcPr marL="138323" marR="1383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en-US" sz="24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-</a:t>
                      </a:r>
                    </a:p>
                  </a:txBody>
                  <a:tcPr marL="138323" marR="1383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C4E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4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lang="en-GB" sz="24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8323" marR="1383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Stored value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GB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 marL="138323" marR="1383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6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25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D8"/>
                        </a:buClr>
                        <a:buSzPct val="12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en-US" sz="1200" b="1" kern="120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ENTITLING PRODUCT</a:t>
                      </a:r>
                    </a:p>
                  </a:txBody>
                  <a:tcPr marL="138323" marR="1383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Third Party</a:t>
                      </a:r>
                    </a:p>
                  </a:txBody>
                  <a:tcPr marL="138323" marR="1383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en-US" sz="24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-</a:t>
                      </a:r>
                    </a:p>
                  </a:txBody>
                  <a:tcPr marL="138323" marR="1383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C4E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-</a:t>
                      </a:r>
                      <a:endParaRPr lang="en-GB" altLang="en-US" sz="24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algn="ctr"/>
                      <a:endParaRPr lang="en-GB" sz="1200" b="1" dirty="0"/>
                    </a:p>
                  </a:txBody>
                  <a:tcPr marL="138323" marR="1383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997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2265D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  <a:sym typeface="Wingdings" pitchFamily="2" charset="2"/>
                        </a:rPr>
                        <a:t>E.g. Military Pass</a:t>
                      </a:r>
                    </a:p>
                  </a:txBody>
                  <a:tcPr marL="138323" marR="1383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6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3229" y="6403965"/>
            <a:ext cx="4870023" cy="36354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prstClr val="white"/>
                </a:solidFill>
              </a:rPr>
              <a:t>NeTEx UK Fare Profile - Additional Scope</a:t>
            </a:r>
            <a:endParaRPr lang="en-GB" sz="900" dirty="0">
              <a:solidFill>
                <a:prstClr val="white"/>
              </a:solidFill>
            </a:endParaRPr>
          </a:p>
        </p:txBody>
      </p:sp>
      <p:sp>
        <p:nvSpPr>
          <p:cNvPr id="3" name="AutoShape 2" descr="Image result for seat reservation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1166588" y="2866573"/>
            <a:ext cx="563976" cy="508107"/>
            <a:chOff x="137594" y="1931943"/>
            <a:chExt cx="563976" cy="546354"/>
          </a:xfrm>
        </p:grpSpPr>
        <p:sp>
          <p:nvSpPr>
            <p:cNvPr id="31" name="Rectangle 30"/>
            <p:cNvSpPr/>
            <p:nvPr/>
          </p:nvSpPr>
          <p:spPr>
            <a:xfrm>
              <a:off x="137594" y="1931943"/>
              <a:ext cx="563976" cy="5463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7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538" y="2082559"/>
              <a:ext cx="326663" cy="39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79" t="34884" r="7347" b="35487"/>
            <a:stretch/>
          </p:blipFill>
          <p:spPr bwMode="auto">
            <a:xfrm>
              <a:off x="200023" y="1970190"/>
              <a:ext cx="449297" cy="1421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1158852" y="2302158"/>
            <a:ext cx="580777" cy="485651"/>
            <a:chOff x="65337" y="2229663"/>
            <a:chExt cx="816253" cy="570695"/>
          </a:xfrm>
        </p:grpSpPr>
        <p:sp>
          <p:nvSpPr>
            <p:cNvPr id="4" name="Rectangle 3"/>
            <p:cNvSpPr/>
            <p:nvPr/>
          </p:nvSpPr>
          <p:spPr>
            <a:xfrm>
              <a:off x="65337" y="2229663"/>
              <a:ext cx="816253" cy="52426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37" y="2241056"/>
              <a:ext cx="461678" cy="559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955" y="2365495"/>
              <a:ext cx="336587" cy="336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Flowchart: Delay 25"/>
          <p:cNvSpPr/>
          <p:nvPr/>
        </p:nvSpPr>
        <p:spPr>
          <a:xfrm rot="5400000">
            <a:off x="4935942" y="5293879"/>
            <a:ext cx="549828" cy="810652"/>
          </a:xfrm>
          <a:prstGeom prst="flowChartDelay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2" name="Picture 1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0" b="45429"/>
          <a:stretch/>
        </p:blipFill>
        <p:spPr bwMode="auto">
          <a:xfrm>
            <a:off x="5036040" y="5605044"/>
            <a:ext cx="405045" cy="219357"/>
          </a:xfrm>
          <a:prstGeom prst="rect">
            <a:avLst/>
          </a:prstGeom>
          <a:noFill/>
          <a:ln w="38100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910" y="5560898"/>
            <a:ext cx="383202" cy="38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" name="Group 57"/>
          <p:cNvGrpSpPr/>
          <p:nvPr/>
        </p:nvGrpSpPr>
        <p:grpSpPr>
          <a:xfrm>
            <a:off x="1192954" y="3579469"/>
            <a:ext cx="557902" cy="447910"/>
            <a:chOff x="787666" y="2080181"/>
            <a:chExt cx="644242" cy="552800"/>
          </a:xfrm>
        </p:grpSpPr>
        <p:sp>
          <p:nvSpPr>
            <p:cNvPr id="59" name="Rectangle 58"/>
            <p:cNvSpPr/>
            <p:nvPr/>
          </p:nvSpPr>
          <p:spPr>
            <a:xfrm>
              <a:off x="787666" y="2080181"/>
              <a:ext cx="644242" cy="552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0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117" y="2182617"/>
              <a:ext cx="225827" cy="38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973" y="2166134"/>
              <a:ext cx="380893" cy="380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733" y="4236039"/>
            <a:ext cx="390791" cy="37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094" y="5494335"/>
            <a:ext cx="306593" cy="348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198" y="4834104"/>
            <a:ext cx="446631" cy="44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">
            <a:extLst>
              <a:ext uri="{FF2B5EF4-FFF2-40B4-BE49-F238E27FC236}">
                <a16:creationId xmlns:a16="http://schemas.microsoft.com/office/drawing/2014/main" id="{986932BD-9D86-4C79-B4CF-7679C7E14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16" y="3547810"/>
            <a:ext cx="380893" cy="38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0">
            <a:extLst>
              <a:ext uri="{FF2B5EF4-FFF2-40B4-BE49-F238E27FC236}">
                <a16:creationId xmlns:a16="http://schemas.microsoft.com/office/drawing/2014/main" id="{F51F70B7-7B40-40BF-9C6E-36A38F660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06" y="2584225"/>
            <a:ext cx="328491" cy="47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B2B6866A-592D-4D39-ADCA-D803DF04DA3A}"/>
              </a:ext>
            </a:extLst>
          </p:cNvPr>
          <p:cNvSpPr/>
          <p:nvPr/>
        </p:nvSpPr>
        <p:spPr>
          <a:xfrm>
            <a:off x="3042326" y="1492468"/>
            <a:ext cx="1046261" cy="41964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i="1" dirty="0"/>
              <a:t>FARE PRODUCT</a:t>
            </a:r>
          </a:p>
        </p:txBody>
      </p:sp>
      <p:sp>
        <p:nvSpPr>
          <p:cNvPr id="45" name="Flowchart: Alternate Process 44">
            <a:extLst>
              <a:ext uri="{FF2B5EF4-FFF2-40B4-BE49-F238E27FC236}">
                <a16:creationId xmlns:a16="http://schemas.microsoft.com/office/drawing/2014/main" id="{B96C3E8D-114B-4AC5-A57B-DC59C073CB8B}"/>
              </a:ext>
            </a:extLst>
          </p:cNvPr>
          <p:cNvSpPr/>
          <p:nvPr/>
        </p:nvSpPr>
        <p:spPr>
          <a:xfrm>
            <a:off x="2963906" y="4296187"/>
            <a:ext cx="1746084" cy="41964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AMOUNT OF PRICE UNIT</a:t>
            </a:r>
          </a:p>
        </p:txBody>
      </p:sp>
      <p:sp>
        <p:nvSpPr>
          <p:cNvPr id="46" name="Flowchart: Alternate Process 45">
            <a:extLst>
              <a:ext uri="{FF2B5EF4-FFF2-40B4-BE49-F238E27FC236}">
                <a16:creationId xmlns:a16="http://schemas.microsoft.com/office/drawing/2014/main" id="{8F635A9B-2FCE-4DC7-8E63-1217093E6B51}"/>
              </a:ext>
            </a:extLst>
          </p:cNvPr>
          <p:cNvSpPr/>
          <p:nvPr/>
        </p:nvSpPr>
        <p:spPr>
          <a:xfrm>
            <a:off x="3012168" y="4883656"/>
            <a:ext cx="1703228" cy="41964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THIRD PARTY PRODUCT</a:t>
            </a:r>
          </a:p>
        </p:txBody>
      </p:sp>
      <p:sp>
        <p:nvSpPr>
          <p:cNvPr id="47" name="Flowchart: Alternate Process 46">
            <a:extLst>
              <a:ext uri="{FF2B5EF4-FFF2-40B4-BE49-F238E27FC236}">
                <a16:creationId xmlns:a16="http://schemas.microsoft.com/office/drawing/2014/main" id="{B4B3A2A5-C889-4DFC-BA2E-AFD71B7E0418}"/>
              </a:ext>
            </a:extLst>
          </p:cNvPr>
          <p:cNvSpPr/>
          <p:nvPr/>
        </p:nvSpPr>
        <p:spPr>
          <a:xfrm>
            <a:off x="2990740" y="3553902"/>
            <a:ext cx="1719250" cy="45183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USAGE DISCOUNT</a:t>
            </a:r>
          </a:p>
          <a:p>
            <a:pPr algn="ctr"/>
            <a:r>
              <a:rPr lang="en-GB" sz="1200" dirty="0"/>
              <a:t>RIGHT</a:t>
            </a:r>
          </a:p>
        </p:txBody>
      </p:sp>
      <p:sp>
        <p:nvSpPr>
          <p:cNvPr id="48" name="Flowchart: Alternate Process 47">
            <a:extLst>
              <a:ext uri="{FF2B5EF4-FFF2-40B4-BE49-F238E27FC236}">
                <a16:creationId xmlns:a16="http://schemas.microsoft.com/office/drawing/2014/main" id="{8ECD18B0-9CCA-48AF-83E0-6301B8FB12DB}"/>
              </a:ext>
            </a:extLst>
          </p:cNvPr>
          <p:cNvSpPr/>
          <p:nvPr/>
        </p:nvSpPr>
        <p:spPr>
          <a:xfrm>
            <a:off x="3001183" y="2224148"/>
            <a:ext cx="1708807" cy="41964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SALES DISCOUNT RIGHT</a:t>
            </a:r>
          </a:p>
        </p:txBody>
      </p:sp>
      <p:sp>
        <p:nvSpPr>
          <p:cNvPr id="49" name="Flowchart: Alternate Process 48">
            <a:extLst>
              <a:ext uri="{FF2B5EF4-FFF2-40B4-BE49-F238E27FC236}">
                <a16:creationId xmlns:a16="http://schemas.microsoft.com/office/drawing/2014/main" id="{AC90F7E5-8327-45DB-A076-9429D1DAC0DC}"/>
              </a:ext>
            </a:extLst>
          </p:cNvPr>
          <p:cNvSpPr/>
          <p:nvPr/>
        </p:nvSpPr>
        <p:spPr>
          <a:xfrm>
            <a:off x="2969932" y="2910805"/>
            <a:ext cx="1746084" cy="41964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CAPPED SALES DISCOUNT RIGHT</a:t>
            </a:r>
          </a:p>
        </p:txBody>
      </p:sp>
      <p:pic>
        <p:nvPicPr>
          <p:cNvPr id="50" name="Picture 5">
            <a:extLst>
              <a:ext uri="{FF2B5EF4-FFF2-40B4-BE49-F238E27FC236}">
                <a16:creationId xmlns:a16="http://schemas.microsoft.com/office/drawing/2014/main" id="{D33554F1-549E-4DED-A4CF-5F80171C9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89" y="1396465"/>
            <a:ext cx="684297" cy="68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Scroll: Horizontal 76">
            <a:extLst>
              <a:ext uri="{FF2B5EF4-FFF2-40B4-BE49-F238E27FC236}">
                <a16:creationId xmlns:a16="http://schemas.microsoft.com/office/drawing/2014/main" id="{C5968D37-5640-4502-96E8-FCA3D96854FB}"/>
              </a:ext>
            </a:extLst>
          </p:cNvPr>
          <p:cNvSpPr/>
          <p:nvPr/>
        </p:nvSpPr>
        <p:spPr>
          <a:xfrm>
            <a:off x="8352420" y="3492105"/>
            <a:ext cx="592123" cy="565459"/>
          </a:xfrm>
          <a:prstGeom prst="horizontalScroll">
            <a:avLst/>
          </a:prstGeom>
          <a:solidFill>
            <a:srgbClr val="FF99CC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8" name="Picture 2">
            <a:extLst>
              <a:ext uri="{FF2B5EF4-FFF2-40B4-BE49-F238E27FC236}">
                <a16:creationId xmlns:a16="http://schemas.microsoft.com/office/drawing/2014/main" id="{4F296305-0368-4B2D-AF08-B1A94D2D2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119" y="3639835"/>
            <a:ext cx="263807" cy="2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5F40EDCB-6116-4005-ABE3-73934E30BFE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88812" y="2153696"/>
            <a:ext cx="621846" cy="60355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8DBF176C-6CDE-4DE1-A66D-40F58B08688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88812" y="2884999"/>
            <a:ext cx="621846" cy="60355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7FE8CD9D-5E85-456C-A2D0-F9AC25F4840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22697" y="4152449"/>
            <a:ext cx="621846" cy="603556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8A90CADD-EB20-4EB5-803C-881A1415659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52420" y="4758437"/>
            <a:ext cx="621846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44D921D-12D2-4D3F-AB9F-4D70C5CF47A2}"/>
              </a:ext>
            </a:extLst>
          </p:cNvPr>
          <p:cNvSpPr/>
          <p:nvPr/>
        </p:nvSpPr>
        <p:spPr>
          <a:xfrm>
            <a:off x="453302" y="1408301"/>
            <a:ext cx="1013354" cy="609070"/>
          </a:xfrm>
          <a:prstGeom prst="roundRect">
            <a:avLst/>
          </a:prstGeom>
          <a:solidFill>
            <a:srgbClr val="FFCCCC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66656" y="1414600"/>
            <a:ext cx="7470830" cy="4624689"/>
          </a:xfrm>
        </p:spPr>
        <p:txBody>
          <a:bodyPr>
            <a:normAutofit lnSpcReduction="10000"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Discount Right</a:t>
            </a:r>
            <a:endParaRPr lang="en-GB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dirty="0"/>
              <a:t>The product gives the right to purchase other fare products for travel at a discount, but is not itself a ticket. (e.g. Rail card, Oyster card). </a:t>
            </a:r>
          </a:p>
          <a:p>
            <a:pPr lvl="0"/>
            <a:r>
              <a:rPr lang="en-GB" b="1" dirty="0">
                <a:solidFill>
                  <a:schemeClr val="accent1"/>
                </a:solidFill>
              </a:rPr>
              <a:t>Capped Discount Right </a:t>
            </a:r>
            <a:endParaRPr lang="en-GB" altLang="en-US" b="1" dirty="0">
              <a:solidFill>
                <a:srgbClr val="FF0000"/>
              </a:solidFill>
              <a:latin typeface="Arial" pitchFamily="34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en-GB" dirty="0"/>
              <a:t>If there are multiple purchases, the purchase price is capped within a given time period (e.g. Oyster Card)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>
                <a:solidFill>
                  <a:schemeClr val="accent1"/>
                </a:solidFill>
              </a:rPr>
              <a:t>Usage Discount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The product gives a discount or rebate based on access rights consumed within a given period.  Requires an account.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>
                <a:solidFill>
                  <a:schemeClr val="accent1"/>
                </a:solidFill>
              </a:rPr>
              <a:t>Amount Of Price Unit</a:t>
            </a:r>
          </a:p>
          <a:p>
            <a:pPr marL="0" indent="0">
              <a:buNone/>
            </a:pPr>
            <a:r>
              <a:rPr lang="en-GB" dirty="0"/>
              <a:t>The product holds an amount of stored value which can be used to purchase. May be linked to an account.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07" y="1468830"/>
            <a:ext cx="358959" cy="43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715" y="368660"/>
            <a:ext cx="5902486" cy="704348"/>
          </a:xfrm>
        </p:spPr>
        <p:txBody>
          <a:bodyPr/>
          <a:lstStyle/>
          <a:p>
            <a:r>
              <a:rPr lang="en-GB" dirty="0"/>
              <a:t>Additional Product Types - terminology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0423-F2DA-4A11-9E75-1EB6423D69A6}" type="slidenum">
              <a:rPr lang="en-GB" smtClean="0"/>
              <a:pPr/>
              <a:t>49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768B-2E0F-4CE1-88C6-EB201069FDB3}" type="datetime6">
              <a:rPr lang="en-GB" smtClean="0"/>
              <a:t>September 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NeTEx UK Fare </a:t>
            </a:r>
            <a:r>
              <a:rPr lang="it-IT" dirty="0" err="1"/>
              <a:t>Profile</a:t>
            </a:r>
            <a:r>
              <a:rPr lang="it-IT" dirty="0"/>
              <a:t> - Scope</a:t>
            </a:r>
            <a:endParaRPr lang="en-GB" sz="900" dirty="0"/>
          </a:p>
        </p:txBody>
      </p:sp>
      <p:sp>
        <p:nvSpPr>
          <p:cNvPr id="7" name="AutoShape 2" descr="Image result for venn diagram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9" descr="Image result for point to point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62" y="1601751"/>
            <a:ext cx="289323" cy="28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69300CA-43E1-4260-A77F-B866ACB6A125}"/>
              </a:ext>
            </a:extLst>
          </p:cNvPr>
          <p:cNvSpPr/>
          <p:nvPr/>
        </p:nvSpPr>
        <p:spPr>
          <a:xfrm>
            <a:off x="414963" y="3498628"/>
            <a:ext cx="1013354" cy="884801"/>
          </a:xfrm>
          <a:prstGeom prst="roundRect">
            <a:avLst/>
          </a:prstGeom>
          <a:solidFill>
            <a:srgbClr val="FFCCCC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6A4C50B-1405-4056-8D55-7006F3A964CA}"/>
              </a:ext>
            </a:extLst>
          </p:cNvPr>
          <p:cNvSpPr/>
          <p:nvPr/>
        </p:nvSpPr>
        <p:spPr>
          <a:xfrm>
            <a:off x="345967" y="4836140"/>
            <a:ext cx="1013354" cy="609070"/>
          </a:xfrm>
          <a:prstGeom prst="roundRect">
            <a:avLst/>
          </a:prstGeom>
          <a:solidFill>
            <a:srgbClr val="FFCCCC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74312029-7529-403F-B545-03F47822245B}"/>
              </a:ext>
            </a:extLst>
          </p:cNvPr>
          <p:cNvSpPr/>
          <p:nvPr/>
        </p:nvSpPr>
        <p:spPr>
          <a:xfrm>
            <a:off x="434133" y="2518685"/>
            <a:ext cx="994184" cy="701246"/>
          </a:xfrm>
          <a:prstGeom prst="roundRect">
            <a:avLst/>
          </a:prstGeom>
          <a:solidFill>
            <a:srgbClr val="FFCCCC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592180" y="3670291"/>
            <a:ext cx="644242" cy="552800"/>
            <a:chOff x="787666" y="2080181"/>
            <a:chExt cx="644242" cy="552800"/>
          </a:xfrm>
        </p:grpSpPr>
        <p:sp>
          <p:nvSpPr>
            <p:cNvPr id="28" name="Rectangle 27"/>
            <p:cNvSpPr/>
            <p:nvPr/>
          </p:nvSpPr>
          <p:spPr>
            <a:xfrm>
              <a:off x="787666" y="2080181"/>
              <a:ext cx="644242" cy="552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117" y="2182617"/>
              <a:ext cx="225827" cy="38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37" name="Picture 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973" y="2166134"/>
              <a:ext cx="380893" cy="380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27" y="4951000"/>
            <a:ext cx="390791" cy="37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634563" y="2605522"/>
            <a:ext cx="563976" cy="508107"/>
            <a:chOff x="137594" y="1931943"/>
            <a:chExt cx="563976" cy="546354"/>
          </a:xfrm>
        </p:grpSpPr>
        <p:sp>
          <p:nvSpPr>
            <p:cNvPr id="17" name="Rectangle 16"/>
            <p:cNvSpPr/>
            <p:nvPr/>
          </p:nvSpPr>
          <p:spPr>
            <a:xfrm>
              <a:off x="137594" y="1931943"/>
              <a:ext cx="563976" cy="5463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538" y="2082559"/>
              <a:ext cx="326663" cy="39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79" t="34884" r="7347" b="35487"/>
            <a:stretch/>
          </p:blipFill>
          <p:spPr bwMode="auto">
            <a:xfrm>
              <a:off x="200023" y="1970190"/>
              <a:ext cx="449297" cy="1421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2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45" y="5560384"/>
            <a:ext cx="420399" cy="48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Image result for icon key">
            <a:extLst>
              <a:ext uri="{FF2B5EF4-FFF2-40B4-BE49-F238E27FC236}">
                <a16:creationId xmlns:a16="http://schemas.microsoft.com/office/drawing/2014/main" id="{B5E7F41B-9608-42F2-916B-CB18B8EF0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055" y="6298053"/>
            <a:ext cx="475922" cy="47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442D226-F400-4A34-A944-D9635EB3BB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07863" y="1287518"/>
            <a:ext cx="621846" cy="60355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83D40CF-FBB9-47DD-8D30-946E140AEA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07863" y="2018821"/>
            <a:ext cx="621846" cy="60355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B417290-965C-49F5-86C2-39635AA329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07863" y="3282380"/>
            <a:ext cx="621846" cy="60355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95F664B-F1BC-4581-92F3-5698F16FF1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07863" y="4545939"/>
            <a:ext cx="621846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F9643-16E1-4039-9E99-6B466E9E0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713" y="150253"/>
            <a:ext cx="5422056" cy="905826"/>
          </a:xfrm>
        </p:spPr>
        <p:txBody>
          <a:bodyPr/>
          <a:lstStyle/>
          <a:p>
            <a:r>
              <a:rPr lang="en-GB" dirty="0"/>
              <a:t>NeTEx is for bulk </a:t>
            </a:r>
            <a:r>
              <a:rPr lang="en-GB" i="1" u="sng" dirty="0"/>
              <a:t>static</a:t>
            </a:r>
            <a:r>
              <a:rPr lang="en-GB" dirty="0"/>
              <a:t> data</a:t>
            </a:r>
            <a:br>
              <a:rPr lang="en-GB" dirty="0"/>
            </a:br>
            <a:r>
              <a:rPr lang="en-GB" dirty="0"/>
              <a:t>(</a:t>
            </a:r>
            <a:r>
              <a:rPr lang="en-GB" sz="2400" dirty="0"/>
              <a:t>SIRI is for </a:t>
            </a:r>
            <a:r>
              <a:rPr lang="en-GB" sz="2400" i="1" u="sng" dirty="0"/>
              <a:t>real-time</a:t>
            </a:r>
            <a:r>
              <a:rPr lang="en-GB" sz="2400" dirty="0"/>
              <a:t> data)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921563-8ED7-4988-8A64-B333D2724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0423-F2DA-4A11-9E75-1EB6423D69A6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257D7B-A7B8-4AEB-B8E7-E1AFB8B2D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5769" y="4623285"/>
            <a:ext cx="1571376" cy="1007822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002060"/>
                </a:solidFill>
              </a:rPr>
              <a:t>Data</a:t>
            </a:r>
            <a:r>
              <a:rPr lang="en-GB" dirty="0">
                <a:solidFill>
                  <a:schemeClr val="tx2"/>
                </a:solidFill>
              </a:rPr>
              <a:t> must fit together via any route!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44E6E-EFC9-4CE3-A902-0312B5DF3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7B77-D201-44C2-A60F-E86F145E1446}" type="datetime6">
              <a:rPr lang="en-GB" smtClean="0"/>
              <a:t>September 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F2A4CB-915F-4921-8568-00E385FDD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NeTEx UK Fare Profile - Introduction</a:t>
            </a:r>
            <a:endParaRPr lang="en-GB" dirty="0"/>
          </a:p>
        </p:txBody>
      </p:sp>
      <p:sp>
        <p:nvSpPr>
          <p:cNvPr id="7" name="Flowchart: Data 6">
            <a:extLst>
              <a:ext uri="{FF2B5EF4-FFF2-40B4-BE49-F238E27FC236}">
                <a16:creationId xmlns:a16="http://schemas.microsoft.com/office/drawing/2014/main" id="{0FA99DCF-4825-46D8-8BA9-A2F3E7264BBA}"/>
              </a:ext>
            </a:extLst>
          </p:cNvPr>
          <p:cNvSpPr/>
          <p:nvPr/>
        </p:nvSpPr>
        <p:spPr>
          <a:xfrm>
            <a:off x="3075604" y="2646493"/>
            <a:ext cx="2140163" cy="798711"/>
          </a:xfrm>
          <a:prstGeom prst="flowChartInputOutput">
            <a:avLst/>
          </a:prstGeom>
          <a:solidFill>
            <a:srgbClr val="00CC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Timetables STATIC DATA BUILD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22B8AB-952B-4EC3-986B-C1E000FF04B0}"/>
              </a:ext>
            </a:extLst>
          </p:cNvPr>
          <p:cNvSpPr/>
          <p:nvPr/>
        </p:nvSpPr>
        <p:spPr>
          <a:xfrm>
            <a:off x="4749535" y="4149079"/>
            <a:ext cx="488993" cy="1905577"/>
          </a:xfrm>
          <a:prstGeom prst="rect">
            <a:avLst/>
          </a:prstGeom>
          <a:solidFill>
            <a:srgbClr val="FF99CC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chemeClr val="lt1"/>
                </a:solidFill>
              </a:rPr>
              <a:t>Real-time API</a:t>
            </a:r>
          </a:p>
        </p:txBody>
      </p:sp>
      <p:pic>
        <p:nvPicPr>
          <p:cNvPr id="13" name="Picture 10" descr="https://static.thenounproject.com/png/1677704-200.png">
            <a:extLst>
              <a:ext uri="{FF2B5EF4-FFF2-40B4-BE49-F238E27FC236}">
                <a16:creationId xmlns:a16="http://schemas.microsoft.com/office/drawing/2014/main" id="{6C2CB179-5A31-413D-9BB0-ACF5FF4B8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848" y="3638000"/>
            <a:ext cx="783469" cy="78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ylinder 14">
            <a:extLst>
              <a:ext uri="{FF2B5EF4-FFF2-40B4-BE49-F238E27FC236}">
                <a16:creationId xmlns:a16="http://schemas.microsoft.com/office/drawing/2014/main" id="{28214068-E27A-4BBF-BEBF-2C030530406C}"/>
              </a:ext>
            </a:extLst>
          </p:cNvPr>
          <p:cNvSpPr/>
          <p:nvPr/>
        </p:nvSpPr>
        <p:spPr>
          <a:xfrm>
            <a:off x="285683" y="2391610"/>
            <a:ext cx="1094024" cy="129300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STATIC DATA</a:t>
            </a:r>
          </a:p>
        </p:txBody>
      </p:sp>
      <p:sp>
        <p:nvSpPr>
          <p:cNvPr id="17" name="Arrow: Striped Right 16">
            <a:extLst>
              <a:ext uri="{FF2B5EF4-FFF2-40B4-BE49-F238E27FC236}">
                <a16:creationId xmlns:a16="http://schemas.microsoft.com/office/drawing/2014/main" id="{9E3BDBB4-BE13-44DD-836D-D891F8E5D911}"/>
              </a:ext>
            </a:extLst>
          </p:cNvPr>
          <p:cNvSpPr/>
          <p:nvPr/>
        </p:nvSpPr>
        <p:spPr>
          <a:xfrm>
            <a:off x="1463616" y="4791745"/>
            <a:ext cx="1822783" cy="109474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Real Time Feeds</a:t>
            </a:r>
          </a:p>
        </p:txBody>
      </p:sp>
      <p:sp>
        <p:nvSpPr>
          <p:cNvPr id="18" name="Flowchart: Data 17">
            <a:extLst>
              <a:ext uri="{FF2B5EF4-FFF2-40B4-BE49-F238E27FC236}">
                <a16:creationId xmlns:a16="http://schemas.microsoft.com/office/drawing/2014/main" id="{93BE95F3-7CF3-406F-ABF2-7494F7A97BD4}"/>
              </a:ext>
            </a:extLst>
          </p:cNvPr>
          <p:cNvSpPr/>
          <p:nvPr/>
        </p:nvSpPr>
        <p:spPr>
          <a:xfrm>
            <a:off x="1635798" y="3744806"/>
            <a:ext cx="2187008" cy="790493"/>
          </a:xfrm>
          <a:prstGeom prst="flowChartInputOutput">
            <a:avLst/>
          </a:prstGeom>
          <a:solidFill>
            <a:srgbClr val="FFCCCC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Realtime Operations 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BASELINE PROVISIONING</a:t>
            </a:r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571BC89A-1379-4937-ACD6-AD413E92D30E}"/>
              </a:ext>
            </a:extLst>
          </p:cNvPr>
          <p:cNvSpPr/>
          <p:nvPr/>
        </p:nvSpPr>
        <p:spPr>
          <a:xfrm>
            <a:off x="6000876" y="2596104"/>
            <a:ext cx="848705" cy="798711"/>
          </a:xfrm>
          <a:prstGeom prst="flowChartProcess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FD92B8BF-F43A-49D5-B35E-F81EDACD618F}"/>
              </a:ext>
            </a:extLst>
          </p:cNvPr>
          <p:cNvSpPr/>
          <p:nvPr/>
        </p:nvSpPr>
        <p:spPr>
          <a:xfrm>
            <a:off x="5915753" y="2690611"/>
            <a:ext cx="848705" cy="798711"/>
          </a:xfrm>
          <a:prstGeom prst="flowChartProcess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1" name="Flowchart: Process 20">
            <a:extLst>
              <a:ext uri="{FF2B5EF4-FFF2-40B4-BE49-F238E27FC236}">
                <a16:creationId xmlns:a16="http://schemas.microsoft.com/office/drawing/2014/main" id="{38FA5239-7362-4839-85F8-77FC3257F762}"/>
              </a:ext>
            </a:extLst>
          </p:cNvPr>
          <p:cNvSpPr/>
          <p:nvPr/>
        </p:nvSpPr>
        <p:spPr>
          <a:xfrm>
            <a:off x="5828751" y="2752768"/>
            <a:ext cx="848705" cy="798711"/>
          </a:xfrm>
          <a:prstGeom prst="flowChartProcess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Trip Planner Engines</a:t>
            </a:r>
          </a:p>
        </p:txBody>
      </p: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96F67C7C-8686-4386-923F-9D68C97E8C10}"/>
              </a:ext>
            </a:extLst>
          </p:cNvPr>
          <p:cNvSpPr/>
          <p:nvPr/>
        </p:nvSpPr>
        <p:spPr>
          <a:xfrm>
            <a:off x="3487058" y="4864410"/>
            <a:ext cx="1128496" cy="679271"/>
          </a:xfrm>
          <a:prstGeom prst="flowChartProcess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7F93ECA8-5EBD-4040-91EA-28731ABF520C}"/>
              </a:ext>
            </a:extLst>
          </p:cNvPr>
          <p:cNvSpPr/>
          <p:nvPr/>
        </p:nvSpPr>
        <p:spPr>
          <a:xfrm>
            <a:off x="3397630" y="4934975"/>
            <a:ext cx="1128496" cy="696132"/>
          </a:xfrm>
          <a:prstGeom prst="flowChartProcess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24" name="Flowchart: Process 23">
            <a:extLst>
              <a:ext uri="{FF2B5EF4-FFF2-40B4-BE49-F238E27FC236}">
                <a16:creationId xmlns:a16="http://schemas.microsoft.com/office/drawing/2014/main" id="{BD9A6278-9F58-4583-9AB1-4E5A2602A497}"/>
              </a:ext>
            </a:extLst>
          </p:cNvPr>
          <p:cNvSpPr/>
          <p:nvPr/>
        </p:nvSpPr>
        <p:spPr>
          <a:xfrm>
            <a:off x="3331114" y="5009216"/>
            <a:ext cx="1128496" cy="696132"/>
          </a:xfrm>
          <a:prstGeom prst="flowChartProcess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Real-Time</a:t>
            </a:r>
          </a:p>
          <a:p>
            <a:pPr algn="ctr"/>
            <a:r>
              <a:rPr lang="en-GB" sz="1400" b="1" dirty="0">
                <a:solidFill>
                  <a:schemeClr val="tx1"/>
                </a:solidFill>
              </a:rPr>
              <a:t>Prediction Engines</a:t>
            </a:r>
          </a:p>
        </p:txBody>
      </p:sp>
      <p:sp>
        <p:nvSpPr>
          <p:cNvPr id="25" name="Flowchart: Process 24">
            <a:extLst>
              <a:ext uri="{FF2B5EF4-FFF2-40B4-BE49-F238E27FC236}">
                <a16:creationId xmlns:a16="http://schemas.microsoft.com/office/drawing/2014/main" id="{FAA4DF15-DB21-4BC5-A8B2-ADD15072C262}"/>
              </a:ext>
            </a:extLst>
          </p:cNvPr>
          <p:cNvSpPr/>
          <p:nvPr/>
        </p:nvSpPr>
        <p:spPr>
          <a:xfrm>
            <a:off x="5892152" y="1237537"/>
            <a:ext cx="848705" cy="798711"/>
          </a:xfrm>
          <a:prstGeom prst="flowChartProcess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6" name="Flowchart: Process 25">
            <a:extLst>
              <a:ext uri="{FF2B5EF4-FFF2-40B4-BE49-F238E27FC236}">
                <a16:creationId xmlns:a16="http://schemas.microsoft.com/office/drawing/2014/main" id="{C66272DE-7C73-4109-A7FD-9479424CEB9F}"/>
              </a:ext>
            </a:extLst>
          </p:cNvPr>
          <p:cNvSpPr/>
          <p:nvPr/>
        </p:nvSpPr>
        <p:spPr>
          <a:xfrm>
            <a:off x="5807029" y="1332044"/>
            <a:ext cx="848705" cy="798711"/>
          </a:xfrm>
          <a:prstGeom prst="flowChartProcess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7" name="Flowchart: Process 26">
            <a:extLst>
              <a:ext uri="{FF2B5EF4-FFF2-40B4-BE49-F238E27FC236}">
                <a16:creationId xmlns:a16="http://schemas.microsoft.com/office/drawing/2014/main" id="{9B79B6EB-BE39-4458-A283-11CEF64EC888}"/>
              </a:ext>
            </a:extLst>
          </p:cNvPr>
          <p:cNvSpPr/>
          <p:nvPr/>
        </p:nvSpPr>
        <p:spPr>
          <a:xfrm>
            <a:off x="5718432" y="1423483"/>
            <a:ext cx="902428" cy="798711"/>
          </a:xfrm>
          <a:prstGeom prst="flowChartProcess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Booking Systems</a:t>
            </a:r>
          </a:p>
        </p:txBody>
      </p:sp>
      <p:sp>
        <p:nvSpPr>
          <p:cNvPr id="28" name="Flowchart: Data 27">
            <a:extLst>
              <a:ext uri="{FF2B5EF4-FFF2-40B4-BE49-F238E27FC236}">
                <a16:creationId xmlns:a16="http://schemas.microsoft.com/office/drawing/2014/main" id="{76DDD34D-E028-44A8-98D8-237C75D1C10C}"/>
              </a:ext>
            </a:extLst>
          </p:cNvPr>
          <p:cNvSpPr/>
          <p:nvPr/>
        </p:nvSpPr>
        <p:spPr>
          <a:xfrm>
            <a:off x="1887672" y="1423483"/>
            <a:ext cx="2240346" cy="810344"/>
          </a:xfrm>
          <a:prstGeom prst="flowChartInputOutput">
            <a:avLst/>
          </a:prstGeom>
          <a:solidFill>
            <a:srgbClr val="CCFFCC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en-GB" sz="1100" b="1" dirty="0">
                <a:solidFill>
                  <a:schemeClr val="accent1"/>
                </a:solidFill>
              </a:rPr>
              <a:t>Fare Products &amp; Prices BASELINE PROVISIONING</a:t>
            </a:r>
          </a:p>
          <a:p>
            <a:pPr algn="ctr"/>
            <a:endParaRPr lang="en-GB" sz="1100" b="1" dirty="0">
              <a:solidFill>
                <a:schemeClr val="accent1"/>
              </a:solidFill>
            </a:endParaRPr>
          </a:p>
        </p:txBody>
      </p:sp>
      <p:pic>
        <p:nvPicPr>
          <p:cNvPr id="24578" name="Picture 2" descr="https://static.thenounproject.com/png/410844-200.png">
            <a:extLst>
              <a:ext uri="{FF2B5EF4-FFF2-40B4-BE49-F238E27FC236}">
                <a16:creationId xmlns:a16="http://schemas.microsoft.com/office/drawing/2014/main" id="{5FC06F63-2C71-483F-A823-DC782F689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853" y="3864835"/>
            <a:ext cx="742176" cy="74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1" descr="https://static.thenounproject.com/png/1333414-200.png">
            <a:extLst>
              <a:ext uri="{FF2B5EF4-FFF2-40B4-BE49-F238E27FC236}">
                <a16:creationId xmlns:a16="http://schemas.microsoft.com/office/drawing/2014/main" id="{1089E1DA-8A33-40A4-8667-45D173EC0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167" y="2460917"/>
            <a:ext cx="459364" cy="4593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4582" name="Picture 6" descr="https://static.thenounproject.com/png/756820-200.png">
            <a:extLst>
              <a:ext uri="{FF2B5EF4-FFF2-40B4-BE49-F238E27FC236}">
                <a16:creationId xmlns:a16="http://schemas.microsoft.com/office/drawing/2014/main" id="{24068628-5AD2-4406-BC09-B9EBBF892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7" y="4504585"/>
            <a:ext cx="941468" cy="94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s://static.thenounproject.com/png/410844-200.png">
            <a:extLst>
              <a:ext uri="{FF2B5EF4-FFF2-40B4-BE49-F238E27FC236}">
                <a16:creationId xmlns:a16="http://schemas.microsoft.com/office/drawing/2014/main" id="{0B15C659-619D-450D-A30A-6213763EF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650" y="2120659"/>
            <a:ext cx="742176" cy="74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Arrow: Bent 30">
            <a:extLst>
              <a:ext uri="{FF2B5EF4-FFF2-40B4-BE49-F238E27FC236}">
                <a16:creationId xmlns:a16="http://schemas.microsoft.com/office/drawing/2014/main" id="{85A1086E-E77E-4584-B997-8956065321C2}"/>
              </a:ext>
            </a:extLst>
          </p:cNvPr>
          <p:cNvSpPr/>
          <p:nvPr/>
        </p:nvSpPr>
        <p:spPr>
          <a:xfrm>
            <a:off x="737708" y="1588712"/>
            <a:ext cx="1302907" cy="77280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1" name="Arrow: Bent 40">
            <a:extLst>
              <a:ext uri="{FF2B5EF4-FFF2-40B4-BE49-F238E27FC236}">
                <a16:creationId xmlns:a16="http://schemas.microsoft.com/office/drawing/2014/main" id="{A9B28A24-4978-4637-8AEB-F9D84770B2BF}"/>
              </a:ext>
            </a:extLst>
          </p:cNvPr>
          <p:cNvSpPr/>
          <p:nvPr/>
        </p:nvSpPr>
        <p:spPr>
          <a:xfrm rot="10800000" flipH="1">
            <a:off x="700855" y="3735445"/>
            <a:ext cx="905658" cy="73132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Arrow: Bent 41">
            <a:extLst>
              <a:ext uri="{FF2B5EF4-FFF2-40B4-BE49-F238E27FC236}">
                <a16:creationId xmlns:a16="http://schemas.microsoft.com/office/drawing/2014/main" id="{41559607-2138-4741-9105-B2F2F843E782}"/>
              </a:ext>
            </a:extLst>
          </p:cNvPr>
          <p:cNvSpPr/>
          <p:nvPr/>
        </p:nvSpPr>
        <p:spPr>
          <a:xfrm rot="5400000">
            <a:off x="3751849" y="4010885"/>
            <a:ext cx="731325" cy="810344"/>
          </a:xfrm>
          <a:prstGeom prst="ben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3" name="Arrow: Chevron 42">
            <a:extLst>
              <a:ext uri="{FF2B5EF4-FFF2-40B4-BE49-F238E27FC236}">
                <a16:creationId xmlns:a16="http://schemas.microsoft.com/office/drawing/2014/main" id="{47E14179-BEC1-4B37-86BB-787FA35F44E7}"/>
              </a:ext>
            </a:extLst>
          </p:cNvPr>
          <p:cNvSpPr/>
          <p:nvPr/>
        </p:nvSpPr>
        <p:spPr>
          <a:xfrm rot="2617419">
            <a:off x="918731" y="4942789"/>
            <a:ext cx="488471" cy="1264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7" name="Arrow: Chevron 46">
            <a:extLst>
              <a:ext uri="{FF2B5EF4-FFF2-40B4-BE49-F238E27FC236}">
                <a16:creationId xmlns:a16="http://schemas.microsoft.com/office/drawing/2014/main" id="{037B2E6F-D8FE-4649-A1F8-36083973F148}"/>
              </a:ext>
            </a:extLst>
          </p:cNvPr>
          <p:cNvSpPr/>
          <p:nvPr/>
        </p:nvSpPr>
        <p:spPr>
          <a:xfrm>
            <a:off x="1030611" y="5302982"/>
            <a:ext cx="399747" cy="16369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8" name="Arrow: Chevron 47">
            <a:extLst>
              <a:ext uri="{FF2B5EF4-FFF2-40B4-BE49-F238E27FC236}">
                <a16:creationId xmlns:a16="http://schemas.microsoft.com/office/drawing/2014/main" id="{2DEBCE0F-DF60-46D0-972A-61CF1357D689}"/>
              </a:ext>
            </a:extLst>
          </p:cNvPr>
          <p:cNvSpPr/>
          <p:nvPr/>
        </p:nvSpPr>
        <p:spPr>
          <a:xfrm rot="18472844">
            <a:off x="1003565" y="5764469"/>
            <a:ext cx="488471" cy="1264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D363256-974C-4B3C-B4BD-A091105CADF3}"/>
              </a:ext>
            </a:extLst>
          </p:cNvPr>
          <p:cNvSpPr/>
          <p:nvPr/>
        </p:nvSpPr>
        <p:spPr>
          <a:xfrm>
            <a:off x="6872735" y="2372958"/>
            <a:ext cx="459364" cy="2860617"/>
          </a:xfrm>
          <a:prstGeom prst="rect">
            <a:avLst/>
          </a:prstGeom>
          <a:solidFill>
            <a:srgbClr val="3399FF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b="1" dirty="0">
                <a:solidFill>
                  <a:schemeClr val="lt1"/>
                </a:solidFill>
              </a:rPr>
              <a:t>Trip Planning API</a:t>
            </a:r>
          </a:p>
        </p:txBody>
      </p:sp>
      <p:pic>
        <p:nvPicPr>
          <p:cNvPr id="50" name="Picture 11" descr="https://static.thenounproject.com/png/1333414-200.png">
            <a:extLst>
              <a:ext uri="{FF2B5EF4-FFF2-40B4-BE49-F238E27FC236}">
                <a16:creationId xmlns:a16="http://schemas.microsoft.com/office/drawing/2014/main" id="{045DD059-E7C6-46A5-B6B0-C18BA2B59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05" y="1236261"/>
            <a:ext cx="459364" cy="4593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1" name="Picture 11" descr="https://static.thenounproject.com/png/1333414-200.png">
            <a:extLst>
              <a:ext uri="{FF2B5EF4-FFF2-40B4-BE49-F238E27FC236}">
                <a16:creationId xmlns:a16="http://schemas.microsoft.com/office/drawing/2014/main" id="{8766F029-633D-4DDB-AA2C-8BED88235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96" y="3716381"/>
            <a:ext cx="459364" cy="45936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4" name="Arrow: Right 43">
            <a:extLst>
              <a:ext uri="{FF2B5EF4-FFF2-40B4-BE49-F238E27FC236}">
                <a16:creationId xmlns:a16="http://schemas.microsoft.com/office/drawing/2014/main" id="{BB041D04-C885-4089-90AB-5D10F537167D}"/>
              </a:ext>
            </a:extLst>
          </p:cNvPr>
          <p:cNvSpPr/>
          <p:nvPr/>
        </p:nvSpPr>
        <p:spPr>
          <a:xfrm>
            <a:off x="1463615" y="2899232"/>
            <a:ext cx="1713229" cy="345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CD959BEE-AB9F-4B0D-BA58-16CC3F4F0CB9}"/>
              </a:ext>
            </a:extLst>
          </p:cNvPr>
          <p:cNvSpPr/>
          <p:nvPr/>
        </p:nvSpPr>
        <p:spPr>
          <a:xfrm>
            <a:off x="5129190" y="3001072"/>
            <a:ext cx="625984" cy="355963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57C5DDCC-85F0-4FFE-95AB-873D7E1DBACE}"/>
              </a:ext>
            </a:extLst>
          </p:cNvPr>
          <p:cNvSpPr/>
          <p:nvPr/>
        </p:nvSpPr>
        <p:spPr>
          <a:xfrm>
            <a:off x="4081236" y="1661561"/>
            <a:ext cx="1546277" cy="355963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row: Bent 54">
            <a:extLst>
              <a:ext uri="{FF2B5EF4-FFF2-40B4-BE49-F238E27FC236}">
                <a16:creationId xmlns:a16="http://schemas.microsoft.com/office/drawing/2014/main" id="{B103F1CA-70AC-4689-B78D-BCA34976F551}"/>
              </a:ext>
            </a:extLst>
          </p:cNvPr>
          <p:cNvSpPr/>
          <p:nvPr/>
        </p:nvSpPr>
        <p:spPr>
          <a:xfrm rot="5400000" flipH="1">
            <a:off x="5389750" y="3859051"/>
            <a:ext cx="952123" cy="1058596"/>
          </a:xfrm>
          <a:prstGeom prst="ben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6" name="Picture 2">
            <a:extLst>
              <a:ext uri="{FF2B5EF4-FFF2-40B4-BE49-F238E27FC236}">
                <a16:creationId xmlns:a16="http://schemas.microsoft.com/office/drawing/2014/main" id="{DA5326B5-061C-42CB-A20B-670B5BA27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297" y="2461473"/>
            <a:ext cx="670006" cy="35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">
            <a:extLst>
              <a:ext uri="{FF2B5EF4-FFF2-40B4-BE49-F238E27FC236}">
                <a16:creationId xmlns:a16="http://schemas.microsoft.com/office/drawing/2014/main" id="{47ED0209-C8BD-4B0E-89B6-16B9D94AF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18" y="1236261"/>
            <a:ext cx="670006" cy="35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">
            <a:extLst>
              <a:ext uri="{FF2B5EF4-FFF2-40B4-BE49-F238E27FC236}">
                <a16:creationId xmlns:a16="http://schemas.microsoft.com/office/drawing/2014/main" id="{3C022A0F-79B2-4B45-B8D1-37F84347C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723" y="3697629"/>
            <a:ext cx="670006" cy="35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61D239F4-754E-4D7C-9EDD-6B9BB647515B}"/>
              </a:ext>
            </a:extLst>
          </p:cNvPr>
          <p:cNvSpPr/>
          <p:nvPr/>
        </p:nvSpPr>
        <p:spPr>
          <a:xfrm>
            <a:off x="6849581" y="823398"/>
            <a:ext cx="459364" cy="1417502"/>
          </a:xfrm>
          <a:prstGeom prst="rect">
            <a:avLst/>
          </a:prstGeom>
          <a:solidFill>
            <a:srgbClr val="66FF66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b="1" dirty="0"/>
              <a:t>Retail API</a:t>
            </a:r>
            <a:endParaRPr lang="en-GB" sz="2000" b="1" dirty="0">
              <a:solidFill>
                <a:schemeClr val="lt1"/>
              </a:solidFill>
            </a:endParaRPr>
          </a:p>
        </p:txBody>
      </p:sp>
      <p:sp>
        <p:nvSpPr>
          <p:cNvPr id="45" name="Arrow: U-Turn 44">
            <a:extLst>
              <a:ext uri="{FF2B5EF4-FFF2-40B4-BE49-F238E27FC236}">
                <a16:creationId xmlns:a16="http://schemas.microsoft.com/office/drawing/2014/main" id="{4CFA8554-EC7F-40DA-BB1C-8B6925700589}"/>
              </a:ext>
            </a:extLst>
          </p:cNvPr>
          <p:cNvSpPr/>
          <p:nvPr/>
        </p:nvSpPr>
        <p:spPr>
          <a:xfrm>
            <a:off x="6018910" y="677681"/>
            <a:ext cx="633633" cy="498015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0761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1" name="Picture 2" descr="https://static.thenounproject.com/png/410844-200.png">
            <a:extLst>
              <a:ext uri="{FF2B5EF4-FFF2-40B4-BE49-F238E27FC236}">
                <a16:creationId xmlns:a16="http://schemas.microsoft.com/office/drawing/2014/main" id="{A7372D9D-6821-4638-B1A1-176325ACC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358" y="742476"/>
            <a:ext cx="742176" cy="74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5388C70C-482E-4AC4-B842-6594DC9BE797}"/>
              </a:ext>
            </a:extLst>
          </p:cNvPr>
          <p:cNvSpPr/>
          <p:nvPr/>
        </p:nvSpPr>
        <p:spPr>
          <a:xfrm>
            <a:off x="5396021" y="5253443"/>
            <a:ext cx="1353599" cy="471251"/>
          </a:xfrm>
          <a:prstGeom prst="rect">
            <a:avLst/>
          </a:prstGeom>
          <a:solidFill>
            <a:srgbClr val="FFCC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>
                <a:solidFill>
                  <a:schemeClr val="tx1"/>
                </a:solidFill>
                <a:latin typeface="Britannic Bold" panose="020B0903060703020204" pitchFamily="34" charset="0"/>
              </a:rPr>
              <a:t>SIRI-xx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EC6BB43-C771-47DD-9872-4990709F1866}"/>
              </a:ext>
            </a:extLst>
          </p:cNvPr>
          <p:cNvSpPr/>
          <p:nvPr/>
        </p:nvSpPr>
        <p:spPr>
          <a:xfrm>
            <a:off x="7971816" y="2269422"/>
            <a:ext cx="783469" cy="477717"/>
          </a:xfrm>
          <a:prstGeom prst="rect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bg1"/>
                </a:solidFill>
                <a:latin typeface="Bauhaus 93" panose="04030905020B02020C02" pitchFamily="82" charset="0"/>
              </a:rPr>
              <a:t>DJP</a:t>
            </a:r>
            <a:endParaRPr lang="en-GB" sz="28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  <p:pic>
        <p:nvPicPr>
          <p:cNvPr id="64" name="Picture 4" descr="https://static.thenounproject.com/png/226946-200.png">
            <a:extLst>
              <a:ext uri="{FF2B5EF4-FFF2-40B4-BE49-F238E27FC236}">
                <a16:creationId xmlns:a16="http://schemas.microsoft.com/office/drawing/2014/main" id="{6704765F-FB66-462B-9AC8-EDCD9A9C1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487" y="2320030"/>
            <a:ext cx="496750" cy="49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https://static.thenounproject.com/png/226946-200.png">
            <a:extLst>
              <a:ext uri="{FF2B5EF4-FFF2-40B4-BE49-F238E27FC236}">
                <a16:creationId xmlns:a16="http://schemas.microsoft.com/office/drawing/2014/main" id="{659F926F-41D4-4261-ACBB-840689800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00" y="1075984"/>
            <a:ext cx="516162" cy="51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https://static.thenounproject.com/png/226946-200.png">
            <a:extLst>
              <a:ext uri="{FF2B5EF4-FFF2-40B4-BE49-F238E27FC236}">
                <a16:creationId xmlns:a16="http://schemas.microsoft.com/office/drawing/2014/main" id="{17401A76-A5FF-49F0-AD17-4E0A0FF49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875" y="4578146"/>
            <a:ext cx="373531" cy="37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https://static.thenounproject.com/png/1664956-200.png">
            <a:extLst>
              <a:ext uri="{FF2B5EF4-FFF2-40B4-BE49-F238E27FC236}">
                <a16:creationId xmlns:a16="http://schemas.microsoft.com/office/drawing/2014/main" id="{4962D28D-3C66-49AD-93D9-379409CD2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586" y="3562194"/>
            <a:ext cx="461958" cy="46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8" descr="https://static.thenounproject.com/png/1664956-200.png">
            <a:extLst>
              <a:ext uri="{FF2B5EF4-FFF2-40B4-BE49-F238E27FC236}">
                <a16:creationId xmlns:a16="http://schemas.microsoft.com/office/drawing/2014/main" id="{708248C5-D37B-4761-91E4-41F1CBB49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75" y="1149357"/>
            <a:ext cx="461958" cy="46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8" descr="https://static.thenounproject.com/png/1664956-200.png">
            <a:extLst>
              <a:ext uri="{FF2B5EF4-FFF2-40B4-BE49-F238E27FC236}">
                <a16:creationId xmlns:a16="http://schemas.microsoft.com/office/drawing/2014/main" id="{C362EB78-646F-4CDD-9266-D431A0DEA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972" y="2470486"/>
            <a:ext cx="461958" cy="46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https://static.thenounproject.com/png/1664956-200.png">
            <a:extLst>
              <a:ext uri="{FF2B5EF4-FFF2-40B4-BE49-F238E27FC236}">
                <a16:creationId xmlns:a16="http://schemas.microsoft.com/office/drawing/2014/main" id="{9C5ACC09-A28F-4B93-AA30-202322719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75" y="3331215"/>
            <a:ext cx="461958" cy="46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2">
            <a:extLst>
              <a:ext uri="{FF2B5EF4-FFF2-40B4-BE49-F238E27FC236}">
                <a16:creationId xmlns:a16="http://schemas.microsoft.com/office/drawing/2014/main" id="{F8B6BF0C-A266-4F5E-89AE-818B90ABB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30611" y="2188781"/>
            <a:ext cx="352446" cy="35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 descr="https://static.thenounproject.com/png/50997-200.png">
            <a:extLst>
              <a:ext uri="{FF2B5EF4-FFF2-40B4-BE49-F238E27FC236}">
                <a16:creationId xmlns:a16="http://schemas.microsoft.com/office/drawing/2014/main" id="{951094D4-BBC3-47D1-BB9C-DD4AC35A8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54" y="5555118"/>
            <a:ext cx="641383" cy="64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8" name="Picture 12" descr="https://static.thenounproject.com/png/1138099-200.png">
            <a:extLst>
              <a:ext uri="{FF2B5EF4-FFF2-40B4-BE49-F238E27FC236}">
                <a16:creationId xmlns:a16="http://schemas.microsoft.com/office/drawing/2014/main" id="{6AA1C043-ECC1-4408-B5E4-9DF71E2A6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769" y="391875"/>
            <a:ext cx="401397" cy="40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D8960F8B-D59E-49D8-A141-6A8DB1AD7F91}"/>
              </a:ext>
            </a:extLst>
          </p:cNvPr>
          <p:cNvSpPr txBox="1"/>
          <p:nvPr/>
        </p:nvSpPr>
        <p:spPr>
          <a:xfrm>
            <a:off x="8068713" y="612632"/>
            <a:ext cx="742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FSM etc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1BA35E3-3466-4644-B2EE-9312B5847AD9}"/>
              </a:ext>
            </a:extLst>
          </p:cNvPr>
          <p:cNvSpPr/>
          <p:nvPr/>
        </p:nvSpPr>
        <p:spPr>
          <a:xfrm>
            <a:off x="6399134" y="5872259"/>
            <a:ext cx="1360258" cy="196967"/>
          </a:xfrm>
          <a:prstGeom prst="rect">
            <a:avLst/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Protocols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2D97ADF-9357-4B22-93FD-42EB778695CF}"/>
              </a:ext>
            </a:extLst>
          </p:cNvPr>
          <p:cNvSpPr/>
          <p:nvPr/>
        </p:nvSpPr>
        <p:spPr>
          <a:xfrm>
            <a:off x="34540" y="1810630"/>
            <a:ext cx="1119144" cy="187305"/>
          </a:xfrm>
          <a:prstGeom prst="rect">
            <a:avLst/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Formats</a:t>
            </a:r>
          </a:p>
        </p:txBody>
      </p:sp>
      <p:pic>
        <p:nvPicPr>
          <p:cNvPr id="67" name="Picture 2" descr="Image result for icon for aggregation">
            <a:extLst>
              <a:ext uri="{FF2B5EF4-FFF2-40B4-BE49-F238E27FC236}">
                <a16:creationId xmlns:a16="http://schemas.microsoft.com/office/drawing/2014/main" id="{1733F87D-60F3-49BE-845A-3D651464E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05861" y="2940273"/>
            <a:ext cx="416762" cy="41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Image result for icon for aggregation">
            <a:extLst>
              <a:ext uri="{FF2B5EF4-FFF2-40B4-BE49-F238E27FC236}">
                <a16:creationId xmlns:a16="http://schemas.microsoft.com/office/drawing/2014/main" id="{D44E2B87-FF85-461C-8FB9-669CD2AF7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44134" y="1640283"/>
            <a:ext cx="416762" cy="41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Image result for icon for aggregation">
            <a:extLst>
              <a:ext uri="{FF2B5EF4-FFF2-40B4-BE49-F238E27FC236}">
                <a16:creationId xmlns:a16="http://schemas.microsoft.com/office/drawing/2014/main" id="{85B40D56-CE73-4CEB-8691-08EB9D846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47879" y="3929885"/>
            <a:ext cx="416762" cy="41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8" descr="https://static.thenounproject.com/png/1664956-200.png">
            <a:extLst>
              <a:ext uri="{FF2B5EF4-FFF2-40B4-BE49-F238E27FC236}">
                <a16:creationId xmlns:a16="http://schemas.microsoft.com/office/drawing/2014/main" id="{4CADAA69-D693-4B15-97A8-7322822C2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49" y="4422649"/>
            <a:ext cx="461958" cy="46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79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56A32FE-BC2C-499A-8C91-19B8DCD3C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795" y="376999"/>
            <a:ext cx="6703615" cy="479100"/>
          </a:xfrm>
        </p:spPr>
        <p:txBody>
          <a:bodyPr/>
          <a:lstStyle/>
          <a:p>
            <a:r>
              <a:rPr lang="en-GB" sz="2100" dirty="0">
                <a:solidFill>
                  <a:schemeClr val="accent2"/>
                </a:solidFill>
              </a:rPr>
              <a:t>UK Fare profile: Basic vs Advanced Fare features. 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2B9F17-F287-4CB2-82E2-6C99CDE04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237" y="1183225"/>
            <a:ext cx="511991" cy="374461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17E5DC-EAA6-4454-95B6-A5402F53DB6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729542" y="5834876"/>
            <a:ext cx="431100" cy="326400"/>
          </a:xfrm>
        </p:spPr>
        <p:txBody>
          <a:bodyPr/>
          <a:lstStyle/>
          <a:p>
            <a:fld id="{00000000-1234-1234-1234-123412341234}" type="slidenum">
              <a:rPr lang="en-GB" smtClean="0"/>
              <a:pPr/>
              <a:t>50</a:t>
            </a:fld>
            <a:endParaRPr lang="en-GB"/>
          </a:p>
        </p:txBody>
      </p:sp>
      <p:pic>
        <p:nvPicPr>
          <p:cNvPr id="7" name="Picture 6" descr="Image result for traveline">
            <a:extLst>
              <a:ext uri="{FF2B5EF4-FFF2-40B4-BE49-F238E27FC236}">
                <a16:creationId xmlns:a16="http://schemas.microsoft.com/office/drawing/2014/main" id="{D08BD11A-CCCC-453D-BF6E-060DDDF4E2A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594" y="523655"/>
            <a:ext cx="697615" cy="470075"/>
          </a:xfrm>
          <a:prstGeom prst="rect">
            <a:avLst/>
          </a:prstGeom>
          <a:noFill/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5FB7761-C71C-4501-B4A6-A72F06B03733}"/>
              </a:ext>
            </a:extLst>
          </p:cNvPr>
          <p:cNvGraphicFramePr>
            <a:graphicFrameLocks noGrp="1"/>
          </p:cNvGraphicFramePr>
          <p:nvPr/>
        </p:nvGraphicFramePr>
        <p:xfrm>
          <a:off x="410579" y="1183225"/>
          <a:ext cx="8698048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414">
                  <a:extLst>
                    <a:ext uri="{9D8B030D-6E8A-4147-A177-3AD203B41FA5}">
                      <a16:colId xmlns:a16="http://schemas.microsoft.com/office/drawing/2014/main" val="4179937880"/>
                    </a:ext>
                  </a:extLst>
                </a:gridCol>
                <a:gridCol w="827054">
                  <a:extLst>
                    <a:ext uri="{9D8B030D-6E8A-4147-A177-3AD203B41FA5}">
                      <a16:colId xmlns:a16="http://schemas.microsoft.com/office/drawing/2014/main" val="1222666244"/>
                    </a:ext>
                  </a:extLst>
                </a:gridCol>
                <a:gridCol w="2766686">
                  <a:extLst>
                    <a:ext uri="{9D8B030D-6E8A-4147-A177-3AD203B41FA5}">
                      <a16:colId xmlns:a16="http://schemas.microsoft.com/office/drawing/2014/main" val="1517515031"/>
                    </a:ext>
                  </a:extLst>
                </a:gridCol>
                <a:gridCol w="3571894">
                  <a:extLst>
                    <a:ext uri="{9D8B030D-6E8A-4147-A177-3AD203B41FA5}">
                      <a16:colId xmlns:a16="http://schemas.microsoft.com/office/drawing/2014/main" val="1263200719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GB" sz="1400" dirty="0"/>
                        <a:t>Aspect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Basic Fare profile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Advanced Fare profile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55388483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r>
                        <a:rPr lang="en-GB" sz="1600" dirty="0"/>
                        <a:t>Tariff Structure</a:t>
                      </a:r>
                    </a:p>
                    <a:p>
                      <a:r>
                        <a:rPr lang="en-GB" sz="1600" dirty="0"/>
                        <a:t>Spatial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/>
                        <a:t>Point-to-Point, Zone-to-Zone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/>
                        <a:t>Zonal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/>
                        <a:t>Stage fare / unit section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/>
                        <a:t>Flat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Composite tariffs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5526582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600" dirty="0"/>
                        <a:t>Tariff - Temporal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/>
                        <a:t>Time intervals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+ Peak/ off-peak etc conditions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8344315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GB" sz="1600" dirty="0"/>
                        <a:t>Products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/>
                        <a:t>Trip,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/>
                        <a:t>Pass,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/>
                        <a:t>Carnet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+Sale Discounts, Capping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385231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GB" sz="1600" dirty="0"/>
                        <a:t>Product options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/>
                        <a:t>User Types, Group Tickets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/>
                        <a:t>Simple travel constraints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+Complex travel constraints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+Complex commercial conditions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0887586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GB" sz="1600" dirty="0"/>
                        <a:t>Sales Offers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/>
                        <a:t>Media, Distribution Channel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1182336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GB" sz="1600" dirty="0"/>
                        <a:t>Scaling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/>
                        <a:t>Line, Network, Operator(s)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+Complex Multi-operator, National, modular 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9113754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600" dirty="0"/>
                        <a:t>Prices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Absolute prices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+ Derived prices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94532143"/>
                  </a:ext>
                </a:extLst>
              </a:tr>
            </a:tbl>
          </a:graphicData>
        </a:graphic>
      </p:graphicFrame>
      <p:pic>
        <p:nvPicPr>
          <p:cNvPr id="9" name="Picture 3">
            <a:extLst>
              <a:ext uri="{FF2B5EF4-FFF2-40B4-BE49-F238E27FC236}">
                <a16:creationId xmlns:a16="http://schemas.microsoft.com/office/drawing/2014/main" id="{6896C4BE-6CC9-4668-80F7-E2237E20C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505" y="1830420"/>
            <a:ext cx="211400" cy="2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1F4C4B3-053E-4834-A464-DBA23DD19AEC}"/>
              </a:ext>
            </a:extLst>
          </p:cNvPr>
          <p:cNvGrpSpPr/>
          <p:nvPr/>
        </p:nvGrpSpPr>
        <p:grpSpPr>
          <a:xfrm>
            <a:off x="1956257" y="1994203"/>
            <a:ext cx="375668" cy="152557"/>
            <a:chOff x="5681797" y="5687141"/>
            <a:chExt cx="690403" cy="2862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B69044-C447-4031-B230-4056226D30D6}"/>
                </a:ext>
              </a:extLst>
            </p:cNvPr>
            <p:cNvSpPr/>
            <p:nvPr/>
          </p:nvSpPr>
          <p:spPr>
            <a:xfrm>
              <a:off x="5681797" y="5687141"/>
              <a:ext cx="690403" cy="2862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" name="Chevron 68">
              <a:extLst>
                <a:ext uri="{FF2B5EF4-FFF2-40B4-BE49-F238E27FC236}">
                  <a16:creationId xmlns:a16="http://schemas.microsoft.com/office/drawing/2014/main" id="{662B00FD-9D1D-4B12-9BD3-CB93CAB94378}"/>
                </a:ext>
              </a:extLst>
            </p:cNvPr>
            <p:cNvSpPr/>
            <p:nvPr/>
          </p:nvSpPr>
          <p:spPr>
            <a:xfrm>
              <a:off x="5740496" y="5735511"/>
              <a:ext cx="116156" cy="177238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/>
                </a:solidFill>
              </a:endParaRPr>
            </a:p>
          </p:txBody>
        </p:sp>
        <p:sp>
          <p:nvSpPr>
            <p:cNvPr id="13" name="Chevron 69">
              <a:extLst>
                <a:ext uri="{FF2B5EF4-FFF2-40B4-BE49-F238E27FC236}">
                  <a16:creationId xmlns:a16="http://schemas.microsoft.com/office/drawing/2014/main" id="{69841F0F-1DBD-403C-A8D0-727B6B186A8F}"/>
                </a:ext>
              </a:extLst>
            </p:cNvPr>
            <p:cNvSpPr/>
            <p:nvPr/>
          </p:nvSpPr>
          <p:spPr>
            <a:xfrm>
              <a:off x="5851372" y="5735511"/>
              <a:ext cx="116156" cy="177238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/>
                </a:solidFill>
              </a:endParaRPr>
            </a:p>
          </p:txBody>
        </p:sp>
        <p:sp>
          <p:nvSpPr>
            <p:cNvPr id="14" name="Chevron 70">
              <a:extLst>
                <a:ext uri="{FF2B5EF4-FFF2-40B4-BE49-F238E27FC236}">
                  <a16:creationId xmlns:a16="http://schemas.microsoft.com/office/drawing/2014/main" id="{6734CA29-2379-44BC-9BD0-B228F3615250}"/>
                </a:ext>
              </a:extLst>
            </p:cNvPr>
            <p:cNvSpPr/>
            <p:nvPr/>
          </p:nvSpPr>
          <p:spPr>
            <a:xfrm>
              <a:off x="5964348" y="5735511"/>
              <a:ext cx="116156" cy="177238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/>
                </a:solidFill>
              </a:endParaRPr>
            </a:p>
          </p:txBody>
        </p:sp>
        <p:sp>
          <p:nvSpPr>
            <p:cNvPr id="15" name="Chevron 71">
              <a:extLst>
                <a:ext uri="{FF2B5EF4-FFF2-40B4-BE49-F238E27FC236}">
                  <a16:creationId xmlns:a16="http://schemas.microsoft.com/office/drawing/2014/main" id="{7B6DA2AA-D602-4F98-9810-75A1DCEDB6BF}"/>
                </a:ext>
              </a:extLst>
            </p:cNvPr>
            <p:cNvSpPr/>
            <p:nvPr/>
          </p:nvSpPr>
          <p:spPr>
            <a:xfrm>
              <a:off x="6073125" y="5735511"/>
              <a:ext cx="116156" cy="177238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/>
                </a:solidFill>
              </a:endParaRPr>
            </a:p>
          </p:txBody>
        </p:sp>
        <p:sp>
          <p:nvSpPr>
            <p:cNvPr id="16" name="Chevron 72">
              <a:extLst>
                <a:ext uri="{FF2B5EF4-FFF2-40B4-BE49-F238E27FC236}">
                  <a16:creationId xmlns:a16="http://schemas.microsoft.com/office/drawing/2014/main" id="{00150082-D592-4D0C-A3B3-140F3ED642E4}"/>
                </a:ext>
              </a:extLst>
            </p:cNvPr>
            <p:cNvSpPr/>
            <p:nvPr/>
          </p:nvSpPr>
          <p:spPr>
            <a:xfrm>
              <a:off x="6184002" y="5735511"/>
              <a:ext cx="116156" cy="177238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/>
                </a:solidFill>
              </a:endParaRPr>
            </a:p>
          </p:txBody>
        </p:sp>
      </p:grpSp>
      <p:pic>
        <p:nvPicPr>
          <p:cNvPr id="17" name="Picture 13" descr="Image result for iron icon">
            <a:extLst>
              <a:ext uri="{FF2B5EF4-FFF2-40B4-BE49-F238E27FC236}">
                <a16:creationId xmlns:a16="http://schemas.microsoft.com/office/drawing/2014/main" id="{D9A5F474-7E45-4D02-B8D7-A0D34B9F9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771" y="2355164"/>
            <a:ext cx="215225" cy="21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FA2A23D-44B6-4213-86BE-051EAC3B69A2}"/>
              </a:ext>
            </a:extLst>
          </p:cNvPr>
          <p:cNvGrpSpPr/>
          <p:nvPr/>
        </p:nvGrpSpPr>
        <p:grpSpPr>
          <a:xfrm>
            <a:off x="1924105" y="1579049"/>
            <a:ext cx="227700" cy="186528"/>
            <a:chOff x="3098124" y="5772347"/>
            <a:chExt cx="350284" cy="32688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4223614-1800-40B4-90DF-41DCCF84C57D}"/>
                </a:ext>
              </a:extLst>
            </p:cNvPr>
            <p:cNvSpPr/>
            <p:nvPr/>
          </p:nvSpPr>
          <p:spPr>
            <a:xfrm>
              <a:off x="3098124" y="5784759"/>
              <a:ext cx="350284" cy="3144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0" name="Flowchart: Process 19">
              <a:extLst>
                <a:ext uri="{FF2B5EF4-FFF2-40B4-BE49-F238E27FC236}">
                  <a16:creationId xmlns:a16="http://schemas.microsoft.com/office/drawing/2014/main" id="{031FFAFE-AC0C-406B-90C7-13645159F6CC}"/>
                </a:ext>
              </a:extLst>
            </p:cNvPr>
            <p:cNvSpPr/>
            <p:nvPr/>
          </p:nvSpPr>
          <p:spPr bwMode="auto">
            <a:xfrm>
              <a:off x="3157646" y="5980936"/>
              <a:ext cx="83551" cy="91378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350">
                <a:latin typeface="Arial" pitchFamily="34" charset="0"/>
              </a:endParaRPr>
            </a:p>
          </p:txBody>
        </p:sp>
        <p:sp>
          <p:nvSpPr>
            <p:cNvPr id="21" name="Flowchart: Process 20">
              <a:extLst>
                <a:ext uri="{FF2B5EF4-FFF2-40B4-BE49-F238E27FC236}">
                  <a16:creationId xmlns:a16="http://schemas.microsoft.com/office/drawing/2014/main" id="{472C4A3A-3CAB-4E30-B8AB-7B75867DE61B}"/>
                </a:ext>
              </a:extLst>
            </p:cNvPr>
            <p:cNvSpPr/>
            <p:nvPr/>
          </p:nvSpPr>
          <p:spPr bwMode="auto">
            <a:xfrm>
              <a:off x="3256232" y="5979797"/>
              <a:ext cx="83551" cy="91378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350" dirty="0">
                <a:latin typeface="Arial" pitchFamily="34" charset="0"/>
              </a:endParaRPr>
            </a:p>
          </p:txBody>
        </p:sp>
        <p:sp>
          <p:nvSpPr>
            <p:cNvPr id="22" name="Flowchart: Process 21">
              <a:extLst>
                <a:ext uri="{FF2B5EF4-FFF2-40B4-BE49-F238E27FC236}">
                  <a16:creationId xmlns:a16="http://schemas.microsoft.com/office/drawing/2014/main" id="{EF9DDE0D-6D14-41A1-80DF-BBC718499738}"/>
                </a:ext>
              </a:extLst>
            </p:cNvPr>
            <p:cNvSpPr/>
            <p:nvPr/>
          </p:nvSpPr>
          <p:spPr bwMode="auto">
            <a:xfrm>
              <a:off x="3358115" y="5979797"/>
              <a:ext cx="83551" cy="91378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350" dirty="0">
                <a:latin typeface="Arial" pitchFamily="34" charset="0"/>
              </a:endParaRPr>
            </a:p>
          </p:txBody>
        </p:sp>
        <p:sp>
          <p:nvSpPr>
            <p:cNvPr id="23" name="Flowchart: Process 22">
              <a:extLst>
                <a:ext uri="{FF2B5EF4-FFF2-40B4-BE49-F238E27FC236}">
                  <a16:creationId xmlns:a16="http://schemas.microsoft.com/office/drawing/2014/main" id="{DDD82D01-A39A-47B4-A948-E3F92E2C2A57}"/>
                </a:ext>
              </a:extLst>
            </p:cNvPr>
            <p:cNvSpPr/>
            <p:nvPr/>
          </p:nvSpPr>
          <p:spPr bwMode="auto">
            <a:xfrm>
              <a:off x="3156937" y="5876748"/>
              <a:ext cx="83551" cy="91378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350" dirty="0">
                <a:latin typeface="Arial" pitchFamily="34" charset="0"/>
              </a:endParaRPr>
            </a:p>
          </p:txBody>
        </p:sp>
        <p:sp>
          <p:nvSpPr>
            <p:cNvPr id="24" name="Flowchart: Process 23">
              <a:extLst>
                <a:ext uri="{FF2B5EF4-FFF2-40B4-BE49-F238E27FC236}">
                  <a16:creationId xmlns:a16="http://schemas.microsoft.com/office/drawing/2014/main" id="{6FA7E845-2F20-4675-ACE8-94CC59F1A2AF}"/>
                </a:ext>
              </a:extLst>
            </p:cNvPr>
            <p:cNvSpPr/>
            <p:nvPr/>
          </p:nvSpPr>
          <p:spPr bwMode="auto">
            <a:xfrm>
              <a:off x="3257137" y="5876748"/>
              <a:ext cx="83551" cy="91378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350" dirty="0">
                <a:latin typeface="Arial" pitchFamily="34" charset="0"/>
              </a:endParaRPr>
            </a:p>
          </p:txBody>
        </p:sp>
        <p:sp>
          <p:nvSpPr>
            <p:cNvPr id="25" name="Flowchart: Process 24">
              <a:extLst>
                <a:ext uri="{FF2B5EF4-FFF2-40B4-BE49-F238E27FC236}">
                  <a16:creationId xmlns:a16="http://schemas.microsoft.com/office/drawing/2014/main" id="{CB55A6CA-2CA1-4C06-8C1C-696FD69124BD}"/>
                </a:ext>
              </a:extLst>
            </p:cNvPr>
            <p:cNvSpPr/>
            <p:nvPr/>
          </p:nvSpPr>
          <p:spPr bwMode="auto">
            <a:xfrm>
              <a:off x="3156937" y="5772347"/>
              <a:ext cx="83551" cy="91378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350" dirty="0">
                <a:latin typeface="Arial" pitchFamily="34" charset="0"/>
              </a:endParaRPr>
            </a:p>
          </p:txBody>
        </p:sp>
      </p:grpSp>
      <p:pic>
        <p:nvPicPr>
          <p:cNvPr id="26" name="Picture 4">
            <a:extLst>
              <a:ext uri="{FF2B5EF4-FFF2-40B4-BE49-F238E27FC236}">
                <a16:creationId xmlns:a16="http://schemas.microsoft.com/office/drawing/2014/main" id="{EF026634-ACB2-4B52-A194-E48193320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476" y="3521819"/>
            <a:ext cx="209124" cy="1798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44C1306A-2A24-4833-96C3-191CA6EA36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89"/>
          <a:stretch/>
        </p:blipFill>
        <p:spPr bwMode="auto">
          <a:xfrm>
            <a:off x="2331925" y="3459942"/>
            <a:ext cx="245492" cy="186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7">
            <a:extLst>
              <a:ext uri="{FF2B5EF4-FFF2-40B4-BE49-F238E27FC236}">
                <a16:creationId xmlns:a16="http://schemas.microsoft.com/office/drawing/2014/main" id="{848FF1BF-7236-44A0-A84D-4BA8A958B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99" y="4249572"/>
            <a:ext cx="209124" cy="20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5">
            <a:extLst>
              <a:ext uri="{FF2B5EF4-FFF2-40B4-BE49-F238E27FC236}">
                <a16:creationId xmlns:a16="http://schemas.microsoft.com/office/drawing/2014/main" id="{A3A42BBD-E707-4BAF-838B-F1E0D51E8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610" y="3701691"/>
            <a:ext cx="229574" cy="22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7" descr="Image result for gateway  icon">
            <a:extLst>
              <a:ext uri="{FF2B5EF4-FFF2-40B4-BE49-F238E27FC236}">
                <a16:creationId xmlns:a16="http://schemas.microsoft.com/office/drawing/2014/main" id="{35591C40-B2F3-4242-84BE-470BA4664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14" y="1983432"/>
            <a:ext cx="222888" cy="22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0F0A683-8D10-4D7C-A88F-8626DE3B8D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91877" y="2967583"/>
            <a:ext cx="210369" cy="209279"/>
          </a:xfrm>
          <a:prstGeom prst="rect">
            <a:avLst/>
          </a:prstGeom>
        </p:spPr>
      </p:pic>
      <p:pic>
        <p:nvPicPr>
          <p:cNvPr id="38" name="Picture 12">
            <a:extLst>
              <a:ext uri="{FF2B5EF4-FFF2-40B4-BE49-F238E27FC236}">
                <a16:creationId xmlns:a16="http://schemas.microsoft.com/office/drawing/2014/main" id="{562564B1-037D-4769-83BB-A83CA5FD5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13" y="2964882"/>
            <a:ext cx="235992" cy="23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">
            <a:extLst>
              <a:ext uri="{FF2B5EF4-FFF2-40B4-BE49-F238E27FC236}">
                <a16:creationId xmlns:a16="http://schemas.microsoft.com/office/drawing/2014/main" id="{AB3963A0-9EDB-4D95-8644-C06A9720F8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2" t="-1067" r="24626" b="1067"/>
          <a:stretch/>
        </p:blipFill>
        <p:spPr bwMode="auto">
          <a:xfrm>
            <a:off x="2383422" y="3771938"/>
            <a:ext cx="229574" cy="21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" name="Picture 3">
            <a:extLst>
              <a:ext uri="{FF2B5EF4-FFF2-40B4-BE49-F238E27FC236}">
                <a16:creationId xmlns:a16="http://schemas.microsoft.com/office/drawing/2014/main" id="{751FB17F-5C6F-4A0C-9C3D-E19872FE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5822">
            <a:off x="2263790" y="5018342"/>
            <a:ext cx="286446" cy="18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9" descr="Related image">
            <a:extLst>
              <a:ext uri="{FF2B5EF4-FFF2-40B4-BE49-F238E27FC236}">
                <a16:creationId xmlns:a16="http://schemas.microsoft.com/office/drawing/2014/main" id="{F1418616-26DC-41CB-BD14-7963BD65FC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3" r="17613"/>
          <a:stretch/>
        </p:blipFill>
        <p:spPr bwMode="auto">
          <a:xfrm>
            <a:off x="1955871" y="4270331"/>
            <a:ext cx="164167" cy="24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0269801A-609C-4319-A5C9-146FD1EA24FA}"/>
              </a:ext>
            </a:extLst>
          </p:cNvPr>
          <p:cNvGrpSpPr/>
          <p:nvPr/>
        </p:nvGrpSpPr>
        <p:grpSpPr>
          <a:xfrm>
            <a:off x="2046542" y="6048948"/>
            <a:ext cx="147449" cy="337888"/>
            <a:chOff x="7452320" y="1886231"/>
            <a:chExt cx="1204901" cy="1498714"/>
          </a:xfrm>
        </p:grpSpPr>
        <p:pic>
          <p:nvPicPr>
            <p:cNvPr id="43" name="Picture 3" descr="C:\Users\nick.knowles\AppData\Local\Microsoft\Windows\INetCache\IE\1X7Q07M1\price-tag[1].jpg">
              <a:extLst>
                <a:ext uri="{FF2B5EF4-FFF2-40B4-BE49-F238E27FC236}">
                  <a16:creationId xmlns:a16="http://schemas.microsoft.com/office/drawing/2014/main" id="{3D931FC7-E34A-42BD-AF93-523CAE62A0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1886231"/>
              <a:ext cx="1204901" cy="1498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5" descr="C:\Program Files\Microsoft Office\MEDIA\CAGCAT10\j0222021.wmf">
              <a:extLst>
                <a:ext uri="{FF2B5EF4-FFF2-40B4-BE49-F238E27FC236}">
                  <a16:creationId xmlns:a16="http://schemas.microsoft.com/office/drawing/2014/main" id="{C4C137E4-C081-4817-A897-B3CD33F53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58154">
              <a:off x="7758810" y="2802089"/>
              <a:ext cx="353460" cy="354720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E50244AA-563D-43DE-B21A-B219AC3615F3}"/>
              </a:ext>
            </a:extLst>
          </p:cNvPr>
          <p:cNvPicPr>
            <a:picLocks/>
          </p:cNvPicPr>
          <p:nvPr/>
        </p:nvPicPr>
        <p:blipFill rotWithShape="1">
          <a:blip r:embed="rId17"/>
          <a:srcRect t="14525" b="15217"/>
          <a:stretch/>
        </p:blipFill>
        <p:spPr>
          <a:xfrm>
            <a:off x="8525770" y="2512731"/>
            <a:ext cx="303727" cy="15017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6" name="Picture 3">
            <a:extLst>
              <a:ext uri="{FF2B5EF4-FFF2-40B4-BE49-F238E27FC236}">
                <a16:creationId xmlns:a16="http://schemas.microsoft.com/office/drawing/2014/main" id="{61E5AFE9-5CD4-4E0D-9571-588ABC1C3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655" y="4354134"/>
            <a:ext cx="195026" cy="22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4353B23-DF37-4E4A-AA2F-C1215350282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374065" y="1582587"/>
            <a:ext cx="181808" cy="17944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089332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6755" y="350598"/>
            <a:ext cx="5902486" cy="704348"/>
          </a:xfrm>
        </p:spPr>
        <p:txBody>
          <a:bodyPr/>
          <a:lstStyle/>
          <a:p>
            <a:r>
              <a:rPr lang="en-GB" sz="4000" dirty="0"/>
              <a:t>Fare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238" y="1284416"/>
            <a:ext cx="8495028" cy="4091478"/>
          </a:xfrm>
        </p:spPr>
        <p:txBody>
          <a:bodyPr>
            <a:normAutofit fontScale="55000" lnSpcReduction="20000"/>
          </a:bodyPr>
          <a:lstStyle/>
          <a:p>
            <a:endParaRPr lang="en-GB" sz="3200" b="1" dirty="0">
              <a:solidFill>
                <a:schemeClr val="accent1"/>
              </a:solidFill>
              <a:ea typeface="+mj-ea"/>
              <a:cs typeface="+mj-cs"/>
            </a:endParaRPr>
          </a:p>
          <a:p>
            <a:r>
              <a:rPr lang="en-GB" sz="3200" dirty="0">
                <a:solidFill>
                  <a:schemeClr val="accent1"/>
                </a:solidFill>
                <a:ea typeface="+mj-ea"/>
                <a:cs typeface="+mj-cs"/>
              </a:rPr>
              <a:t>Prices are separate from the tariff elements they price.</a:t>
            </a:r>
          </a:p>
          <a:p>
            <a:pPr lvl="1">
              <a:lnSpc>
                <a:spcPct val="120000"/>
              </a:lnSpc>
            </a:pPr>
            <a:r>
              <a:rPr lang="en-GB" sz="2900" dirty="0"/>
              <a:t>An element may have different prices with different validities.</a:t>
            </a:r>
          </a:p>
          <a:p>
            <a:pPr lvl="1">
              <a:lnSpc>
                <a:spcPct val="120000"/>
              </a:lnSpc>
            </a:pPr>
            <a:r>
              <a:rPr lang="en-GB" sz="2900" dirty="0"/>
              <a:t>Prices may apply to individual elements or combination of priceable elements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3200" dirty="0">
              <a:solidFill>
                <a:schemeClr val="accent1"/>
              </a:solidFill>
              <a:ea typeface="+mj-ea"/>
              <a:cs typeface="+mj-cs"/>
            </a:endParaRPr>
          </a:p>
          <a:p>
            <a:r>
              <a:rPr lang="en-GB" sz="3200" dirty="0">
                <a:solidFill>
                  <a:schemeClr val="accent1"/>
                </a:solidFill>
                <a:ea typeface="+mj-ea"/>
                <a:cs typeface="+mj-cs"/>
              </a:rPr>
              <a:t>Different type of prices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2900" dirty="0"/>
              <a:t>Static / Base Prices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2900" dirty="0"/>
              <a:t>Prices Derived from Base Prices </a:t>
            </a:r>
          </a:p>
          <a:p>
            <a:pPr lvl="2">
              <a:lnSpc>
                <a:spcPct val="120000"/>
              </a:lnSpc>
            </a:pPr>
            <a:r>
              <a:rPr lang="en-GB" sz="2700" dirty="0"/>
              <a:t>Both amount and derivation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2900" dirty="0"/>
              <a:t>Dynamic Prices (pricing service)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GB" sz="2700" dirty="0"/>
              <a:t>Range  bands for dynamic prices  can be indicated by FARE QUOTA FACTORs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4547" y="2805604"/>
            <a:ext cx="536011" cy="769849"/>
            <a:chOff x="7452320" y="1886231"/>
            <a:chExt cx="1204901" cy="1498714"/>
          </a:xfrm>
        </p:grpSpPr>
        <p:pic>
          <p:nvPicPr>
            <p:cNvPr id="5" name="Picture 3" descr="C:\Users\nick.knowles\AppData\Local\Microsoft\Windows\INetCache\IE\1X7Q07M1\price-tag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1886231"/>
              <a:ext cx="1204901" cy="1498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C:\Program Files\Microsoft Office\MEDIA\CAGCAT10\j0222021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58154">
              <a:off x="7758810" y="2802089"/>
              <a:ext cx="353460" cy="354720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99554" y="6402387"/>
            <a:ext cx="513675" cy="365125"/>
          </a:xfrm>
        </p:spPr>
        <p:txBody>
          <a:bodyPr/>
          <a:lstStyle/>
          <a:p>
            <a:fld id="{1F530423-F2DA-4A11-9E75-1EB6423D69A6}" type="slidenum">
              <a:rPr lang="en-GB" smtClean="0">
                <a:solidFill>
                  <a:prstClr val="white"/>
                </a:solidFill>
              </a:rPr>
              <a:pPr/>
              <a:t>51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944" y="6398250"/>
            <a:ext cx="4870023" cy="363548"/>
          </a:xfrm>
        </p:spPr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NeTEx UK Profile - Bus Fares with NeTEx</a:t>
            </a:r>
            <a:endParaRPr lang="en-GB" sz="900" dirty="0">
              <a:solidFill>
                <a:prstClr val="white"/>
              </a:solidFill>
            </a:endParaRPr>
          </a:p>
        </p:txBody>
      </p:sp>
      <p:pic>
        <p:nvPicPr>
          <p:cNvPr id="15" name="Picture 10">
            <a:extLst>
              <a:ext uri="{FF2B5EF4-FFF2-40B4-BE49-F238E27FC236}">
                <a16:creationId xmlns:a16="http://schemas.microsoft.com/office/drawing/2014/main" id="{E18AC237-C63E-46ED-9FE9-95701BC67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9900">
            <a:off x="4504598" y="5344024"/>
            <a:ext cx="172888" cy="18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E1C877-60E7-4174-A034-A1A1BCC0CA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34" y="4601946"/>
            <a:ext cx="588356" cy="8789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4B51B90-0025-45C2-81A2-4CDA32EFEE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81" y="3647211"/>
            <a:ext cx="600824" cy="89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6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1318" y="368660"/>
            <a:ext cx="5902486" cy="704348"/>
          </a:xfrm>
        </p:spPr>
        <p:txBody>
          <a:bodyPr/>
          <a:lstStyle/>
          <a:p>
            <a:r>
              <a:rPr lang="en-GB" dirty="0"/>
              <a:t>Pricing Dimensions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0423-F2DA-4A11-9E75-1EB6423D69A6}" type="slidenum">
              <a:rPr lang="en-GB" smtClean="0"/>
              <a:pPr/>
              <a:t>52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4753" y="1266647"/>
            <a:ext cx="2392380" cy="102533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NeTEx UK Profile - Bus Fares with NeTEx</a:t>
            </a:r>
            <a:endParaRPr lang="en-GB" sz="900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0" r="11378"/>
          <a:stretch/>
        </p:blipFill>
        <p:spPr bwMode="auto">
          <a:xfrm>
            <a:off x="4633185" y="4485033"/>
            <a:ext cx="1588390" cy="175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 flipH="1" flipV="1">
            <a:off x="1458517" y="4152540"/>
            <a:ext cx="1038873" cy="1528624"/>
          </a:xfrm>
          <a:prstGeom prst="straightConnector1">
            <a:avLst/>
          </a:prstGeom>
          <a:solidFill>
            <a:srgbClr val="00B0D8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0" name="Group 9"/>
          <p:cNvGrpSpPr/>
          <p:nvPr/>
        </p:nvGrpSpPr>
        <p:grpSpPr>
          <a:xfrm rot="20795735">
            <a:off x="4779477" y="5245033"/>
            <a:ext cx="167721" cy="310942"/>
            <a:chOff x="7452316" y="1886229"/>
            <a:chExt cx="1204900" cy="1498713"/>
          </a:xfrm>
        </p:grpSpPr>
        <p:pic>
          <p:nvPicPr>
            <p:cNvPr id="11" name="Picture 3" descr="C:\Users\nick.knowles\AppData\Local\Microsoft\Windows\INetCache\IE\1X7Q07M1\price-tag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16" y="1886229"/>
              <a:ext cx="1204900" cy="1498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 descr="C:\Program Files\Microsoft Office\MEDIA\CAGCAT10\j0222021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58154">
              <a:off x="7758811" y="2802088"/>
              <a:ext cx="353459" cy="35471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3" name="Group 12"/>
          <p:cNvGrpSpPr/>
          <p:nvPr/>
        </p:nvGrpSpPr>
        <p:grpSpPr>
          <a:xfrm rot="20795735">
            <a:off x="5860310" y="5243974"/>
            <a:ext cx="167721" cy="310942"/>
            <a:chOff x="7452316" y="1886229"/>
            <a:chExt cx="1204900" cy="1498713"/>
          </a:xfrm>
        </p:grpSpPr>
        <p:pic>
          <p:nvPicPr>
            <p:cNvPr id="14" name="Picture 3" descr="C:\Users\nick.knowles\AppData\Local\Microsoft\Windows\INetCache\IE\1X7Q07M1\price-tag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16" y="1886229"/>
              <a:ext cx="1204900" cy="1498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5" descr="C:\Program Files\Microsoft Office\MEDIA\CAGCAT10\j0222021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58154">
              <a:off x="7758811" y="2802088"/>
              <a:ext cx="353459" cy="35471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6" name="Group 15"/>
          <p:cNvGrpSpPr/>
          <p:nvPr/>
        </p:nvGrpSpPr>
        <p:grpSpPr>
          <a:xfrm rot="17313064">
            <a:off x="5546424" y="4805235"/>
            <a:ext cx="167721" cy="310942"/>
            <a:chOff x="7452316" y="1886229"/>
            <a:chExt cx="1204900" cy="1498713"/>
          </a:xfrm>
        </p:grpSpPr>
        <p:pic>
          <p:nvPicPr>
            <p:cNvPr id="17" name="Picture 3" descr="C:\Users\nick.knowles\AppData\Local\Microsoft\Windows\INetCache\IE\1X7Q07M1\price-tag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16" y="1886229"/>
              <a:ext cx="1204900" cy="1498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5" descr="C:\Program Files\Microsoft Office\MEDIA\CAGCAT10\j0222021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58154">
              <a:off x="7758811" y="2802088"/>
              <a:ext cx="353459" cy="35471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9" name="Group 18"/>
          <p:cNvGrpSpPr/>
          <p:nvPr/>
        </p:nvGrpSpPr>
        <p:grpSpPr>
          <a:xfrm rot="2338864">
            <a:off x="5060085" y="4793781"/>
            <a:ext cx="167721" cy="310942"/>
            <a:chOff x="7452316" y="1886229"/>
            <a:chExt cx="1204900" cy="1498713"/>
          </a:xfrm>
        </p:grpSpPr>
        <p:pic>
          <p:nvPicPr>
            <p:cNvPr id="20" name="Picture 3" descr="C:\Users\nick.knowles\AppData\Local\Microsoft\Windows\INetCache\IE\1X7Q07M1\price-tag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16" y="1886229"/>
              <a:ext cx="1204900" cy="1498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5" descr="C:\Program Files\Microsoft Office\MEDIA\CAGCAT10\j0222021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58154">
              <a:off x="7758811" y="2802088"/>
              <a:ext cx="353459" cy="35471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22" name="Group 21"/>
          <p:cNvGrpSpPr/>
          <p:nvPr/>
        </p:nvGrpSpPr>
        <p:grpSpPr>
          <a:xfrm rot="2938307">
            <a:off x="5565922" y="5689847"/>
            <a:ext cx="172916" cy="273241"/>
            <a:chOff x="7583441" y="2049332"/>
            <a:chExt cx="1006699" cy="1252182"/>
          </a:xfrm>
        </p:grpSpPr>
        <p:pic>
          <p:nvPicPr>
            <p:cNvPr id="23" name="Picture 3" descr="C:\Users\nick.knowles\AppData\Local\Microsoft\Windows\INetCache\IE\1X7Q07M1\price-tag[1]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3441" y="2049332"/>
              <a:ext cx="1006699" cy="1252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5" descr="C:\Program Files\Microsoft Office\MEDIA\CAGCAT10\j0222021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58154">
              <a:off x="7758811" y="2802088"/>
              <a:ext cx="353459" cy="35471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25" name="Group 24"/>
          <p:cNvGrpSpPr/>
          <p:nvPr/>
        </p:nvGrpSpPr>
        <p:grpSpPr>
          <a:xfrm rot="17313064">
            <a:off x="5058773" y="5681028"/>
            <a:ext cx="114387" cy="246435"/>
            <a:chOff x="7452316" y="1886229"/>
            <a:chExt cx="1204900" cy="1498713"/>
          </a:xfrm>
        </p:grpSpPr>
        <p:pic>
          <p:nvPicPr>
            <p:cNvPr id="26" name="Picture 3" descr="C:\Users\nick.knowles\AppData\Local\Microsoft\Windows\INetCache\IE\1X7Q07M1\price-tag[1]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16" y="1886229"/>
              <a:ext cx="1204900" cy="1498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5" descr="C:\Program Files\Microsoft Office\MEDIA\CAGCAT10\j0222021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58154">
              <a:off x="7758811" y="2802088"/>
              <a:ext cx="353459" cy="354719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28" name="Bent-Up Arrow 27"/>
          <p:cNvSpPr/>
          <p:nvPr/>
        </p:nvSpPr>
        <p:spPr>
          <a:xfrm rot="5400000">
            <a:off x="3315566" y="4179878"/>
            <a:ext cx="1761170" cy="855095"/>
          </a:xfrm>
          <a:prstGeom prst="bentUpArrow">
            <a:avLst>
              <a:gd name="adj1" fmla="val 38959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Fare Product</a:t>
            </a:r>
          </a:p>
        </p:txBody>
      </p:sp>
      <p:sp>
        <p:nvSpPr>
          <p:cNvPr id="29" name="Bent-Up Arrow 28"/>
          <p:cNvSpPr/>
          <p:nvPr/>
        </p:nvSpPr>
        <p:spPr>
          <a:xfrm rot="5400000">
            <a:off x="2507600" y="4420526"/>
            <a:ext cx="2223802" cy="836434"/>
          </a:xfrm>
          <a:prstGeom prst="bentUpArrow">
            <a:avLst>
              <a:gd name="adj1" fmla="val 44815"/>
              <a:gd name="adj2" fmla="val 23633"/>
              <a:gd name="adj3" fmla="val 318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Access Right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3324995" y="2002643"/>
            <a:ext cx="1761170" cy="77789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Group Ticket</a:t>
            </a:r>
          </a:p>
        </p:txBody>
      </p:sp>
      <p:sp>
        <p:nvSpPr>
          <p:cNvPr id="31" name="Left Arrow 30"/>
          <p:cNvSpPr/>
          <p:nvPr/>
        </p:nvSpPr>
        <p:spPr>
          <a:xfrm>
            <a:off x="7397145" y="4039247"/>
            <a:ext cx="1526694" cy="9513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Fulfilment Method</a:t>
            </a:r>
          </a:p>
        </p:txBody>
      </p:sp>
      <p:sp>
        <p:nvSpPr>
          <p:cNvPr id="32" name="Left Arrow 31"/>
          <p:cNvSpPr/>
          <p:nvPr/>
        </p:nvSpPr>
        <p:spPr>
          <a:xfrm>
            <a:off x="7419209" y="2991579"/>
            <a:ext cx="1594639" cy="10351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Distribution Channel</a:t>
            </a:r>
          </a:p>
        </p:txBody>
      </p:sp>
      <p:sp>
        <p:nvSpPr>
          <p:cNvPr id="33" name="Bent-Up Arrow 32"/>
          <p:cNvSpPr/>
          <p:nvPr/>
        </p:nvSpPr>
        <p:spPr>
          <a:xfrm rot="5400000" flipV="1">
            <a:off x="5234729" y="3790763"/>
            <a:ext cx="2710716" cy="723554"/>
          </a:xfrm>
          <a:prstGeom prst="bentUpArrow">
            <a:avLst>
              <a:gd name="adj1" fmla="val 50000"/>
              <a:gd name="adj2" fmla="val 31589"/>
              <a:gd name="adj3" fmla="val 239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Sales Offer Package</a:t>
            </a:r>
          </a:p>
        </p:txBody>
      </p:sp>
      <p:sp>
        <p:nvSpPr>
          <p:cNvPr id="34" name="Right Arrow 33"/>
          <p:cNvSpPr/>
          <p:nvPr/>
        </p:nvSpPr>
        <p:spPr>
          <a:xfrm>
            <a:off x="3165113" y="834571"/>
            <a:ext cx="1745209" cy="77789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User Profile</a:t>
            </a:r>
          </a:p>
        </p:txBody>
      </p:sp>
      <p:sp>
        <p:nvSpPr>
          <p:cNvPr id="35" name="Right Arrow 34"/>
          <p:cNvSpPr/>
          <p:nvPr/>
        </p:nvSpPr>
        <p:spPr>
          <a:xfrm>
            <a:off x="808200" y="4343663"/>
            <a:ext cx="2404471" cy="531851"/>
          </a:xfrm>
          <a:prstGeom prst="rightArrow">
            <a:avLst>
              <a:gd name="adj1" fmla="val 7258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Structure Element</a:t>
            </a:r>
          </a:p>
        </p:txBody>
      </p:sp>
      <p:sp>
        <p:nvSpPr>
          <p:cNvPr id="36" name="Right Arrow 35"/>
          <p:cNvSpPr/>
          <p:nvPr/>
        </p:nvSpPr>
        <p:spPr>
          <a:xfrm rot="5400000">
            <a:off x="3492421" y="2199482"/>
            <a:ext cx="3582029" cy="94706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Usage Parameter</a:t>
            </a:r>
          </a:p>
        </p:txBody>
      </p:sp>
      <p:sp>
        <p:nvSpPr>
          <p:cNvPr id="37" name="Left Arrow 36"/>
          <p:cNvSpPr/>
          <p:nvPr/>
        </p:nvSpPr>
        <p:spPr>
          <a:xfrm>
            <a:off x="7419210" y="5024155"/>
            <a:ext cx="1504629" cy="98710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Payment Method</a:t>
            </a:r>
          </a:p>
        </p:txBody>
      </p:sp>
      <p:sp>
        <p:nvSpPr>
          <p:cNvPr id="38" name="Right Arrow 37"/>
          <p:cNvSpPr/>
          <p:nvPr/>
        </p:nvSpPr>
        <p:spPr>
          <a:xfrm rot="5400000">
            <a:off x="1478930" y="2908134"/>
            <a:ext cx="2239650" cy="6986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Time Interval</a:t>
            </a:r>
          </a:p>
        </p:txBody>
      </p:sp>
      <p:sp>
        <p:nvSpPr>
          <p:cNvPr id="39" name="Right Arrow 38"/>
          <p:cNvSpPr/>
          <p:nvPr/>
        </p:nvSpPr>
        <p:spPr>
          <a:xfrm rot="5400000">
            <a:off x="804570" y="2881823"/>
            <a:ext cx="2388954" cy="74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Geographic Interval</a:t>
            </a:r>
          </a:p>
        </p:txBody>
      </p:sp>
      <p:sp>
        <p:nvSpPr>
          <p:cNvPr id="40" name="Left Arrow 39"/>
          <p:cNvSpPr/>
          <p:nvPr/>
        </p:nvSpPr>
        <p:spPr>
          <a:xfrm>
            <a:off x="5573368" y="822277"/>
            <a:ext cx="2643160" cy="897325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Purchase Window</a:t>
            </a:r>
          </a:p>
        </p:txBody>
      </p:sp>
      <p:sp>
        <p:nvSpPr>
          <p:cNvPr id="41" name="Right Arrow 40"/>
          <p:cNvSpPr/>
          <p:nvPr/>
        </p:nvSpPr>
        <p:spPr>
          <a:xfrm rot="5400000">
            <a:off x="287022" y="2921399"/>
            <a:ext cx="2342989" cy="74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Quality Factor</a:t>
            </a:r>
          </a:p>
        </p:txBody>
      </p:sp>
      <p:sp>
        <p:nvSpPr>
          <p:cNvPr id="42" name="Right Arrow 41"/>
          <p:cNvSpPr/>
          <p:nvPr/>
        </p:nvSpPr>
        <p:spPr>
          <a:xfrm>
            <a:off x="780047" y="5627893"/>
            <a:ext cx="2438000" cy="537394"/>
          </a:xfrm>
          <a:prstGeom prst="rightArrow">
            <a:avLst>
              <a:gd name="adj1" fmla="val 71546"/>
              <a:gd name="adj2" fmla="val 484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Validity Parameter</a:t>
            </a:r>
          </a:p>
        </p:txBody>
      </p:sp>
      <p:sp>
        <p:nvSpPr>
          <p:cNvPr id="43" name="Right Arrow 42"/>
          <p:cNvSpPr/>
          <p:nvPr/>
        </p:nvSpPr>
        <p:spPr>
          <a:xfrm>
            <a:off x="1957479" y="1383797"/>
            <a:ext cx="3071456" cy="77789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Commercial Profile  </a:t>
            </a:r>
          </a:p>
        </p:txBody>
      </p:sp>
      <p:sp>
        <p:nvSpPr>
          <p:cNvPr id="44" name="Left Arrow 43"/>
          <p:cNvSpPr/>
          <p:nvPr/>
        </p:nvSpPr>
        <p:spPr>
          <a:xfrm>
            <a:off x="5694891" y="1860800"/>
            <a:ext cx="1390179" cy="897325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etc</a:t>
            </a:r>
            <a:endParaRPr lang="en-GB" dirty="0"/>
          </a:p>
        </p:txBody>
      </p:sp>
      <p:sp>
        <p:nvSpPr>
          <p:cNvPr id="45" name="Bent-Up Arrow 44"/>
          <p:cNvSpPr/>
          <p:nvPr/>
        </p:nvSpPr>
        <p:spPr>
          <a:xfrm rot="5400000" flipV="1">
            <a:off x="5324045" y="3929594"/>
            <a:ext cx="3060971" cy="1040901"/>
          </a:xfrm>
          <a:prstGeom prst="bentUpArrow">
            <a:avLst>
              <a:gd name="adj1" fmla="val 33785"/>
              <a:gd name="adj2" fmla="val 21157"/>
              <a:gd name="adj3" fmla="val 211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Distribution Assignment</a:t>
            </a:r>
          </a:p>
        </p:txBody>
      </p:sp>
      <p:sp>
        <p:nvSpPr>
          <p:cNvPr id="46" name="Right Arrow 45"/>
          <p:cNvSpPr/>
          <p:nvPr/>
        </p:nvSpPr>
        <p:spPr>
          <a:xfrm>
            <a:off x="3267765" y="2479593"/>
            <a:ext cx="1761170" cy="77789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Round Trip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3281157" y="3084172"/>
            <a:ext cx="1761170" cy="77789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Routing</a:t>
            </a:r>
          </a:p>
        </p:txBody>
      </p:sp>
      <p:sp>
        <p:nvSpPr>
          <p:cNvPr id="50" name="Right Arrow 49"/>
          <p:cNvSpPr/>
          <p:nvPr/>
        </p:nvSpPr>
        <p:spPr>
          <a:xfrm>
            <a:off x="206515" y="4949252"/>
            <a:ext cx="2990438" cy="537394"/>
          </a:xfrm>
          <a:prstGeom prst="rightArrow">
            <a:avLst>
              <a:gd name="adj1" fmla="val 71546"/>
              <a:gd name="adj2" fmla="val 484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Distance Matrix Element</a:t>
            </a:r>
          </a:p>
        </p:txBody>
      </p:sp>
      <p:sp>
        <p:nvSpPr>
          <p:cNvPr id="51" name="Right Arrow 50"/>
          <p:cNvSpPr/>
          <p:nvPr/>
        </p:nvSpPr>
        <p:spPr>
          <a:xfrm rot="5400000">
            <a:off x="-84832" y="4170396"/>
            <a:ext cx="1120087" cy="537394"/>
          </a:xfrm>
          <a:prstGeom prst="rightArrow">
            <a:avLst>
              <a:gd name="adj1" fmla="val 71546"/>
              <a:gd name="adj2" fmla="val 484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Series</a:t>
            </a:r>
          </a:p>
        </p:txBody>
      </p:sp>
      <p:sp>
        <p:nvSpPr>
          <p:cNvPr id="52" name="Right Arrow 51"/>
          <p:cNvSpPr/>
          <p:nvPr/>
        </p:nvSpPr>
        <p:spPr>
          <a:xfrm>
            <a:off x="92919" y="2213667"/>
            <a:ext cx="1202235" cy="1043816"/>
          </a:xfrm>
          <a:prstGeom prst="rightArrow">
            <a:avLst>
              <a:gd name="adj1" fmla="val 7258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Fare</a:t>
            </a:r>
          </a:p>
          <a:p>
            <a:pPr algn="ctr"/>
            <a:r>
              <a:rPr lang="en-GB" dirty="0"/>
              <a:t>Demand</a:t>
            </a:r>
          </a:p>
        </p:txBody>
      </p:sp>
      <p:sp>
        <p:nvSpPr>
          <p:cNvPr id="49" name="Ellipse 19">
            <a:extLst>
              <a:ext uri="{FF2B5EF4-FFF2-40B4-BE49-F238E27FC236}">
                <a16:creationId xmlns:a16="http://schemas.microsoft.com/office/drawing/2014/main" id="{D4B8140F-1C32-492D-9FBF-01A74DBCCE9E}"/>
              </a:ext>
            </a:extLst>
          </p:cNvPr>
          <p:cNvSpPr/>
          <p:nvPr/>
        </p:nvSpPr>
        <p:spPr>
          <a:xfrm>
            <a:off x="107504" y="225093"/>
            <a:ext cx="1699124" cy="836748"/>
          </a:xfrm>
          <a:prstGeom prst="chevron">
            <a:avLst>
              <a:gd name="adj" fmla="val 28365"/>
            </a:avLst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</a:rPr>
              <a:t>Pricing</a:t>
            </a:r>
          </a:p>
        </p:txBody>
      </p:sp>
    </p:spTree>
    <p:extLst>
      <p:ext uri="{BB962C8B-B14F-4D97-AF65-F5344CB8AC3E}">
        <p14:creationId xmlns:p14="http://schemas.microsoft.com/office/powerpoint/2010/main" val="21481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lowchart: Data 33"/>
          <p:cNvSpPr/>
          <p:nvPr/>
        </p:nvSpPr>
        <p:spPr>
          <a:xfrm>
            <a:off x="-19446" y="2275843"/>
            <a:ext cx="8861084" cy="2092473"/>
          </a:xfrm>
          <a:prstGeom prst="flowChartInputOutput">
            <a:avLst/>
          </a:prstGeom>
          <a:solidFill>
            <a:schemeClr val="bg1">
              <a:lumMod val="95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Flowchart: Data 153"/>
          <p:cNvSpPr/>
          <p:nvPr/>
        </p:nvSpPr>
        <p:spPr>
          <a:xfrm>
            <a:off x="771692" y="1266108"/>
            <a:ext cx="7947285" cy="1399019"/>
          </a:xfrm>
          <a:prstGeom prst="flowChartInputOutput">
            <a:avLst/>
          </a:prstGeom>
          <a:solidFill>
            <a:srgbClr val="66FF33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7" name="Straight Arrow Connector 146"/>
          <p:cNvCxnSpPr/>
          <p:nvPr/>
        </p:nvCxnSpPr>
        <p:spPr>
          <a:xfrm>
            <a:off x="6453317" y="964075"/>
            <a:ext cx="0" cy="2033954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>
            <a:off x="3869301" y="1077830"/>
            <a:ext cx="0" cy="2033954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6682" y="79366"/>
            <a:ext cx="1641868" cy="973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/>
          <p:cNvSpPr/>
          <p:nvPr/>
        </p:nvSpPr>
        <p:spPr bwMode="auto">
          <a:xfrm rot="16200000">
            <a:off x="2673000" y="18972"/>
            <a:ext cx="865838" cy="2756046"/>
          </a:xfrm>
          <a:prstGeom prst="ellipse">
            <a:avLst/>
          </a:prstGeom>
          <a:solidFill>
            <a:srgbClr val="00B05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 dirty="0"/>
          </a:p>
        </p:txBody>
      </p:sp>
      <p:sp>
        <p:nvSpPr>
          <p:cNvPr id="20" name="Oval 19"/>
          <p:cNvSpPr/>
          <p:nvPr/>
        </p:nvSpPr>
        <p:spPr bwMode="auto">
          <a:xfrm rot="5400000">
            <a:off x="5113640" y="-433112"/>
            <a:ext cx="1171139" cy="3822864"/>
          </a:xfrm>
          <a:prstGeom prst="ellipse">
            <a:avLst/>
          </a:prstGeom>
          <a:solidFill>
            <a:srgbClr val="00B05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0922E9F-C82A-4C38-9C32-BD6F76A8E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791" y="188073"/>
            <a:ext cx="7392359" cy="530322"/>
          </a:xfrm>
        </p:spPr>
        <p:txBody>
          <a:bodyPr>
            <a:noAutofit/>
          </a:bodyPr>
          <a:lstStyle/>
          <a:p>
            <a:r>
              <a:rPr lang="fr-FR" sz="2400" cap="none" dirty="0" err="1"/>
              <a:t>Membership</a:t>
            </a:r>
            <a:r>
              <a:rPr lang="fr-FR" sz="2400" cap="none" dirty="0"/>
              <a:t> of </a:t>
            </a:r>
            <a:r>
              <a:rPr lang="fr-FR" sz="2400" cap="none" dirty="0" err="1"/>
              <a:t>Tariff</a:t>
            </a:r>
            <a:r>
              <a:rPr lang="fr-FR" sz="2400" cap="none" dirty="0"/>
              <a:t> Zones by Stops </a:t>
            </a:r>
            <a:r>
              <a:rPr lang="fr-FR" sz="2400" cap="none" dirty="0" err="1"/>
              <a:t>is</a:t>
            </a:r>
            <a:r>
              <a:rPr lang="fr-FR" sz="2400" cap="none" dirty="0"/>
              <a:t> explicit.</a:t>
            </a:r>
            <a:endParaRPr lang="fr-FR" sz="2400" b="0" cap="none" dirty="0">
              <a:solidFill>
                <a:schemeClr val="tx1"/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C00E1F5-49B8-4268-B4D9-3AF4FB877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771" y="4458765"/>
            <a:ext cx="8838836" cy="1760545"/>
          </a:xfrm>
        </p:spPr>
        <p:txBody>
          <a:bodyPr>
            <a:normAutofit fontScale="85000" lnSpcReduction="20000"/>
          </a:bodyPr>
          <a:lstStyle/>
          <a:p>
            <a:endParaRPr lang="en-GB" sz="1400" i="1" dirty="0"/>
          </a:p>
          <a:p>
            <a:r>
              <a:rPr lang="en-GB" sz="1700" b="1" dirty="0"/>
              <a:t>The model specifies which stops are in which </a:t>
            </a:r>
            <a:r>
              <a:rPr lang="en-GB" sz="1700" dirty="0"/>
              <a:t>tariff </a:t>
            </a:r>
            <a:r>
              <a:rPr lang="en-GB" sz="1700" b="1" dirty="0"/>
              <a:t>zone: </a:t>
            </a:r>
            <a:r>
              <a:rPr lang="en-GB" sz="1700" dirty="0"/>
              <a:t>a stop may be in more than one zone, zones maybe specific to an operator or shared. </a:t>
            </a:r>
          </a:p>
          <a:p>
            <a:r>
              <a:rPr lang="en-GB" sz="1700" b="1" dirty="0"/>
              <a:t>Both stops and zones have a spatial projection. </a:t>
            </a:r>
            <a:r>
              <a:rPr lang="en-GB" sz="1700" dirty="0"/>
              <a:t>However </a:t>
            </a:r>
            <a:r>
              <a:rPr lang="en-GB" sz="1700" i="1" dirty="0">
                <a:solidFill>
                  <a:srgbClr val="7030A0"/>
                </a:solidFill>
              </a:rPr>
              <a:t>spatial containment  of a stop within a zone’s extent does not invariably imply semantic membership of the zone</a:t>
            </a:r>
            <a:r>
              <a:rPr lang="en-GB" sz="1700" dirty="0"/>
              <a:t>. In many cases the coordinates can be used  to compute which stops are in a given tariff zone so as to populate the membership links. </a:t>
            </a:r>
          </a:p>
          <a:p>
            <a:r>
              <a:rPr lang="en-GB" sz="1700" dirty="0"/>
              <a:t>A Tariff zone may also </a:t>
            </a:r>
            <a:r>
              <a:rPr lang="en-GB" sz="1700" b="1" dirty="0"/>
              <a:t>have presentation properties </a:t>
            </a:r>
            <a:r>
              <a:rPr lang="en-GB" sz="1700" dirty="0"/>
              <a:t>such as colour.</a:t>
            </a:r>
          </a:p>
          <a:p>
            <a:endParaRPr lang="en-GB" sz="1500" i="1" dirty="0"/>
          </a:p>
          <a:p>
            <a:endParaRPr lang="en-GB" sz="1400" i="1" dirty="0"/>
          </a:p>
        </p:txBody>
      </p:sp>
      <p:pic>
        <p:nvPicPr>
          <p:cNvPr id="13" name="Image 7">
            <a:extLst>
              <a:ext uri="{FF2B5EF4-FFF2-40B4-BE49-F238E27FC236}">
                <a16:creationId xmlns:a16="http://schemas.microsoft.com/office/drawing/2014/main" id="{DFE13187-3ABD-49A4-BE4A-26BA51260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71" y="2558464"/>
            <a:ext cx="464344" cy="67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2" descr="Image result for ICON RAIL TRACK"/>
          <p:cNvSpPr>
            <a:spLocks noChangeAspect="1" noChangeArrowheads="1"/>
          </p:cNvSpPr>
          <p:nvPr/>
        </p:nvSpPr>
        <p:spPr bwMode="auto">
          <a:xfrm>
            <a:off x="146682" y="-26912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" name="Picture 2" descr="C:\Users\nick.knowles\AppData\Local\Microsoft\Windows\INetCache\IE\WWX9JB5R\stopwatch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350" y="1189948"/>
            <a:ext cx="45719" cy="4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TextBox 95"/>
          <p:cNvSpPr txBox="1"/>
          <p:nvPr/>
        </p:nvSpPr>
        <p:spPr>
          <a:xfrm>
            <a:off x="5104671" y="1300837"/>
            <a:ext cx="907848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Tariff </a:t>
            </a:r>
          </a:p>
          <a:p>
            <a:pPr algn="ctr"/>
            <a:r>
              <a:rPr lang="en-GB" sz="1600" dirty="0"/>
              <a:t>Zone 2</a:t>
            </a:r>
          </a:p>
        </p:txBody>
      </p:sp>
      <p:sp>
        <p:nvSpPr>
          <p:cNvPr id="130" name="ZoneTexte 37">
            <a:extLst>
              <a:ext uri="{FF2B5EF4-FFF2-40B4-BE49-F238E27FC236}">
                <a16:creationId xmlns:a16="http://schemas.microsoft.com/office/drawing/2014/main" id="{A7CE4DFA-0B5C-4F47-A093-A982E7711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0426" y="4203867"/>
            <a:ext cx="20059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000" dirty="0"/>
              <a:t>SPATIAL PROJECTION</a:t>
            </a:r>
          </a:p>
        </p:txBody>
      </p:sp>
      <p:sp>
        <p:nvSpPr>
          <p:cNvPr id="138" name="Ellipse 8">
            <a:extLst>
              <a:ext uri="{FF2B5EF4-FFF2-40B4-BE49-F238E27FC236}">
                <a16:creationId xmlns:a16="http://schemas.microsoft.com/office/drawing/2014/main" id="{EDB8D4EB-0A55-40D9-8A3E-5300F56EE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578" y="2491195"/>
            <a:ext cx="189742" cy="215264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000" dirty="0"/>
              <a:t>P</a:t>
            </a:r>
          </a:p>
        </p:txBody>
      </p:sp>
      <p:sp>
        <p:nvSpPr>
          <p:cNvPr id="140" name="Ellipse 8">
            <a:extLst>
              <a:ext uri="{FF2B5EF4-FFF2-40B4-BE49-F238E27FC236}">
                <a16:creationId xmlns:a16="http://schemas.microsoft.com/office/drawing/2014/main" id="{EDB8D4EB-0A55-40D9-8A3E-5300F56EE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4538" y="2507799"/>
            <a:ext cx="189742" cy="215264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000" dirty="0"/>
              <a:t>R</a:t>
            </a:r>
          </a:p>
        </p:txBody>
      </p:sp>
      <p:sp>
        <p:nvSpPr>
          <p:cNvPr id="141" name="Ellipse 8">
            <a:extLst>
              <a:ext uri="{FF2B5EF4-FFF2-40B4-BE49-F238E27FC236}">
                <a16:creationId xmlns:a16="http://schemas.microsoft.com/office/drawing/2014/main" id="{EDB8D4EB-0A55-40D9-8A3E-5300F56EE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033" y="2505973"/>
            <a:ext cx="189742" cy="215264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000" dirty="0"/>
              <a:t>Q</a:t>
            </a:r>
          </a:p>
        </p:txBody>
      </p:sp>
      <p:sp>
        <p:nvSpPr>
          <p:cNvPr id="62" name="Chevron 61"/>
          <p:cNvSpPr/>
          <p:nvPr/>
        </p:nvSpPr>
        <p:spPr bwMode="auto">
          <a:xfrm rot="5400000">
            <a:off x="237251" y="110835"/>
            <a:ext cx="1141374" cy="1078437"/>
          </a:xfrm>
          <a:prstGeom prst="chevron">
            <a:avLst>
              <a:gd name="adj" fmla="val 33165"/>
            </a:avLst>
          </a:prstGeom>
          <a:solidFill>
            <a:srgbClr val="00FF00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Network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Basis</a:t>
            </a:r>
          </a:p>
        </p:txBody>
      </p:sp>
      <p:sp>
        <p:nvSpPr>
          <p:cNvPr id="9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90661" y="6277723"/>
            <a:ext cx="513675" cy="365125"/>
          </a:xfrm>
        </p:spPr>
        <p:txBody>
          <a:bodyPr/>
          <a:lstStyle/>
          <a:p>
            <a:fld id="{1F530423-F2DA-4A11-9E75-1EB6423D69A6}" type="slidenum">
              <a:rPr lang="en-GB" smtClean="0">
                <a:solidFill>
                  <a:prstClr val="white"/>
                </a:solidFill>
              </a:rPr>
              <a:pPr/>
              <a:t>53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0051" y="6273586"/>
            <a:ext cx="4870023" cy="363548"/>
          </a:xfrm>
        </p:spPr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NeTEx UK Profile - Bus Fare Exchange</a:t>
            </a:r>
            <a:endParaRPr lang="en-GB" sz="900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69322" y="1101374"/>
            <a:ext cx="828012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en-GB" dirty="0"/>
              <a:t>Tariff Zone 1</a:t>
            </a:r>
          </a:p>
        </p:txBody>
      </p:sp>
      <p:sp>
        <p:nvSpPr>
          <p:cNvPr id="6" name="AutoShape 2" descr="Image result for place icon"/>
          <p:cNvSpPr>
            <a:spLocks noChangeAspect="1" noChangeArrowheads="1"/>
          </p:cNvSpPr>
          <p:nvPr/>
        </p:nvSpPr>
        <p:spPr bwMode="auto">
          <a:xfrm>
            <a:off x="299082" y="-11672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81890" y="1793781"/>
            <a:ext cx="587503" cy="693294"/>
          </a:xfrm>
          <a:prstGeom prst="straightConnector1">
            <a:avLst/>
          </a:prstGeom>
          <a:ln w="38100"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Oval 116"/>
          <p:cNvSpPr/>
          <p:nvPr/>
        </p:nvSpPr>
        <p:spPr bwMode="auto">
          <a:xfrm rot="16200000">
            <a:off x="2687733" y="2106540"/>
            <a:ext cx="865838" cy="2756046"/>
          </a:xfrm>
          <a:prstGeom prst="ellipse">
            <a:avLst/>
          </a:prstGeom>
          <a:solidFill>
            <a:schemeClr val="bg1">
              <a:lumMod val="75000"/>
              <a:alpha val="20000"/>
            </a:schemeClr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 dirty="0"/>
          </a:p>
        </p:txBody>
      </p:sp>
      <p:sp>
        <p:nvSpPr>
          <p:cNvPr id="119" name="Oval 118"/>
          <p:cNvSpPr/>
          <p:nvPr/>
        </p:nvSpPr>
        <p:spPr bwMode="auto">
          <a:xfrm rot="5400000">
            <a:off x="5113640" y="1620971"/>
            <a:ext cx="1171139" cy="3822863"/>
          </a:xfrm>
          <a:prstGeom prst="ellipse">
            <a:avLst/>
          </a:prstGeom>
          <a:solidFill>
            <a:schemeClr val="bg1">
              <a:lumMod val="75000"/>
              <a:alpha val="20000"/>
            </a:schemeClr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220448" y="2723063"/>
            <a:ext cx="0" cy="345185"/>
          </a:xfrm>
          <a:prstGeom prst="straightConnector1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flipH="1">
            <a:off x="4156287" y="2746457"/>
            <a:ext cx="2982" cy="413422"/>
          </a:xfrm>
          <a:prstGeom prst="straightConnector1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40" idx="4"/>
          </p:cNvCxnSpPr>
          <p:nvPr/>
        </p:nvCxnSpPr>
        <p:spPr>
          <a:xfrm flipH="1">
            <a:off x="6998013" y="2723063"/>
            <a:ext cx="11396" cy="367630"/>
          </a:xfrm>
          <a:prstGeom prst="straightConnector1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H="1">
            <a:off x="4169393" y="1881603"/>
            <a:ext cx="163110" cy="605472"/>
          </a:xfrm>
          <a:prstGeom prst="straightConnector1">
            <a:avLst/>
          </a:prstGeom>
          <a:ln w="38100"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85" idx="1"/>
          </p:cNvCxnSpPr>
          <p:nvPr/>
        </p:nvCxnSpPr>
        <p:spPr>
          <a:xfrm>
            <a:off x="2131510" y="1703115"/>
            <a:ext cx="88939" cy="783960"/>
          </a:xfrm>
          <a:prstGeom prst="straightConnector1">
            <a:avLst/>
          </a:prstGeom>
          <a:ln w="38100"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6956275" y="1944979"/>
            <a:ext cx="47436" cy="542096"/>
          </a:xfrm>
          <a:prstGeom prst="straightConnector1">
            <a:avLst/>
          </a:prstGeom>
          <a:ln w="38100"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endCxn id="117" idx="0"/>
          </p:cNvCxnSpPr>
          <p:nvPr/>
        </p:nvCxnSpPr>
        <p:spPr>
          <a:xfrm flipH="1">
            <a:off x="1742629" y="1436738"/>
            <a:ext cx="16043" cy="2047825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178" idx="2"/>
          </p:cNvCxnSpPr>
          <p:nvPr/>
        </p:nvCxnSpPr>
        <p:spPr>
          <a:xfrm>
            <a:off x="3786151" y="1727760"/>
            <a:ext cx="13939" cy="2204027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H="1">
            <a:off x="7602543" y="1478320"/>
            <a:ext cx="16043" cy="2098217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Ellipse 8">
            <a:extLst>
              <a:ext uri="{FF2B5EF4-FFF2-40B4-BE49-F238E27FC236}">
                <a16:creationId xmlns:a16="http://schemas.microsoft.com/office/drawing/2014/main" id="{EDB8D4EB-0A55-40D9-8A3E-5300F56EE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5212" y="2527134"/>
            <a:ext cx="189742" cy="215264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000" dirty="0"/>
              <a:t>J</a:t>
            </a:r>
          </a:p>
        </p:txBody>
      </p:sp>
      <p:cxnSp>
        <p:nvCxnSpPr>
          <p:cNvPr id="136" name="Straight Arrow Connector 135"/>
          <p:cNvCxnSpPr/>
          <p:nvPr/>
        </p:nvCxnSpPr>
        <p:spPr>
          <a:xfrm>
            <a:off x="5380123" y="2832351"/>
            <a:ext cx="0" cy="398927"/>
          </a:xfrm>
          <a:prstGeom prst="straightConnector1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2" name="Image 53" descr="Une image contenant signe, arrêt, extérieur&#10;&#10;Description générée avec un niveau de confiance très élevé">
            <a:extLst>
              <a:ext uri="{FF2B5EF4-FFF2-40B4-BE49-F238E27FC236}">
                <a16:creationId xmlns:a16="http://schemas.microsoft.com/office/drawing/2014/main" id="{927E824A-6CC8-4B0A-83DA-E26965A1F7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520775" y="2468750"/>
            <a:ext cx="249088" cy="332032"/>
          </a:xfrm>
          <a:prstGeom prst="rect">
            <a:avLst/>
          </a:prstGeom>
        </p:spPr>
      </p:pic>
      <p:pic>
        <p:nvPicPr>
          <p:cNvPr id="143" name="Image 53" descr="Une image contenant signe, arrêt, extérieur&#10;&#10;Description générée avec un niveau de confiance très élevé">
            <a:extLst>
              <a:ext uri="{FF2B5EF4-FFF2-40B4-BE49-F238E27FC236}">
                <a16:creationId xmlns:a16="http://schemas.microsoft.com/office/drawing/2014/main" id="{927E824A-6CC8-4B0A-83DA-E26965A1F7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173397" y="2372396"/>
            <a:ext cx="249088" cy="332032"/>
          </a:xfrm>
          <a:prstGeom prst="rect">
            <a:avLst/>
          </a:prstGeom>
        </p:spPr>
      </p:pic>
      <p:cxnSp>
        <p:nvCxnSpPr>
          <p:cNvPr id="144" name="Straight Arrow Connector 143"/>
          <p:cNvCxnSpPr/>
          <p:nvPr/>
        </p:nvCxnSpPr>
        <p:spPr>
          <a:xfrm flipH="1">
            <a:off x="4496754" y="1869399"/>
            <a:ext cx="21500" cy="2140032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H="1">
            <a:off x="2987932" y="1829914"/>
            <a:ext cx="16043" cy="2136799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Multiply 30"/>
          <p:cNvSpPr/>
          <p:nvPr/>
        </p:nvSpPr>
        <p:spPr>
          <a:xfrm>
            <a:off x="5283105" y="2225334"/>
            <a:ext cx="183779" cy="1643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8" name="Straight Arrow Connector 147"/>
          <p:cNvCxnSpPr/>
          <p:nvPr/>
        </p:nvCxnSpPr>
        <p:spPr>
          <a:xfrm>
            <a:off x="5974305" y="2063889"/>
            <a:ext cx="1" cy="2031029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utoShape 8" descr="Image result for icon station"/>
          <p:cNvSpPr>
            <a:spLocks noChangeAspect="1" noChangeArrowheads="1"/>
          </p:cNvSpPr>
          <p:nvPr/>
        </p:nvSpPr>
        <p:spPr bwMode="auto">
          <a:xfrm>
            <a:off x="451482" y="3567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5065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559" y="3723808"/>
            <a:ext cx="516524" cy="51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Picture 6" descr="C:\Users\nick.knowles\AppData\Local\Microsoft\Windows\INetCache\IE\KQSO8PL7\bus-stop[1]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10"/>
          <a:stretch/>
        </p:blipFill>
        <p:spPr bwMode="auto">
          <a:xfrm>
            <a:off x="1971575" y="3051644"/>
            <a:ext cx="497747" cy="58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6" descr="C:\Users\nick.knowles\AppData\Local\Microsoft\Windows\INetCache\IE\KQSO8PL7\bus-stop[1]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10"/>
          <a:stretch/>
        </p:blipFill>
        <p:spPr bwMode="auto">
          <a:xfrm>
            <a:off x="6737594" y="3068248"/>
            <a:ext cx="540648" cy="63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6" descr="C:\Users\nick.knowles\AppData\Local\Microsoft\Windows\INetCache\IE\KQSO8PL7\bus-stop[1]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10"/>
          <a:stretch/>
        </p:blipFill>
        <p:spPr bwMode="auto">
          <a:xfrm>
            <a:off x="3899069" y="3080986"/>
            <a:ext cx="540648" cy="63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6" descr="C:\Users\nick.knowles\AppData\Local\Microsoft\Windows\INetCache\IE\KQSO8PL7\bus-stop[1]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10"/>
          <a:stretch/>
        </p:blipFill>
        <p:spPr bwMode="auto">
          <a:xfrm>
            <a:off x="5104671" y="3216971"/>
            <a:ext cx="540648" cy="63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6" descr="C:\Users\nick.knowles\AppData\Local\Microsoft\Windows\INetCache\IE\KQSO8PL7\bus-stop[1]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10"/>
          <a:stretch/>
        </p:blipFill>
        <p:spPr bwMode="auto">
          <a:xfrm>
            <a:off x="7938482" y="2072816"/>
            <a:ext cx="540648" cy="63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Ellipse 8">
            <a:extLst>
              <a:ext uri="{FF2B5EF4-FFF2-40B4-BE49-F238E27FC236}">
                <a16:creationId xmlns:a16="http://schemas.microsoft.com/office/drawing/2014/main" id="{EDB8D4EB-0A55-40D9-8A3E-5300F56EE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3935" y="1578517"/>
            <a:ext cx="189742" cy="215264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000" dirty="0"/>
              <a:t>K</a:t>
            </a:r>
          </a:p>
        </p:txBody>
      </p:sp>
      <p:cxnSp>
        <p:nvCxnSpPr>
          <p:cNvPr id="159" name="Straight Arrow Connector 158"/>
          <p:cNvCxnSpPr>
            <a:stCxn id="158" idx="4"/>
          </p:cNvCxnSpPr>
          <p:nvPr/>
        </p:nvCxnSpPr>
        <p:spPr>
          <a:xfrm>
            <a:off x="8208806" y="1793781"/>
            <a:ext cx="0" cy="291295"/>
          </a:xfrm>
          <a:prstGeom prst="straightConnector1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Multiply 167"/>
          <p:cNvSpPr/>
          <p:nvPr/>
        </p:nvSpPr>
        <p:spPr>
          <a:xfrm>
            <a:off x="8099843" y="1337108"/>
            <a:ext cx="183779" cy="1643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067" name="Picture 11" descr="Image result for stately home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79" y="4062969"/>
            <a:ext cx="818454" cy="61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Image 23">
            <a:extLst>
              <a:ext uri="{FF2B5EF4-FFF2-40B4-BE49-F238E27FC236}">
                <a16:creationId xmlns:a16="http://schemas.microsoft.com/office/drawing/2014/main" id="{B69BFF4A-65B9-493D-BE8A-911B596FE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15076" y="4117972"/>
            <a:ext cx="388665" cy="34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0" name="Group 169"/>
          <p:cNvGrpSpPr/>
          <p:nvPr/>
        </p:nvGrpSpPr>
        <p:grpSpPr>
          <a:xfrm>
            <a:off x="288770" y="2226438"/>
            <a:ext cx="325424" cy="375819"/>
            <a:chOff x="-1091410" y="1426384"/>
            <a:chExt cx="508344" cy="601180"/>
          </a:xfrm>
        </p:grpSpPr>
        <p:pic>
          <p:nvPicPr>
            <p:cNvPr id="171" name="Picture 6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43" r="11625"/>
            <a:stretch/>
          </p:blipFill>
          <p:spPr bwMode="auto">
            <a:xfrm>
              <a:off x="-1091410" y="1438463"/>
              <a:ext cx="508344" cy="58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2" name="TextBox 171"/>
            <p:cNvSpPr txBox="1"/>
            <p:nvPr/>
          </p:nvSpPr>
          <p:spPr>
            <a:xfrm>
              <a:off x="-1025036" y="1426384"/>
              <a:ext cx="269730" cy="418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/>
                <a:t>A</a:t>
              </a: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8621511" y="4068137"/>
            <a:ext cx="312160" cy="483508"/>
            <a:chOff x="-919017" y="1352555"/>
            <a:chExt cx="508344" cy="589101"/>
          </a:xfrm>
        </p:grpSpPr>
        <p:pic>
          <p:nvPicPr>
            <p:cNvPr id="174" name="Picture 6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43" r="11625"/>
            <a:stretch/>
          </p:blipFill>
          <p:spPr bwMode="auto">
            <a:xfrm>
              <a:off x="-919017" y="1352555"/>
              <a:ext cx="508344" cy="58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" name="TextBox 174"/>
            <p:cNvSpPr txBox="1"/>
            <p:nvPr/>
          </p:nvSpPr>
          <p:spPr>
            <a:xfrm>
              <a:off x="-852797" y="1384120"/>
              <a:ext cx="269732" cy="42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/>
                <a:t>B</a:t>
              </a:r>
            </a:p>
          </p:txBody>
        </p:sp>
      </p:grpSp>
      <p:sp>
        <p:nvSpPr>
          <p:cNvPr id="162" name="Flowchart: Connector 161"/>
          <p:cNvSpPr/>
          <p:nvPr/>
        </p:nvSpPr>
        <p:spPr>
          <a:xfrm>
            <a:off x="1659479" y="1421984"/>
            <a:ext cx="83150" cy="88551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Flowchart: Connector 176"/>
          <p:cNvSpPr/>
          <p:nvPr/>
        </p:nvSpPr>
        <p:spPr>
          <a:xfrm>
            <a:off x="3790601" y="999633"/>
            <a:ext cx="83150" cy="88551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Flowchart: Connector 177"/>
          <p:cNvSpPr/>
          <p:nvPr/>
        </p:nvSpPr>
        <p:spPr>
          <a:xfrm>
            <a:off x="3786151" y="1683484"/>
            <a:ext cx="83150" cy="88551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Flowchart: Connector 178"/>
          <p:cNvSpPr/>
          <p:nvPr/>
        </p:nvSpPr>
        <p:spPr>
          <a:xfrm>
            <a:off x="2946357" y="1812153"/>
            <a:ext cx="83150" cy="88551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Flowchart: Connector 179"/>
          <p:cNvSpPr/>
          <p:nvPr/>
        </p:nvSpPr>
        <p:spPr>
          <a:xfrm>
            <a:off x="4497908" y="1900704"/>
            <a:ext cx="83150" cy="88551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Flowchart: Connector 180"/>
          <p:cNvSpPr/>
          <p:nvPr/>
        </p:nvSpPr>
        <p:spPr>
          <a:xfrm>
            <a:off x="2386172" y="964074"/>
            <a:ext cx="83150" cy="88551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Flowchart: Connector 181"/>
          <p:cNvSpPr/>
          <p:nvPr/>
        </p:nvSpPr>
        <p:spPr>
          <a:xfrm>
            <a:off x="6411742" y="904703"/>
            <a:ext cx="83150" cy="88551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Flowchart: Connector 182"/>
          <p:cNvSpPr/>
          <p:nvPr/>
        </p:nvSpPr>
        <p:spPr>
          <a:xfrm>
            <a:off x="4887035" y="875524"/>
            <a:ext cx="83150" cy="88551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Flowchart: Connector 183"/>
          <p:cNvSpPr/>
          <p:nvPr/>
        </p:nvSpPr>
        <p:spPr>
          <a:xfrm>
            <a:off x="5929369" y="1981052"/>
            <a:ext cx="83150" cy="88551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Flowchart: Connector 184"/>
          <p:cNvSpPr/>
          <p:nvPr/>
        </p:nvSpPr>
        <p:spPr>
          <a:xfrm>
            <a:off x="7549445" y="1459632"/>
            <a:ext cx="83150" cy="88551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7" name="Image 53" descr="Une image contenant signe, arrêt, extérieur&#10;&#10;Description générée avec un niveau de confiance très élevé">
            <a:extLst>
              <a:ext uri="{FF2B5EF4-FFF2-40B4-BE49-F238E27FC236}">
                <a16:creationId xmlns:a16="http://schemas.microsoft.com/office/drawing/2014/main" id="{927E824A-6CC8-4B0A-83DA-E26965A1F7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310560" y="2431711"/>
            <a:ext cx="249088" cy="332032"/>
          </a:xfrm>
          <a:prstGeom prst="rect">
            <a:avLst/>
          </a:prstGeom>
        </p:spPr>
      </p:pic>
      <p:pic>
        <p:nvPicPr>
          <p:cNvPr id="187" name="Image 53" descr="Une image contenant signe, arrêt, extérieur&#10;&#10;Description générée avec un niveau de confiance très élevé">
            <a:extLst>
              <a:ext uri="{FF2B5EF4-FFF2-40B4-BE49-F238E27FC236}">
                <a16:creationId xmlns:a16="http://schemas.microsoft.com/office/drawing/2014/main" id="{927E824A-6CC8-4B0A-83DA-E26965A1F7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344778" y="2437556"/>
            <a:ext cx="249088" cy="332032"/>
          </a:xfrm>
          <a:prstGeom prst="rect">
            <a:avLst/>
          </a:prstGeom>
        </p:spPr>
      </p:pic>
      <p:pic>
        <p:nvPicPr>
          <p:cNvPr id="188" name="Image 53" descr="Une image contenant signe, arrêt, extérieur&#10;&#10;Description générée avec un niveau de confiance très élevé">
            <a:extLst>
              <a:ext uri="{FF2B5EF4-FFF2-40B4-BE49-F238E27FC236}">
                <a16:creationId xmlns:a16="http://schemas.microsoft.com/office/drawing/2014/main" id="{927E824A-6CC8-4B0A-83DA-E26965A1F7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363833" y="1388197"/>
            <a:ext cx="249088" cy="332032"/>
          </a:xfrm>
          <a:prstGeom prst="rect">
            <a:avLst/>
          </a:prstGeom>
        </p:spPr>
      </p:pic>
      <p:pic>
        <p:nvPicPr>
          <p:cNvPr id="190" name="Image 13">
            <a:extLst>
              <a:ext uri="{FF2B5EF4-FFF2-40B4-BE49-F238E27FC236}">
                <a16:creationId xmlns:a16="http://schemas.microsoft.com/office/drawing/2014/main" id="{9C9372E9-1AAD-4BBB-8670-75DF4A2AF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498" y="3346027"/>
            <a:ext cx="653135" cy="38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9" name="Straight Arrow Connector 88"/>
          <p:cNvCxnSpPr/>
          <p:nvPr/>
        </p:nvCxnSpPr>
        <p:spPr>
          <a:xfrm>
            <a:off x="4928610" y="928002"/>
            <a:ext cx="0" cy="2033954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2" descr="Image result for boring icon ic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70" y="6354325"/>
            <a:ext cx="433656" cy="43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19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6755" y="350598"/>
            <a:ext cx="5902486" cy="704348"/>
          </a:xfrm>
        </p:spPr>
        <p:txBody>
          <a:bodyPr/>
          <a:lstStyle/>
          <a:p>
            <a:r>
              <a:rPr lang="en-GB" sz="4000" dirty="0"/>
              <a:t>Fare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238" y="1284416"/>
            <a:ext cx="8495028" cy="4091478"/>
          </a:xfrm>
        </p:spPr>
        <p:txBody>
          <a:bodyPr>
            <a:normAutofit fontScale="55000" lnSpcReduction="20000"/>
          </a:bodyPr>
          <a:lstStyle/>
          <a:p>
            <a:endParaRPr lang="en-GB" sz="3200" b="1" dirty="0">
              <a:solidFill>
                <a:schemeClr val="accent1"/>
              </a:solidFill>
              <a:ea typeface="+mj-ea"/>
              <a:cs typeface="+mj-cs"/>
            </a:endParaRPr>
          </a:p>
          <a:p>
            <a:r>
              <a:rPr lang="en-GB" sz="3200" dirty="0">
                <a:solidFill>
                  <a:schemeClr val="accent1"/>
                </a:solidFill>
                <a:ea typeface="+mj-ea"/>
                <a:cs typeface="+mj-cs"/>
              </a:rPr>
              <a:t>Prices are separate from the tariff elements they price.</a:t>
            </a:r>
          </a:p>
          <a:p>
            <a:pPr lvl="1">
              <a:lnSpc>
                <a:spcPct val="120000"/>
              </a:lnSpc>
            </a:pPr>
            <a:r>
              <a:rPr lang="en-GB" sz="2900" dirty="0"/>
              <a:t>An element may have different prices with different validities.</a:t>
            </a:r>
          </a:p>
          <a:p>
            <a:pPr lvl="1">
              <a:lnSpc>
                <a:spcPct val="120000"/>
              </a:lnSpc>
            </a:pPr>
            <a:r>
              <a:rPr lang="en-GB" sz="2900" dirty="0"/>
              <a:t>Prices may apply to individual elements or combination of priceable elements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3200" dirty="0">
              <a:solidFill>
                <a:schemeClr val="accent1"/>
              </a:solidFill>
              <a:ea typeface="+mj-ea"/>
              <a:cs typeface="+mj-cs"/>
            </a:endParaRPr>
          </a:p>
          <a:p>
            <a:r>
              <a:rPr lang="en-GB" sz="3200" dirty="0">
                <a:solidFill>
                  <a:schemeClr val="accent1"/>
                </a:solidFill>
                <a:ea typeface="+mj-ea"/>
                <a:cs typeface="+mj-cs"/>
              </a:rPr>
              <a:t>Different type of prices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2900" dirty="0"/>
              <a:t>Static / Base Prices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2900" dirty="0"/>
              <a:t>Prices Derived from Base Prices </a:t>
            </a:r>
          </a:p>
          <a:p>
            <a:pPr lvl="2">
              <a:lnSpc>
                <a:spcPct val="120000"/>
              </a:lnSpc>
            </a:pPr>
            <a:r>
              <a:rPr lang="en-GB" sz="2700" dirty="0"/>
              <a:t>Both amount and derivation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2900" dirty="0"/>
              <a:t>Dynamic Prices (pricing service)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GB" sz="2700" dirty="0"/>
              <a:t>Range  bands for dynamic prices  can be indicated by FARE QUOTA FACTORs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4547" y="2805604"/>
            <a:ext cx="536011" cy="769849"/>
            <a:chOff x="7452320" y="1886231"/>
            <a:chExt cx="1204901" cy="1498714"/>
          </a:xfrm>
        </p:grpSpPr>
        <p:pic>
          <p:nvPicPr>
            <p:cNvPr id="5" name="Picture 3" descr="C:\Users\nick.knowles\AppData\Local\Microsoft\Windows\INetCache\IE\1X7Q07M1\price-tag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1886231"/>
              <a:ext cx="1204901" cy="1498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C:\Program Files\Microsoft Office\MEDIA\CAGCAT10\j0222021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58154">
              <a:off x="7758810" y="2802089"/>
              <a:ext cx="353460" cy="354720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99554" y="6402387"/>
            <a:ext cx="513675" cy="365125"/>
          </a:xfrm>
        </p:spPr>
        <p:txBody>
          <a:bodyPr/>
          <a:lstStyle/>
          <a:p>
            <a:fld id="{1F530423-F2DA-4A11-9E75-1EB6423D69A6}" type="slidenum">
              <a:rPr lang="en-GB" smtClean="0">
                <a:solidFill>
                  <a:prstClr val="white"/>
                </a:solidFill>
              </a:rPr>
              <a:pPr/>
              <a:t>54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944" y="6398250"/>
            <a:ext cx="4870023" cy="363548"/>
          </a:xfrm>
        </p:spPr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NeTEx UK Profile - Bus Fares with NeTEx</a:t>
            </a:r>
            <a:endParaRPr lang="en-GB" sz="900" dirty="0">
              <a:solidFill>
                <a:prstClr val="white"/>
              </a:solidFill>
            </a:endParaRPr>
          </a:p>
        </p:txBody>
      </p:sp>
      <p:pic>
        <p:nvPicPr>
          <p:cNvPr id="15" name="Picture 10">
            <a:extLst>
              <a:ext uri="{FF2B5EF4-FFF2-40B4-BE49-F238E27FC236}">
                <a16:creationId xmlns:a16="http://schemas.microsoft.com/office/drawing/2014/main" id="{E18AC237-C63E-46ED-9FE9-95701BC67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9900">
            <a:off x="4504598" y="5344024"/>
            <a:ext cx="172888" cy="18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E1C877-60E7-4174-A034-A1A1BCC0CA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34" y="4601946"/>
            <a:ext cx="588356" cy="8789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4B51B90-0025-45C2-81A2-4CDA32EFEE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81" y="3647211"/>
            <a:ext cx="600824" cy="89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1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1318" y="368660"/>
            <a:ext cx="5902486" cy="704348"/>
          </a:xfrm>
        </p:spPr>
        <p:txBody>
          <a:bodyPr/>
          <a:lstStyle/>
          <a:p>
            <a:r>
              <a:rPr lang="en-GB" dirty="0"/>
              <a:t>Pricing Dimensions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0423-F2DA-4A11-9E75-1EB6423D69A6}" type="slidenum">
              <a:rPr lang="en-GB" smtClean="0"/>
              <a:pPr/>
              <a:t>55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4753" y="1266647"/>
            <a:ext cx="2392380" cy="102533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NeTEx UK Profile - Bus Fares with NeTEx</a:t>
            </a:r>
            <a:endParaRPr lang="en-GB" sz="900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0" r="11378"/>
          <a:stretch/>
        </p:blipFill>
        <p:spPr bwMode="auto">
          <a:xfrm>
            <a:off x="4633185" y="4485033"/>
            <a:ext cx="1588390" cy="175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 flipH="1" flipV="1">
            <a:off x="1458517" y="4152540"/>
            <a:ext cx="1038873" cy="1528624"/>
          </a:xfrm>
          <a:prstGeom prst="straightConnector1">
            <a:avLst/>
          </a:prstGeom>
          <a:solidFill>
            <a:srgbClr val="00B0D8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0" name="Group 9"/>
          <p:cNvGrpSpPr/>
          <p:nvPr/>
        </p:nvGrpSpPr>
        <p:grpSpPr>
          <a:xfrm rot="20795735">
            <a:off x="4779477" y="5245033"/>
            <a:ext cx="167721" cy="310942"/>
            <a:chOff x="7452316" y="1886229"/>
            <a:chExt cx="1204900" cy="1498713"/>
          </a:xfrm>
        </p:grpSpPr>
        <p:pic>
          <p:nvPicPr>
            <p:cNvPr id="11" name="Picture 3" descr="C:\Users\nick.knowles\AppData\Local\Microsoft\Windows\INetCache\IE\1X7Q07M1\price-tag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16" y="1886229"/>
              <a:ext cx="1204900" cy="1498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 descr="C:\Program Files\Microsoft Office\MEDIA\CAGCAT10\j0222021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58154">
              <a:off x="7758811" y="2802088"/>
              <a:ext cx="353459" cy="35471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3" name="Group 12"/>
          <p:cNvGrpSpPr/>
          <p:nvPr/>
        </p:nvGrpSpPr>
        <p:grpSpPr>
          <a:xfrm rot="20795735">
            <a:off x="5860310" y="5243974"/>
            <a:ext cx="167721" cy="310942"/>
            <a:chOff x="7452316" y="1886229"/>
            <a:chExt cx="1204900" cy="1498713"/>
          </a:xfrm>
        </p:grpSpPr>
        <p:pic>
          <p:nvPicPr>
            <p:cNvPr id="14" name="Picture 3" descr="C:\Users\nick.knowles\AppData\Local\Microsoft\Windows\INetCache\IE\1X7Q07M1\price-tag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16" y="1886229"/>
              <a:ext cx="1204900" cy="1498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5" descr="C:\Program Files\Microsoft Office\MEDIA\CAGCAT10\j0222021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58154">
              <a:off x="7758811" y="2802088"/>
              <a:ext cx="353459" cy="35471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6" name="Group 15"/>
          <p:cNvGrpSpPr/>
          <p:nvPr/>
        </p:nvGrpSpPr>
        <p:grpSpPr>
          <a:xfrm rot="17313064">
            <a:off x="5546424" y="4805235"/>
            <a:ext cx="167721" cy="310942"/>
            <a:chOff x="7452316" y="1886229"/>
            <a:chExt cx="1204900" cy="1498713"/>
          </a:xfrm>
        </p:grpSpPr>
        <p:pic>
          <p:nvPicPr>
            <p:cNvPr id="17" name="Picture 3" descr="C:\Users\nick.knowles\AppData\Local\Microsoft\Windows\INetCache\IE\1X7Q07M1\price-tag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16" y="1886229"/>
              <a:ext cx="1204900" cy="1498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5" descr="C:\Program Files\Microsoft Office\MEDIA\CAGCAT10\j0222021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58154">
              <a:off x="7758811" y="2802088"/>
              <a:ext cx="353459" cy="35471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9" name="Group 18"/>
          <p:cNvGrpSpPr/>
          <p:nvPr/>
        </p:nvGrpSpPr>
        <p:grpSpPr>
          <a:xfrm rot="2338864">
            <a:off x="5060085" y="4793781"/>
            <a:ext cx="167721" cy="310942"/>
            <a:chOff x="7452316" y="1886229"/>
            <a:chExt cx="1204900" cy="1498713"/>
          </a:xfrm>
        </p:grpSpPr>
        <p:pic>
          <p:nvPicPr>
            <p:cNvPr id="20" name="Picture 3" descr="C:\Users\nick.knowles\AppData\Local\Microsoft\Windows\INetCache\IE\1X7Q07M1\price-tag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16" y="1886229"/>
              <a:ext cx="1204900" cy="1498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5" descr="C:\Program Files\Microsoft Office\MEDIA\CAGCAT10\j0222021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58154">
              <a:off x="7758811" y="2802088"/>
              <a:ext cx="353459" cy="35471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22" name="Group 21"/>
          <p:cNvGrpSpPr/>
          <p:nvPr/>
        </p:nvGrpSpPr>
        <p:grpSpPr>
          <a:xfrm rot="2938307">
            <a:off x="5565922" y="5689847"/>
            <a:ext cx="172916" cy="273241"/>
            <a:chOff x="7583441" y="2049332"/>
            <a:chExt cx="1006699" cy="1252182"/>
          </a:xfrm>
        </p:grpSpPr>
        <p:pic>
          <p:nvPicPr>
            <p:cNvPr id="23" name="Picture 3" descr="C:\Users\nick.knowles\AppData\Local\Microsoft\Windows\INetCache\IE\1X7Q07M1\price-tag[1]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3441" y="2049332"/>
              <a:ext cx="1006699" cy="1252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5" descr="C:\Program Files\Microsoft Office\MEDIA\CAGCAT10\j0222021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58154">
              <a:off x="7758811" y="2802088"/>
              <a:ext cx="353459" cy="35471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25" name="Group 24"/>
          <p:cNvGrpSpPr/>
          <p:nvPr/>
        </p:nvGrpSpPr>
        <p:grpSpPr>
          <a:xfrm rot="17313064">
            <a:off x="5058773" y="5681028"/>
            <a:ext cx="114387" cy="246435"/>
            <a:chOff x="7452316" y="1886229"/>
            <a:chExt cx="1204900" cy="1498713"/>
          </a:xfrm>
        </p:grpSpPr>
        <p:pic>
          <p:nvPicPr>
            <p:cNvPr id="26" name="Picture 3" descr="C:\Users\nick.knowles\AppData\Local\Microsoft\Windows\INetCache\IE\1X7Q07M1\price-tag[1]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16" y="1886229"/>
              <a:ext cx="1204900" cy="1498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5" descr="C:\Program Files\Microsoft Office\MEDIA\CAGCAT10\j0222021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58154">
              <a:off x="7758811" y="2802088"/>
              <a:ext cx="353459" cy="354719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28" name="Bent-Up Arrow 27"/>
          <p:cNvSpPr/>
          <p:nvPr/>
        </p:nvSpPr>
        <p:spPr>
          <a:xfrm rot="5400000">
            <a:off x="3315566" y="4179878"/>
            <a:ext cx="1761170" cy="855095"/>
          </a:xfrm>
          <a:prstGeom prst="bentUpArrow">
            <a:avLst>
              <a:gd name="adj1" fmla="val 38959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Fare Product</a:t>
            </a:r>
          </a:p>
        </p:txBody>
      </p:sp>
      <p:sp>
        <p:nvSpPr>
          <p:cNvPr id="29" name="Bent-Up Arrow 28"/>
          <p:cNvSpPr/>
          <p:nvPr/>
        </p:nvSpPr>
        <p:spPr>
          <a:xfrm rot="5400000">
            <a:off x="2507600" y="4420526"/>
            <a:ext cx="2223802" cy="836434"/>
          </a:xfrm>
          <a:prstGeom prst="bentUpArrow">
            <a:avLst>
              <a:gd name="adj1" fmla="val 44815"/>
              <a:gd name="adj2" fmla="val 23633"/>
              <a:gd name="adj3" fmla="val 318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Access Right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3324995" y="2002643"/>
            <a:ext cx="1761170" cy="77789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Group Ticket</a:t>
            </a:r>
          </a:p>
        </p:txBody>
      </p:sp>
      <p:sp>
        <p:nvSpPr>
          <p:cNvPr id="31" name="Left Arrow 30"/>
          <p:cNvSpPr/>
          <p:nvPr/>
        </p:nvSpPr>
        <p:spPr>
          <a:xfrm>
            <a:off x="7397145" y="4039247"/>
            <a:ext cx="1526694" cy="9513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Fulfilment Method</a:t>
            </a:r>
          </a:p>
        </p:txBody>
      </p:sp>
      <p:sp>
        <p:nvSpPr>
          <p:cNvPr id="32" name="Left Arrow 31"/>
          <p:cNvSpPr/>
          <p:nvPr/>
        </p:nvSpPr>
        <p:spPr>
          <a:xfrm>
            <a:off x="7419209" y="2991579"/>
            <a:ext cx="1594639" cy="10351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Distribution Channel</a:t>
            </a:r>
          </a:p>
        </p:txBody>
      </p:sp>
      <p:sp>
        <p:nvSpPr>
          <p:cNvPr id="33" name="Bent-Up Arrow 32"/>
          <p:cNvSpPr/>
          <p:nvPr/>
        </p:nvSpPr>
        <p:spPr>
          <a:xfrm rot="5400000" flipV="1">
            <a:off x="5234729" y="3790763"/>
            <a:ext cx="2710716" cy="723554"/>
          </a:xfrm>
          <a:prstGeom prst="bentUpArrow">
            <a:avLst>
              <a:gd name="adj1" fmla="val 50000"/>
              <a:gd name="adj2" fmla="val 31589"/>
              <a:gd name="adj3" fmla="val 239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Sales Offer Package</a:t>
            </a:r>
          </a:p>
        </p:txBody>
      </p:sp>
      <p:sp>
        <p:nvSpPr>
          <p:cNvPr id="34" name="Right Arrow 33"/>
          <p:cNvSpPr/>
          <p:nvPr/>
        </p:nvSpPr>
        <p:spPr>
          <a:xfrm>
            <a:off x="3165113" y="834571"/>
            <a:ext cx="1745209" cy="77789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User Profile</a:t>
            </a:r>
          </a:p>
        </p:txBody>
      </p:sp>
      <p:sp>
        <p:nvSpPr>
          <p:cNvPr id="35" name="Right Arrow 34"/>
          <p:cNvSpPr/>
          <p:nvPr/>
        </p:nvSpPr>
        <p:spPr>
          <a:xfrm>
            <a:off x="808200" y="4343663"/>
            <a:ext cx="2404471" cy="531851"/>
          </a:xfrm>
          <a:prstGeom prst="rightArrow">
            <a:avLst>
              <a:gd name="adj1" fmla="val 7258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Structure Element</a:t>
            </a:r>
          </a:p>
        </p:txBody>
      </p:sp>
      <p:sp>
        <p:nvSpPr>
          <p:cNvPr id="36" name="Right Arrow 35"/>
          <p:cNvSpPr/>
          <p:nvPr/>
        </p:nvSpPr>
        <p:spPr>
          <a:xfrm rot="5400000">
            <a:off x="3492421" y="2199482"/>
            <a:ext cx="3582029" cy="94706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Usage Parameter</a:t>
            </a:r>
          </a:p>
        </p:txBody>
      </p:sp>
      <p:sp>
        <p:nvSpPr>
          <p:cNvPr id="37" name="Left Arrow 36"/>
          <p:cNvSpPr/>
          <p:nvPr/>
        </p:nvSpPr>
        <p:spPr>
          <a:xfrm>
            <a:off x="7419210" y="5024155"/>
            <a:ext cx="1504629" cy="98710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Payment Method</a:t>
            </a:r>
          </a:p>
        </p:txBody>
      </p:sp>
      <p:sp>
        <p:nvSpPr>
          <p:cNvPr id="38" name="Right Arrow 37"/>
          <p:cNvSpPr/>
          <p:nvPr/>
        </p:nvSpPr>
        <p:spPr>
          <a:xfrm rot="5400000">
            <a:off x="1478930" y="2908134"/>
            <a:ext cx="2239650" cy="6986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Time Interval</a:t>
            </a:r>
          </a:p>
        </p:txBody>
      </p:sp>
      <p:sp>
        <p:nvSpPr>
          <p:cNvPr id="39" name="Right Arrow 38"/>
          <p:cNvSpPr/>
          <p:nvPr/>
        </p:nvSpPr>
        <p:spPr>
          <a:xfrm rot="5400000">
            <a:off x="804570" y="2881823"/>
            <a:ext cx="2388954" cy="74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Geographic Interval</a:t>
            </a:r>
          </a:p>
        </p:txBody>
      </p:sp>
      <p:sp>
        <p:nvSpPr>
          <p:cNvPr id="40" name="Left Arrow 39"/>
          <p:cNvSpPr/>
          <p:nvPr/>
        </p:nvSpPr>
        <p:spPr>
          <a:xfrm>
            <a:off x="5573368" y="822277"/>
            <a:ext cx="2643160" cy="897325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Purchase Window</a:t>
            </a:r>
          </a:p>
        </p:txBody>
      </p:sp>
      <p:sp>
        <p:nvSpPr>
          <p:cNvPr id="41" name="Right Arrow 40"/>
          <p:cNvSpPr/>
          <p:nvPr/>
        </p:nvSpPr>
        <p:spPr>
          <a:xfrm rot="5400000">
            <a:off x="287022" y="2921399"/>
            <a:ext cx="2342989" cy="74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Quality Factor</a:t>
            </a:r>
          </a:p>
        </p:txBody>
      </p:sp>
      <p:sp>
        <p:nvSpPr>
          <p:cNvPr id="42" name="Right Arrow 41"/>
          <p:cNvSpPr/>
          <p:nvPr/>
        </p:nvSpPr>
        <p:spPr>
          <a:xfrm>
            <a:off x="780047" y="5627893"/>
            <a:ext cx="2438000" cy="537394"/>
          </a:xfrm>
          <a:prstGeom prst="rightArrow">
            <a:avLst>
              <a:gd name="adj1" fmla="val 71546"/>
              <a:gd name="adj2" fmla="val 484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Validity Parameter</a:t>
            </a:r>
          </a:p>
        </p:txBody>
      </p:sp>
      <p:sp>
        <p:nvSpPr>
          <p:cNvPr id="43" name="Right Arrow 42"/>
          <p:cNvSpPr/>
          <p:nvPr/>
        </p:nvSpPr>
        <p:spPr>
          <a:xfrm>
            <a:off x="1957479" y="1383797"/>
            <a:ext cx="3071456" cy="77789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Commercial Profile  </a:t>
            </a:r>
          </a:p>
        </p:txBody>
      </p:sp>
      <p:sp>
        <p:nvSpPr>
          <p:cNvPr id="44" name="Left Arrow 43"/>
          <p:cNvSpPr/>
          <p:nvPr/>
        </p:nvSpPr>
        <p:spPr>
          <a:xfrm>
            <a:off x="5694891" y="1860800"/>
            <a:ext cx="1390179" cy="897325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etc</a:t>
            </a:r>
            <a:endParaRPr lang="en-GB" dirty="0"/>
          </a:p>
        </p:txBody>
      </p:sp>
      <p:sp>
        <p:nvSpPr>
          <p:cNvPr id="45" name="Bent-Up Arrow 44"/>
          <p:cNvSpPr/>
          <p:nvPr/>
        </p:nvSpPr>
        <p:spPr>
          <a:xfrm rot="5400000" flipV="1">
            <a:off x="5324045" y="3929594"/>
            <a:ext cx="3060971" cy="1040901"/>
          </a:xfrm>
          <a:prstGeom prst="bentUpArrow">
            <a:avLst>
              <a:gd name="adj1" fmla="val 33785"/>
              <a:gd name="adj2" fmla="val 21157"/>
              <a:gd name="adj3" fmla="val 211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Distribution Assignment</a:t>
            </a:r>
          </a:p>
        </p:txBody>
      </p:sp>
      <p:sp>
        <p:nvSpPr>
          <p:cNvPr id="46" name="Right Arrow 45"/>
          <p:cNvSpPr/>
          <p:nvPr/>
        </p:nvSpPr>
        <p:spPr>
          <a:xfrm>
            <a:off x="3267765" y="2479593"/>
            <a:ext cx="1761170" cy="77789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Round Trip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3281157" y="3084172"/>
            <a:ext cx="1761170" cy="77789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Routing</a:t>
            </a:r>
          </a:p>
        </p:txBody>
      </p:sp>
      <p:sp>
        <p:nvSpPr>
          <p:cNvPr id="50" name="Right Arrow 49"/>
          <p:cNvSpPr/>
          <p:nvPr/>
        </p:nvSpPr>
        <p:spPr>
          <a:xfrm>
            <a:off x="206515" y="4949252"/>
            <a:ext cx="2990438" cy="537394"/>
          </a:xfrm>
          <a:prstGeom prst="rightArrow">
            <a:avLst>
              <a:gd name="adj1" fmla="val 71546"/>
              <a:gd name="adj2" fmla="val 484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Distance Matrix Element</a:t>
            </a:r>
          </a:p>
        </p:txBody>
      </p:sp>
      <p:sp>
        <p:nvSpPr>
          <p:cNvPr id="51" name="Right Arrow 50"/>
          <p:cNvSpPr/>
          <p:nvPr/>
        </p:nvSpPr>
        <p:spPr>
          <a:xfrm rot="5400000">
            <a:off x="-84832" y="4170396"/>
            <a:ext cx="1120087" cy="537394"/>
          </a:xfrm>
          <a:prstGeom prst="rightArrow">
            <a:avLst>
              <a:gd name="adj1" fmla="val 71546"/>
              <a:gd name="adj2" fmla="val 484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Series</a:t>
            </a:r>
          </a:p>
        </p:txBody>
      </p:sp>
      <p:sp>
        <p:nvSpPr>
          <p:cNvPr id="52" name="Right Arrow 51"/>
          <p:cNvSpPr/>
          <p:nvPr/>
        </p:nvSpPr>
        <p:spPr>
          <a:xfrm>
            <a:off x="92919" y="2213667"/>
            <a:ext cx="1202235" cy="1043816"/>
          </a:xfrm>
          <a:prstGeom prst="rightArrow">
            <a:avLst>
              <a:gd name="adj1" fmla="val 7258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Fare</a:t>
            </a:r>
          </a:p>
          <a:p>
            <a:pPr algn="ctr"/>
            <a:r>
              <a:rPr lang="en-GB" dirty="0"/>
              <a:t>Demand</a:t>
            </a:r>
          </a:p>
        </p:txBody>
      </p:sp>
      <p:sp>
        <p:nvSpPr>
          <p:cNvPr id="49" name="Ellipse 19">
            <a:extLst>
              <a:ext uri="{FF2B5EF4-FFF2-40B4-BE49-F238E27FC236}">
                <a16:creationId xmlns:a16="http://schemas.microsoft.com/office/drawing/2014/main" id="{D4B8140F-1C32-492D-9FBF-01A74DBCCE9E}"/>
              </a:ext>
            </a:extLst>
          </p:cNvPr>
          <p:cNvSpPr/>
          <p:nvPr/>
        </p:nvSpPr>
        <p:spPr>
          <a:xfrm>
            <a:off x="107504" y="225093"/>
            <a:ext cx="1699124" cy="836748"/>
          </a:xfrm>
          <a:prstGeom prst="chevron">
            <a:avLst>
              <a:gd name="adj" fmla="val 28365"/>
            </a:avLst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</a:rPr>
              <a:t>Pricing</a:t>
            </a:r>
          </a:p>
        </p:txBody>
      </p:sp>
    </p:spTree>
    <p:extLst>
      <p:ext uri="{BB962C8B-B14F-4D97-AF65-F5344CB8AC3E}">
        <p14:creationId xmlns:p14="http://schemas.microsoft.com/office/powerpoint/2010/main" val="409336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87219-A183-4EE2-81FF-82B6CB4E1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Price dimensions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B5FC9E-281E-4BAD-8E7F-F69BBF531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0423-F2DA-4A11-9E75-1EB6423D69A6}" type="slidenum">
              <a:rPr lang="en-GB" smtClean="0"/>
              <a:pPr/>
              <a:t>56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E52FE3-D169-4F8A-B06F-09DF64817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0941" y="1263089"/>
            <a:ext cx="3654114" cy="4091478"/>
          </a:xfrm>
        </p:spPr>
        <p:txBody>
          <a:bodyPr>
            <a:normAutofit fontScale="85000" lnSpcReduction="10000"/>
          </a:bodyPr>
          <a:lstStyle/>
          <a:p>
            <a:r>
              <a:rPr lang="en-GB" sz="2000" dirty="0">
                <a:solidFill>
                  <a:schemeClr val="accent1"/>
                </a:solidFill>
              </a:rPr>
              <a:t>Anything which is a price dimension for a UK Bus Fare needs to be represented by a model element in the profile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/>
              <a:t>E.g. O/Ds, zones, user types, channels, media types, etc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2000" dirty="0"/>
          </a:p>
          <a:p>
            <a:r>
              <a:rPr lang="en-GB" sz="2000" dirty="0">
                <a:solidFill>
                  <a:schemeClr val="accent1"/>
                </a:solidFill>
              </a:rPr>
              <a:t>Anything else is optional –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/>
              <a:t>E.g. rules for ages of a use type such as child or senior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/>
              <a:t>E.g. Locations to buy tickets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accent1"/>
                </a:solidFill>
              </a:rPr>
              <a:t>Scope depends on  specific tariff structures to be supported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1F1BD5-C0B0-4BD5-9CCD-3C5A2DAB4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7B77-D201-44C2-A60F-E86F145E1446}" type="datetime6">
              <a:rPr lang="en-GB" smtClean="0"/>
              <a:t>September 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663317-EF01-454F-A5A1-9B9A214B9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NeTEx UK Fare Profile - Introduction</a:t>
            </a:r>
            <a:endParaRPr lang="en-GB" sz="900" dirty="0"/>
          </a:p>
        </p:txBody>
      </p:sp>
      <p:sp>
        <p:nvSpPr>
          <p:cNvPr id="7" name="Freeform 18">
            <a:extLst>
              <a:ext uri="{FF2B5EF4-FFF2-40B4-BE49-F238E27FC236}">
                <a16:creationId xmlns:a16="http://schemas.microsoft.com/office/drawing/2014/main" id="{21E6957F-0A28-40F9-9F2F-9747EEC259CF}"/>
              </a:ext>
            </a:extLst>
          </p:cNvPr>
          <p:cNvSpPr/>
          <p:nvPr/>
        </p:nvSpPr>
        <p:spPr>
          <a:xfrm>
            <a:off x="202041" y="1575715"/>
            <a:ext cx="5109023" cy="1272265"/>
          </a:xfrm>
          <a:custGeom>
            <a:avLst/>
            <a:gdLst>
              <a:gd name="connsiteX0" fmla="*/ 157725 w 946334"/>
              <a:gd name="connsiteY0" fmla="*/ 0 h 4324655"/>
              <a:gd name="connsiteX1" fmla="*/ 788609 w 946334"/>
              <a:gd name="connsiteY1" fmla="*/ 0 h 4324655"/>
              <a:gd name="connsiteX2" fmla="*/ 946334 w 946334"/>
              <a:gd name="connsiteY2" fmla="*/ 157725 h 4324655"/>
              <a:gd name="connsiteX3" fmla="*/ 946334 w 946334"/>
              <a:gd name="connsiteY3" fmla="*/ 4324655 h 4324655"/>
              <a:gd name="connsiteX4" fmla="*/ 946334 w 946334"/>
              <a:gd name="connsiteY4" fmla="*/ 4324655 h 4324655"/>
              <a:gd name="connsiteX5" fmla="*/ 0 w 946334"/>
              <a:gd name="connsiteY5" fmla="*/ 4324655 h 4324655"/>
              <a:gd name="connsiteX6" fmla="*/ 0 w 946334"/>
              <a:gd name="connsiteY6" fmla="*/ 4324655 h 4324655"/>
              <a:gd name="connsiteX7" fmla="*/ 0 w 946334"/>
              <a:gd name="connsiteY7" fmla="*/ 157725 h 4324655"/>
              <a:gd name="connsiteX8" fmla="*/ 157725 w 946334"/>
              <a:gd name="connsiteY8" fmla="*/ 0 h 43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6334" h="4324655">
                <a:moveTo>
                  <a:pt x="946334" y="720790"/>
                </a:moveTo>
                <a:lnTo>
                  <a:pt x="946334" y="3603865"/>
                </a:lnTo>
                <a:cubicBezTo>
                  <a:pt x="946334" y="4001945"/>
                  <a:pt x="930881" y="4324653"/>
                  <a:pt x="911820" y="4324653"/>
                </a:cubicBezTo>
                <a:lnTo>
                  <a:pt x="0" y="4324653"/>
                </a:lnTo>
                <a:lnTo>
                  <a:pt x="0" y="4324653"/>
                </a:lnTo>
                <a:lnTo>
                  <a:pt x="0" y="2"/>
                </a:lnTo>
                <a:lnTo>
                  <a:pt x="0" y="2"/>
                </a:lnTo>
                <a:lnTo>
                  <a:pt x="911820" y="2"/>
                </a:lnTo>
                <a:cubicBezTo>
                  <a:pt x="930881" y="2"/>
                  <a:pt x="946334" y="322710"/>
                  <a:pt x="946334" y="720790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chemeClr val="tx2"/>
            </a:solidFill>
            <a:prstDash val="solid"/>
            <a:miter lim="800000"/>
            <a:headEnd/>
            <a:tailEnd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56356" rIns="56356" bIns="56357" numCol="1" spcCol="1270" anchor="ctr" anchorCtr="0">
            <a:no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1600" i="1" kern="1200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D370720-9EED-48D0-9899-509D6A332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39" y="1770541"/>
            <a:ext cx="362733" cy="41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Freeform 19">
            <a:extLst>
              <a:ext uri="{FF2B5EF4-FFF2-40B4-BE49-F238E27FC236}">
                <a16:creationId xmlns:a16="http://schemas.microsoft.com/office/drawing/2014/main" id="{6E0AEC4C-356C-4885-9A59-40A7D886342B}"/>
              </a:ext>
            </a:extLst>
          </p:cNvPr>
          <p:cNvSpPr/>
          <p:nvPr/>
        </p:nvSpPr>
        <p:spPr>
          <a:xfrm>
            <a:off x="913102" y="1693416"/>
            <a:ext cx="2569791" cy="1065119"/>
          </a:xfrm>
          <a:custGeom>
            <a:avLst/>
            <a:gdLst>
              <a:gd name="connsiteX0" fmla="*/ 277964 w 1667748"/>
              <a:gd name="connsiteY0" fmla="*/ 0 h 4380357"/>
              <a:gd name="connsiteX1" fmla="*/ 1389784 w 1667748"/>
              <a:gd name="connsiteY1" fmla="*/ 0 h 4380357"/>
              <a:gd name="connsiteX2" fmla="*/ 1667748 w 1667748"/>
              <a:gd name="connsiteY2" fmla="*/ 277964 h 4380357"/>
              <a:gd name="connsiteX3" fmla="*/ 1667748 w 1667748"/>
              <a:gd name="connsiteY3" fmla="*/ 4380357 h 4380357"/>
              <a:gd name="connsiteX4" fmla="*/ 1667748 w 1667748"/>
              <a:gd name="connsiteY4" fmla="*/ 4380357 h 4380357"/>
              <a:gd name="connsiteX5" fmla="*/ 0 w 1667748"/>
              <a:gd name="connsiteY5" fmla="*/ 4380357 h 4380357"/>
              <a:gd name="connsiteX6" fmla="*/ 0 w 1667748"/>
              <a:gd name="connsiteY6" fmla="*/ 4380357 h 4380357"/>
              <a:gd name="connsiteX7" fmla="*/ 0 w 1667748"/>
              <a:gd name="connsiteY7" fmla="*/ 277964 h 4380357"/>
              <a:gd name="connsiteX8" fmla="*/ 277964 w 1667748"/>
              <a:gd name="connsiteY8" fmla="*/ 0 h 438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7748" h="4380357">
                <a:moveTo>
                  <a:pt x="1667748" y="730076"/>
                </a:moveTo>
                <a:lnTo>
                  <a:pt x="1667748" y="3650281"/>
                </a:lnTo>
                <a:cubicBezTo>
                  <a:pt x="1667748" y="4053489"/>
                  <a:pt x="1620366" y="4380356"/>
                  <a:pt x="1561918" y="4380356"/>
                </a:cubicBezTo>
                <a:lnTo>
                  <a:pt x="0" y="4380356"/>
                </a:lnTo>
                <a:lnTo>
                  <a:pt x="0" y="4380356"/>
                </a:lnTo>
                <a:lnTo>
                  <a:pt x="0" y="1"/>
                </a:lnTo>
                <a:lnTo>
                  <a:pt x="0" y="1"/>
                </a:lnTo>
                <a:lnTo>
                  <a:pt x="1561918" y="1"/>
                </a:lnTo>
                <a:cubicBezTo>
                  <a:pt x="1620366" y="1"/>
                  <a:pt x="1667748" y="326868"/>
                  <a:pt x="1667748" y="730076"/>
                </a:cubicBezTo>
                <a:close/>
              </a:path>
            </a:pathLst>
          </a:custGeom>
          <a:solidFill>
            <a:srgbClr val="FFCCCC">
              <a:alpha val="90000"/>
            </a:srgbClr>
          </a:solidFill>
          <a:ln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91574" rIns="91573" bIns="91573" numCol="1" spcCol="1270" anchor="ctr" anchorCtr="0">
            <a:no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1600" i="1" kern="1200" dirty="0"/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07DD2D8F-C1D9-4F15-B8C5-E21556CA2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80" y="1840853"/>
            <a:ext cx="454755" cy="454755"/>
          </a:xfrm>
          <a:prstGeom prst="rect">
            <a:avLst/>
          </a:prstGeom>
          <a:noFill/>
          <a:ln w="38100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Freeform 17">
            <a:extLst>
              <a:ext uri="{FF2B5EF4-FFF2-40B4-BE49-F238E27FC236}">
                <a16:creationId xmlns:a16="http://schemas.microsoft.com/office/drawing/2014/main" id="{5EEF253B-DB50-4D0A-8474-93E160D1842A}"/>
              </a:ext>
            </a:extLst>
          </p:cNvPr>
          <p:cNvSpPr/>
          <p:nvPr/>
        </p:nvSpPr>
        <p:spPr>
          <a:xfrm>
            <a:off x="1923925" y="1840853"/>
            <a:ext cx="524199" cy="862363"/>
          </a:xfrm>
          <a:custGeom>
            <a:avLst/>
            <a:gdLst>
              <a:gd name="connsiteX0" fmla="*/ 181424 w 1088524"/>
              <a:gd name="connsiteY0" fmla="*/ 0 h 4324655"/>
              <a:gd name="connsiteX1" fmla="*/ 907100 w 1088524"/>
              <a:gd name="connsiteY1" fmla="*/ 0 h 4324655"/>
              <a:gd name="connsiteX2" fmla="*/ 1088524 w 1088524"/>
              <a:gd name="connsiteY2" fmla="*/ 181424 h 4324655"/>
              <a:gd name="connsiteX3" fmla="*/ 1088524 w 1088524"/>
              <a:gd name="connsiteY3" fmla="*/ 4324655 h 4324655"/>
              <a:gd name="connsiteX4" fmla="*/ 1088524 w 1088524"/>
              <a:gd name="connsiteY4" fmla="*/ 4324655 h 4324655"/>
              <a:gd name="connsiteX5" fmla="*/ 0 w 1088524"/>
              <a:gd name="connsiteY5" fmla="*/ 4324655 h 4324655"/>
              <a:gd name="connsiteX6" fmla="*/ 0 w 1088524"/>
              <a:gd name="connsiteY6" fmla="*/ 4324655 h 4324655"/>
              <a:gd name="connsiteX7" fmla="*/ 0 w 1088524"/>
              <a:gd name="connsiteY7" fmla="*/ 181424 h 4324655"/>
              <a:gd name="connsiteX8" fmla="*/ 181424 w 1088524"/>
              <a:gd name="connsiteY8" fmla="*/ 0 h 43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8524" h="4324655">
                <a:moveTo>
                  <a:pt x="1088524" y="720790"/>
                </a:moveTo>
                <a:lnTo>
                  <a:pt x="1088524" y="3603865"/>
                </a:lnTo>
                <a:cubicBezTo>
                  <a:pt x="1088524" y="4001946"/>
                  <a:pt x="1068079" y="4324653"/>
                  <a:pt x="1042859" y="4324653"/>
                </a:cubicBezTo>
                <a:lnTo>
                  <a:pt x="0" y="4324653"/>
                </a:lnTo>
                <a:lnTo>
                  <a:pt x="0" y="4324653"/>
                </a:lnTo>
                <a:lnTo>
                  <a:pt x="0" y="2"/>
                </a:lnTo>
                <a:lnTo>
                  <a:pt x="0" y="2"/>
                </a:lnTo>
                <a:lnTo>
                  <a:pt x="1042859" y="2"/>
                </a:lnTo>
                <a:cubicBezTo>
                  <a:pt x="1068079" y="2"/>
                  <a:pt x="1088524" y="322709"/>
                  <a:pt x="1088524" y="720790"/>
                </a:cubicBezTo>
                <a:close/>
              </a:path>
            </a:pathLst>
          </a:custGeom>
          <a:solidFill>
            <a:srgbClr val="9999FF">
              <a:alpha val="89804"/>
            </a:srgbClr>
          </a:solidFill>
          <a:ln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63297" rIns="63297" bIns="63298" numCol="1" spcCol="1270" anchor="ctr" anchorCtr="0">
            <a:noAutofit/>
          </a:bodyPr>
          <a:lstStyle/>
          <a:p>
            <a:pPr marL="0" lvl="1" defTabSz="711200">
              <a:lnSpc>
                <a:spcPct val="90000"/>
              </a:lnSpc>
              <a:spcAft>
                <a:spcPct val="15000"/>
              </a:spcAft>
            </a:pPr>
            <a:endParaRPr lang="fr-FR" sz="1600" i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DFF4D1-68A7-4D93-83D7-BE839E1E3BE9}"/>
              </a:ext>
            </a:extLst>
          </p:cNvPr>
          <p:cNvGrpSpPr/>
          <p:nvPr/>
        </p:nvGrpSpPr>
        <p:grpSpPr>
          <a:xfrm>
            <a:off x="1987139" y="2082286"/>
            <a:ext cx="403672" cy="428477"/>
            <a:chOff x="9705140" y="1240242"/>
            <a:chExt cx="927007" cy="91382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21B80DD-FB9B-4C64-A023-722CDFDE501B}"/>
                </a:ext>
              </a:extLst>
            </p:cNvPr>
            <p:cNvSpPr/>
            <p:nvPr/>
          </p:nvSpPr>
          <p:spPr>
            <a:xfrm>
              <a:off x="9705140" y="1240242"/>
              <a:ext cx="270030" cy="26465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4D1846-DFCB-4E6B-B534-4233BA716D8B}"/>
                </a:ext>
              </a:extLst>
            </p:cNvPr>
            <p:cNvSpPr/>
            <p:nvPr/>
          </p:nvSpPr>
          <p:spPr>
            <a:xfrm>
              <a:off x="9705140" y="1564825"/>
              <a:ext cx="270030" cy="26465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B3ACD5D-AF44-4FD7-A03B-90531D2B4677}"/>
                </a:ext>
              </a:extLst>
            </p:cNvPr>
            <p:cNvSpPr/>
            <p:nvPr/>
          </p:nvSpPr>
          <p:spPr>
            <a:xfrm>
              <a:off x="9705140" y="1889409"/>
              <a:ext cx="270030" cy="26465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7076AFF-1B43-4145-8B7C-E5808B4455EF}"/>
                </a:ext>
              </a:extLst>
            </p:cNvPr>
            <p:cNvSpPr/>
            <p:nvPr/>
          </p:nvSpPr>
          <p:spPr>
            <a:xfrm>
              <a:off x="10031857" y="1564825"/>
              <a:ext cx="270030" cy="26465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810DF7A-4C9E-4A5A-A3DB-3E464B898D88}"/>
                </a:ext>
              </a:extLst>
            </p:cNvPr>
            <p:cNvSpPr/>
            <p:nvPr/>
          </p:nvSpPr>
          <p:spPr>
            <a:xfrm>
              <a:off x="10033629" y="1889409"/>
              <a:ext cx="270030" cy="26465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24242B6-B5D5-4C9C-8C28-F757A8ED4228}"/>
                </a:ext>
              </a:extLst>
            </p:cNvPr>
            <p:cNvSpPr/>
            <p:nvPr/>
          </p:nvSpPr>
          <p:spPr>
            <a:xfrm>
              <a:off x="10362117" y="1889409"/>
              <a:ext cx="270030" cy="26465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B44918-1DE5-4ACC-A772-2E83592775D7}"/>
              </a:ext>
            </a:extLst>
          </p:cNvPr>
          <p:cNvGrpSpPr/>
          <p:nvPr/>
        </p:nvGrpSpPr>
        <p:grpSpPr>
          <a:xfrm>
            <a:off x="1827585" y="4610004"/>
            <a:ext cx="1935217" cy="1718180"/>
            <a:chOff x="3942639" y="3273821"/>
            <a:chExt cx="1740051" cy="1836842"/>
          </a:xfrm>
        </p:grpSpPr>
        <p:pic>
          <p:nvPicPr>
            <p:cNvPr id="24" name="Picture 13">
              <a:extLst>
                <a:ext uri="{FF2B5EF4-FFF2-40B4-BE49-F238E27FC236}">
                  <a16:creationId xmlns:a16="http://schemas.microsoft.com/office/drawing/2014/main" id="{44C8302B-E242-4CF3-8D99-789D0CBB7F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50" r="11378"/>
            <a:stretch/>
          </p:blipFill>
          <p:spPr bwMode="auto">
            <a:xfrm>
              <a:off x="3942639" y="3354477"/>
              <a:ext cx="1588390" cy="1756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Curved Down Arrow 4">
              <a:extLst>
                <a:ext uri="{FF2B5EF4-FFF2-40B4-BE49-F238E27FC236}">
                  <a16:creationId xmlns:a16="http://schemas.microsoft.com/office/drawing/2014/main" id="{4ABF20B1-12C6-4834-81EB-DF36DB6CAF59}"/>
                </a:ext>
              </a:extLst>
            </p:cNvPr>
            <p:cNvSpPr/>
            <p:nvPr/>
          </p:nvSpPr>
          <p:spPr bwMode="auto">
            <a:xfrm rot="2153890">
              <a:off x="5235308" y="3273821"/>
              <a:ext cx="447382" cy="480823"/>
            </a:xfrm>
            <a:prstGeom prst="curvedDownArrow">
              <a:avLst/>
            </a:prstGeom>
            <a:solidFill>
              <a:srgbClr val="00B0D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3263B88-842E-4B35-8E44-65ECC5F99EC4}"/>
                </a:ext>
              </a:extLst>
            </p:cNvPr>
            <p:cNvGrpSpPr/>
            <p:nvPr/>
          </p:nvGrpSpPr>
          <p:grpSpPr>
            <a:xfrm rot="20795735">
              <a:off x="4114393" y="4173754"/>
              <a:ext cx="167721" cy="310942"/>
              <a:chOff x="7452316" y="1886229"/>
              <a:chExt cx="1204900" cy="1498713"/>
            </a:xfrm>
          </p:grpSpPr>
          <p:pic>
            <p:nvPicPr>
              <p:cNvPr id="42" name="Picture 3" descr="C:\Users\nick.knowles\AppData\Local\Microsoft\Windows\INetCache\IE\1X7Q07M1\price-tag[1].jpg">
                <a:extLst>
                  <a:ext uri="{FF2B5EF4-FFF2-40B4-BE49-F238E27FC236}">
                    <a16:creationId xmlns:a16="http://schemas.microsoft.com/office/drawing/2014/main" id="{FAA30CF9-8841-4EC6-8097-8FB67365F8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2316" y="1886229"/>
                <a:ext cx="1204900" cy="1498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5" descr="C:\Program Files\Microsoft Office\MEDIA\CAGCAT10\j0222021.wmf">
                <a:extLst>
                  <a:ext uri="{FF2B5EF4-FFF2-40B4-BE49-F238E27FC236}">
                    <a16:creationId xmlns:a16="http://schemas.microsoft.com/office/drawing/2014/main" id="{1A6E3AEE-B00D-4769-98ED-899722B6BE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58154">
                <a:off x="7758811" y="2802088"/>
                <a:ext cx="353459" cy="354719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61D9E93-01C2-48EA-B318-ACFB556E208F}"/>
                </a:ext>
              </a:extLst>
            </p:cNvPr>
            <p:cNvGrpSpPr/>
            <p:nvPr/>
          </p:nvGrpSpPr>
          <p:grpSpPr>
            <a:xfrm rot="20795735">
              <a:off x="5144233" y="4144721"/>
              <a:ext cx="167721" cy="310942"/>
              <a:chOff x="7452316" y="1886229"/>
              <a:chExt cx="1204900" cy="1498713"/>
            </a:xfrm>
          </p:grpSpPr>
          <p:pic>
            <p:nvPicPr>
              <p:cNvPr id="40" name="Picture 3" descr="C:\Users\nick.knowles\AppData\Local\Microsoft\Windows\INetCache\IE\1X7Q07M1\price-tag[1].jpg">
                <a:extLst>
                  <a:ext uri="{FF2B5EF4-FFF2-40B4-BE49-F238E27FC236}">
                    <a16:creationId xmlns:a16="http://schemas.microsoft.com/office/drawing/2014/main" id="{FEACE16E-ACFC-4B45-A79B-044F322C6A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2316" y="1886229"/>
                <a:ext cx="1204900" cy="1498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5" descr="C:\Program Files\Microsoft Office\MEDIA\CAGCAT10\j0222021.wmf">
                <a:extLst>
                  <a:ext uri="{FF2B5EF4-FFF2-40B4-BE49-F238E27FC236}">
                    <a16:creationId xmlns:a16="http://schemas.microsoft.com/office/drawing/2014/main" id="{F4B2EE74-0E4F-404C-A8BF-B2D0EF09E4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58154">
                <a:off x="7758811" y="2802088"/>
                <a:ext cx="353459" cy="354719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32490A5-281B-4FC2-95AB-47E15304D749}"/>
                </a:ext>
              </a:extLst>
            </p:cNvPr>
            <p:cNvGrpSpPr/>
            <p:nvPr/>
          </p:nvGrpSpPr>
          <p:grpSpPr>
            <a:xfrm rot="17313064">
              <a:off x="4890130" y="3684669"/>
              <a:ext cx="167721" cy="310942"/>
              <a:chOff x="7452316" y="1886229"/>
              <a:chExt cx="1204900" cy="1498713"/>
            </a:xfrm>
          </p:grpSpPr>
          <p:pic>
            <p:nvPicPr>
              <p:cNvPr id="38" name="Picture 3" descr="C:\Users\nick.knowles\AppData\Local\Microsoft\Windows\INetCache\IE\1X7Q07M1\price-tag[1].jpg">
                <a:extLst>
                  <a:ext uri="{FF2B5EF4-FFF2-40B4-BE49-F238E27FC236}">
                    <a16:creationId xmlns:a16="http://schemas.microsoft.com/office/drawing/2014/main" id="{860B1D87-E50B-463B-BD2F-AF4DB6F5DA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2316" y="1886229"/>
                <a:ext cx="1204900" cy="1498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5" descr="C:\Program Files\Microsoft Office\MEDIA\CAGCAT10\j0222021.wmf">
                <a:extLst>
                  <a:ext uri="{FF2B5EF4-FFF2-40B4-BE49-F238E27FC236}">
                    <a16:creationId xmlns:a16="http://schemas.microsoft.com/office/drawing/2014/main" id="{30BCC2E7-C62B-431D-97D5-2DD9AE9175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58154">
                <a:off x="7758811" y="2802088"/>
                <a:ext cx="353459" cy="354719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717BC28-46F5-4473-B343-962F290BB580}"/>
                </a:ext>
              </a:extLst>
            </p:cNvPr>
            <p:cNvGrpSpPr/>
            <p:nvPr/>
          </p:nvGrpSpPr>
          <p:grpSpPr>
            <a:xfrm rot="2338864">
              <a:off x="4408647" y="3689522"/>
              <a:ext cx="167721" cy="310942"/>
              <a:chOff x="7452316" y="1886229"/>
              <a:chExt cx="1204900" cy="1498713"/>
            </a:xfrm>
          </p:grpSpPr>
          <p:pic>
            <p:nvPicPr>
              <p:cNvPr id="36" name="Picture 3" descr="C:\Users\nick.knowles\AppData\Local\Microsoft\Windows\INetCache\IE\1X7Q07M1\price-tag[1].jpg">
                <a:extLst>
                  <a:ext uri="{FF2B5EF4-FFF2-40B4-BE49-F238E27FC236}">
                    <a16:creationId xmlns:a16="http://schemas.microsoft.com/office/drawing/2014/main" id="{F59E99A2-4B41-4B05-A1BD-E5A92D171E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2316" y="1886229"/>
                <a:ext cx="1204900" cy="1498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5" descr="C:\Program Files\Microsoft Office\MEDIA\CAGCAT10\j0222021.wmf">
                <a:extLst>
                  <a:ext uri="{FF2B5EF4-FFF2-40B4-BE49-F238E27FC236}">
                    <a16:creationId xmlns:a16="http://schemas.microsoft.com/office/drawing/2014/main" id="{7B82AB0D-E146-450A-B2D6-C7AC3AD8E4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58154">
                <a:off x="7758811" y="2802088"/>
                <a:ext cx="353459" cy="354719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4536240-DC24-4D0E-8BE2-FE9C763A9FFE}"/>
                </a:ext>
              </a:extLst>
            </p:cNvPr>
            <p:cNvGrpSpPr/>
            <p:nvPr/>
          </p:nvGrpSpPr>
          <p:grpSpPr>
            <a:xfrm rot="2938307">
              <a:off x="4907169" y="4533743"/>
              <a:ext cx="172916" cy="273241"/>
              <a:chOff x="7583441" y="2049332"/>
              <a:chExt cx="1006699" cy="1252182"/>
            </a:xfrm>
          </p:grpSpPr>
          <p:pic>
            <p:nvPicPr>
              <p:cNvPr id="34" name="Picture 3" descr="C:\Users\nick.knowles\AppData\Local\Microsoft\Windows\INetCache\IE\1X7Q07M1\price-tag[1].jpg">
                <a:extLst>
                  <a:ext uri="{FF2B5EF4-FFF2-40B4-BE49-F238E27FC236}">
                    <a16:creationId xmlns:a16="http://schemas.microsoft.com/office/drawing/2014/main" id="{A29F0E85-F8AF-4AF5-9337-D7AECD6013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83441" y="2049332"/>
                <a:ext cx="1006699" cy="12521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5" descr="C:\Program Files\Microsoft Office\MEDIA\CAGCAT10\j0222021.wmf">
                <a:extLst>
                  <a:ext uri="{FF2B5EF4-FFF2-40B4-BE49-F238E27FC236}">
                    <a16:creationId xmlns:a16="http://schemas.microsoft.com/office/drawing/2014/main" id="{839959BD-5700-42C1-B976-3C65D35531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58154">
                <a:off x="7758811" y="2802088"/>
                <a:ext cx="353459" cy="354719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233BEAD-3BC9-4269-9F37-9B62F004E7DB}"/>
                </a:ext>
              </a:extLst>
            </p:cNvPr>
            <p:cNvGrpSpPr/>
            <p:nvPr/>
          </p:nvGrpSpPr>
          <p:grpSpPr>
            <a:xfrm rot="17313064">
              <a:off x="4407334" y="4581601"/>
              <a:ext cx="114387" cy="246435"/>
              <a:chOff x="7452316" y="1886229"/>
              <a:chExt cx="1204900" cy="1498713"/>
            </a:xfrm>
          </p:grpSpPr>
          <p:pic>
            <p:nvPicPr>
              <p:cNvPr id="32" name="Picture 3" descr="C:\Users\nick.knowles\AppData\Local\Microsoft\Windows\INetCache\IE\1X7Q07M1\price-tag[1].jpg">
                <a:extLst>
                  <a:ext uri="{FF2B5EF4-FFF2-40B4-BE49-F238E27FC236}">
                    <a16:creationId xmlns:a16="http://schemas.microsoft.com/office/drawing/2014/main" id="{2520FB65-6BAC-42EB-8BC7-B4D7C2823D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2316" y="1886229"/>
                <a:ext cx="1204900" cy="1498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5" descr="C:\Program Files\Microsoft Office\MEDIA\CAGCAT10\j0222021.wmf">
                <a:extLst>
                  <a:ext uri="{FF2B5EF4-FFF2-40B4-BE49-F238E27FC236}">
                    <a16:creationId xmlns:a16="http://schemas.microsoft.com/office/drawing/2014/main" id="{8022EB4C-AE4F-4703-869B-9A0F3A2DDA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58154">
                <a:off x="7758811" y="2802088"/>
                <a:ext cx="353459" cy="354719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37B2D51-DC8E-49A8-986C-CF2A6BFEE8D5}"/>
              </a:ext>
            </a:extLst>
          </p:cNvPr>
          <p:cNvCxnSpPr>
            <a:cxnSpLocks/>
          </p:cNvCxnSpPr>
          <p:nvPr/>
        </p:nvCxnSpPr>
        <p:spPr>
          <a:xfrm>
            <a:off x="962581" y="2789302"/>
            <a:ext cx="1058552" cy="2094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4476EEC-997A-4A02-8E30-9AD149BB1374}"/>
              </a:ext>
            </a:extLst>
          </p:cNvPr>
          <p:cNvCxnSpPr>
            <a:cxnSpLocks/>
          </p:cNvCxnSpPr>
          <p:nvPr/>
        </p:nvCxnSpPr>
        <p:spPr>
          <a:xfrm>
            <a:off x="1616972" y="2782368"/>
            <a:ext cx="671467" cy="2092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69FE253-66FB-466A-BFA5-3F6D94D14755}"/>
              </a:ext>
            </a:extLst>
          </p:cNvPr>
          <p:cNvCxnSpPr>
            <a:cxnSpLocks/>
          </p:cNvCxnSpPr>
          <p:nvPr/>
        </p:nvCxnSpPr>
        <p:spPr>
          <a:xfrm>
            <a:off x="2497762" y="2837898"/>
            <a:ext cx="155074" cy="1969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41EFCDAA-5127-4B44-B551-1B5C999A5D6F}"/>
              </a:ext>
            </a:extLst>
          </p:cNvPr>
          <p:cNvCxnSpPr>
            <a:cxnSpLocks/>
            <a:endCxn id="38" idx="3"/>
          </p:cNvCxnSpPr>
          <p:nvPr/>
        </p:nvCxnSpPr>
        <p:spPr>
          <a:xfrm flipH="1">
            <a:off x="2999571" y="2874422"/>
            <a:ext cx="574720" cy="2190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B7AAB2F-1028-4E8A-A65B-FF611ED02801}"/>
              </a:ext>
            </a:extLst>
          </p:cNvPr>
          <p:cNvCxnSpPr>
            <a:cxnSpLocks/>
          </p:cNvCxnSpPr>
          <p:nvPr/>
        </p:nvCxnSpPr>
        <p:spPr>
          <a:xfrm flipH="1">
            <a:off x="3565764" y="2260620"/>
            <a:ext cx="761652" cy="1281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9D754CDA-346B-4843-9A76-A5FC97E2D856}"/>
              </a:ext>
            </a:extLst>
          </p:cNvPr>
          <p:cNvCxnSpPr>
            <a:cxnSpLocks/>
          </p:cNvCxnSpPr>
          <p:nvPr/>
        </p:nvCxnSpPr>
        <p:spPr>
          <a:xfrm flipH="1">
            <a:off x="3946590" y="2859738"/>
            <a:ext cx="654772" cy="693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F4E1F37-08F5-46B4-BD75-1F451896FF7D}"/>
              </a:ext>
            </a:extLst>
          </p:cNvPr>
          <p:cNvGrpSpPr/>
          <p:nvPr/>
        </p:nvGrpSpPr>
        <p:grpSpPr>
          <a:xfrm>
            <a:off x="908848" y="4976708"/>
            <a:ext cx="785154" cy="864995"/>
            <a:chOff x="7452320" y="1886231"/>
            <a:chExt cx="1204901" cy="1498714"/>
          </a:xfrm>
        </p:grpSpPr>
        <p:pic>
          <p:nvPicPr>
            <p:cNvPr id="63" name="Picture 3" descr="C:\Users\nick.knowles\AppData\Local\Microsoft\Windows\INetCache\IE\1X7Q07M1\price-tag[1].jpg">
              <a:extLst>
                <a:ext uri="{FF2B5EF4-FFF2-40B4-BE49-F238E27FC236}">
                  <a16:creationId xmlns:a16="http://schemas.microsoft.com/office/drawing/2014/main" id="{7C8EA1C7-50ED-4485-B82C-2D3DA37DB1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1886231"/>
              <a:ext cx="1204901" cy="1498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5" descr="C:\Program Files\Microsoft Office\MEDIA\CAGCAT10\j0222021.wmf">
              <a:extLst>
                <a:ext uri="{FF2B5EF4-FFF2-40B4-BE49-F238E27FC236}">
                  <a16:creationId xmlns:a16="http://schemas.microsoft.com/office/drawing/2014/main" id="{D855BFEE-4CE4-4581-BC0E-67FEAD91D0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58154">
              <a:off x="7758810" y="2802089"/>
              <a:ext cx="353460" cy="354720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66" name="Freeform 19">
            <a:extLst>
              <a:ext uri="{FF2B5EF4-FFF2-40B4-BE49-F238E27FC236}">
                <a16:creationId xmlns:a16="http://schemas.microsoft.com/office/drawing/2014/main" id="{32BC77D2-893C-4ACD-8361-A5CD7BE2357D}"/>
              </a:ext>
            </a:extLst>
          </p:cNvPr>
          <p:cNvSpPr/>
          <p:nvPr/>
        </p:nvSpPr>
        <p:spPr>
          <a:xfrm>
            <a:off x="2984514" y="1801959"/>
            <a:ext cx="363913" cy="908429"/>
          </a:xfrm>
          <a:custGeom>
            <a:avLst/>
            <a:gdLst>
              <a:gd name="connsiteX0" fmla="*/ 277964 w 1667748"/>
              <a:gd name="connsiteY0" fmla="*/ 0 h 4380357"/>
              <a:gd name="connsiteX1" fmla="*/ 1389784 w 1667748"/>
              <a:gd name="connsiteY1" fmla="*/ 0 h 4380357"/>
              <a:gd name="connsiteX2" fmla="*/ 1667748 w 1667748"/>
              <a:gd name="connsiteY2" fmla="*/ 277964 h 4380357"/>
              <a:gd name="connsiteX3" fmla="*/ 1667748 w 1667748"/>
              <a:gd name="connsiteY3" fmla="*/ 4380357 h 4380357"/>
              <a:gd name="connsiteX4" fmla="*/ 1667748 w 1667748"/>
              <a:gd name="connsiteY4" fmla="*/ 4380357 h 4380357"/>
              <a:gd name="connsiteX5" fmla="*/ 0 w 1667748"/>
              <a:gd name="connsiteY5" fmla="*/ 4380357 h 4380357"/>
              <a:gd name="connsiteX6" fmla="*/ 0 w 1667748"/>
              <a:gd name="connsiteY6" fmla="*/ 4380357 h 4380357"/>
              <a:gd name="connsiteX7" fmla="*/ 0 w 1667748"/>
              <a:gd name="connsiteY7" fmla="*/ 277964 h 4380357"/>
              <a:gd name="connsiteX8" fmla="*/ 277964 w 1667748"/>
              <a:gd name="connsiteY8" fmla="*/ 0 h 438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7748" h="4380357">
                <a:moveTo>
                  <a:pt x="1667748" y="730076"/>
                </a:moveTo>
                <a:lnTo>
                  <a:pt x="1667748" y="3650281"/>
                </a:lnTo>
                <a:cubicBezTo>
                  <a:pt x="1667748" y="4053489"/>
                  <a:pt x="1620366" y="4380356"/>
                  <a:pt x="1561918" y="4380356"/>
                </a:cubicBezTo>
                <a:lnTo>
                  <a:pt x="0" y="4380356"/>
                </a:lnTo>
                <a:lnTo>
                  <a:pt x="0" y="4380356"/>
                </a:lnTo>
                <a:lnTo>
                  <a:pt x="0" y="1"/>
                </a:lnTo>
                <a:lnTo>
                  <a:pt x="0" y="1"/>
                </a:lnTo>
                <a:lnTo>
                  <a:pt x="1561918" y="1"/>
                </a:lnTo>
                <a:cubicBezTo>
                  <a:pt x="1620366" y="1"/>
                  <a:pt x="1667748" y="326868"/>
                  <a:pt x="1667748" y="730076"/>
                </a:cubicBezTo>
                <a:close/>
              </a:path>
            </a:pathLst>
          </a:custGeom>
          <a:solidFill>
            <a:srgbClr val="FFCC66">
              <a:alpha val="90000"/>
            </a:srgbClr>
          </a:solidFill>
          <a:ln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91574" rIns="91573" bIns="91573" numCol="1" spcCol="1270" anchor="ctr" anchorCtr="0">
            <a:no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1600" i="1" kern="1200" dirty="0"/>
          </a:p>
        </p:txBody>
      </p:sp>
      <p:pic>
        <p:nvPicPr>
          <p:cNvPr id="58" name="Picture 9" descr="Related image">
            <a:extLst>
              <a:ext uri="{FF2B5EF4-FFF2-40B4-BE49-F238E27FC236}">
                <a16:creationId xmlns:a16="http://schemas.microsoft.com/office/drawing/2014/main" id="{EC07BE73-3F0C-46D1-B0E2-C6B2C3D27D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3" r="17613"/>
          <a:stretch/>
        </p:blipFill>
        <p:spPr bwMode="auto">
          <a:xfrm>
            <a:off x="3051477" y="1908557"/>
            <a:ext cx="231215" cy="350631"/>
          </a:xfrm>
          <a:prstGeom prst="rect">
            <a:avLst/>
          </a:prstGeom>
          <a:solidFill>
            <a:schemeClr val="accent6"/>
          </a:solidFill>
          <a:ln w="38100">
            <a:noFill/>
            <a:prstDash val="sysDash"/>
            <a:miter lim="800000"/>
            <a:headEnd/>
            <a:tailEnd/>
          </a:ln>
        </p:spPr>
      </p:pic>
      <p:pic>
        <p:nvPicPr>
          <p:cNvPr id="59" name="Picture 2">
            <a:extLst>
              <a:ext uri="{FF2B5EF4-FFF2-40B4-BE49-F238E27FC236}">
                <a16:creationId xmlns:a16="http://schemas.microsoft.com/office/drawing/2014/main" id="{2DFB75C5-752F-4244-BE03-71266FC34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401" y="2313593"/>
            <a:ext cx="288599" cy="349430"/>
          </a:xfrm>
          <a:prstGeom prst="rect">
            <a:avLst/>
          </a:prstGeom>
          <a:noFill/>
          <a:ln w="38100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2" name="Freeform 16">
            <a:extLst>
              <a:ext uri="{FF2B5EF4-FFF2-40B4-BE49-F238E27FC236}">
                <a16:creationId xmlns:a16="http://schemas.microsoft.com/office/drawing/2014/main" id="{D6218E9D-DC7D-4375-AF54-E1024C3EF6CC}"/>
              </a:ext>
            </a:extLst>
          </p:cNvPr>
          <p:cNvSpPr/>
          <p:nvPr/>
        </p:nvSpPr>
        <p:spPr>
          <a:xfrm>
            <a:off x="128990" y="3308828"/>
            <a:ext cx="5301951" cy="1046677"/>
          </a:xfrm>
          <a:custGeom>
            <a:avLst/>
            <a:gdLst>
              <a:gd name="connsiteX0" fmla="*/ 181424 w 1088524"/>
              <a:gd name="connsiteY0" fmla="*/ 0 h 4324655"/>
              <a:gd name="connsiteX1" fmla="*/ 907100 w 1088524"/>
              <a:gd name="connsiteY1" fmla="*/ 0 h 4324655"/>
              <a:gd name="connsiteX2" fmla="*/ 1088524 w 1088524"/>
              <a:gd name="connsiteY2" fmla="*/ 181424 h 4324655"/>
              <a:gd name="connsiteX3" fmla="*/ 1088524 w 1088524"/>
              <a:gd name="connsiteY3" fmla="*/ 4324655 h 4324655"/>
              <a:gd name="connsiteX4" fmla="*/ 1088524 w 1088524"/>
              <a:gd name="connsiteY4" fmla="*/ 4324655 h 4324655"/>
              <a:gd name="connsiteX5" fmla="*/ 0 w 1088524"/>
              <a:gd name="connsiteY5" fmla="*/ 4324655 h 4324655"/>
              <a:gd name="connsiteX6" fmla="*/ 0 w 1088524"/>
              <a:gd name="connsiteY6" fmla="*/ 4324655 h 4324655"/>
              <a:gd name="connsiteX7" fmla="*/ 0 w 1088524"/>
              <a:gd name="connsiteY7" fmla="*/ 181424 h 4324655"/>
              <a:gd name="connsiteX8" fmla="*/ 181424 w 1088524"/>
              <a:gd name="connsiteY8" fmla="*/ 0 h 43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8524" h="4324655">
                <a:moveTo>
                  <a:pt x="1088524" y="720790"/>
                </a:moveTo>
                <a:lnTo>
                  <a:pt x="1088524" y="3603865"/>
                </a:lnTo>
                <a:cubicBezTo>
                  <a:pt x="1088524" y="4001946"/>
                  <a:pt x="1068079" y="4324653"/>
                  <a:pt x="1042859" y="4324653"/>
                </a:cubicBezTo>
                <a:lnTo>
                  <a:pt x="0" y="4324653"/>
                </a:lnTo>
                <a:lnTo>
                  <a:pt x="0" y="4324653"/>
                </a:lnTo>
                <a:lnTo>
                  <a:pt x="0" y="2"/>
                </a:lnTo>
                <a:lnTo>
                  <a:pt x="0" y="2"/>
                </a:lnTo>
                <a:lnTo>
                  <a:pt x="1042859" y="2"/>
                </a:lnTo>
                <a:cubicBezTo>
                  <a:pt x="1068079" y="2"/>
                  <a:pt x="1088524" y="322709"/>
                  <a:pt x="1088524" y="720790"/>
                </a:cubicBezTo>
                <a:close/>
              </a:path>
            </a:pathLst>
          </a:custGeom>
          <a:solidFill>
            <a:srgbClr val="8DA12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3" name="Flowchart: Summing Junction 72">
            <a:extLst>
              <a:ext uri="{FF2B5EF4-FFF2-40B4-BE49-F238E27FC236}">
                <a16:creationId xmlns:a16="http://schemas.microsoft.com/office/drawing/2014/main" id="{07E451FC-02AA-4847-ACD7-1B0C4A93F6F7}"/>
              </a:ext>
            </a:extLst>
          </p:cNvPr>
          <p:cNvSpPr/>
          <p:nvPr/>
        </p:nvSpPr>
        <p:spPr>
          <a:xfrm>
            <a:off x="2615008" y="3753880"/>
            <a:ext cx="197564" cy="143612"/>
          </a:xfrm>
          <a:prstGeom prst="flowChartSummingJunction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16587F79-3932-4FAB-84AF-A34312E8BEF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7689" y="3563341"/>
            <a:ext cx="446788" cy="505020"/>
          </a:xfrm>
          <a:prstGeom prst="rect">
            <a:avLst/>
          </a:prstGeom>
        </p:spPr>
      </p:pic>
      <p:sp>
        <p:nvSpPr>
          <p:cNvPr id="75" name="Freeform 19">
            <a:extLst>
              <a:ext uri="{FF2B5EF4-FFF2-40B4-BE49-F238E27FC236}">
                <a16:creationId xmlns:a16="http://schemas.microsoft.com/office/drawing/2014/main" id="{F0DDCF9E-8F3A-4FD0-BFA5-403A54CA9462}"/>
              </a:ext>
            </a:extLst>
          </p:cNvPr>
          <p:cNvSpPr/>
          <p:nvPr/>
        </p:nvSpPr>
        <p:spPr>
          <a:xfrm>
            <a:off x="1308392" y="3507631"/>
            <a:ext cx="424197" cy="630714"/>
          </a:xfrm>
          <a:custGeom>
            <a:avLst/>
            <a:gdLst>
              <a:gd name="connsiteX0" fmla="*/ 277964 w 1667748"/>
              <a:gd name="connsiteY0" fmla="*/ 0 h 4380357"/>
              <a:gd name="connsiteX1" fmla="*/ 1389784 w 1667748"/>
              <a:gd name="connsiteY1" fmla="*/ 0 h 4380357"/>
              <a:gd name="connsiteX2" fmla="*/ 1667748 w 1667748"/>
              <a:gd name="connsiteY2" fmla="*/ 277964 h 4380357"/>
              <a:gd name="connsiteX3" fmla="*/ 1667748 w 1667748"/>
              <a:gd name="connsiteY3" fmla="*/ 4380357 h 4380357"/>
              <a:gd name="connsiteX4" fmla="*/ 1667748 w 1667748"/>
              <a:gd name="connsiteY4" fmla="*/ 4380357 h 4380357"/>
              <a:gd name="connsiteX5" fmla="*/ 0 w 1667748"/>
              <a:gd name="connsiteY5" fmla="*/ 4380357 h 4380357"/>
              <a:gd name="connsiteX6" fmla="*/ 0 w 1667748"/>
              <a:gd name="connsiteY6" fmla="*/ 4380357 h 4380357"/>
              <a:gd name="connsiteX7" fmla="*/ 0 w 1667748"/>
              <a:gd name="connsiteY7" fmla="*/ 277964 h 4380357"/>
              <a:gd name="connsiteX8" fmla="*/ 277964 w 1667748"/>
              <a:gd name="connsiteY8" fmla="*/ 0 h 438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7748" h="4380357">
                <a:moveTo>
                  <a:pt x="1667748" y="730076"/>
                </a:moveTo>
                <a:lnTo>
                  <a:pt x="1667748" y="3650281"/>
                </a:lnTo>
                <a:cubicBezTo>
                  <a:pt x="1667748" y="4053489"/>
                  <a:pt x="1620366" y="4380356"/>
                  <a:pt x="1561918" y="4380356"/>
                </a:cubicBezTo>
                <a:lnTo>
                  <a:pt x="0" y="4380356"/>
                </a:lnTo>
                <a:lnTo>
                  <a:pt x="0" y="4380356"/>
                </a:lnTo>
                <a:lnTo>
                  <a:pt x="0" y="1"/>
                </a:lnTo>
                <a:lnTo>
                  <a:pt x="0" y="1"/>
                </a:lnTo>
                <a:lnTo>
                  <a:pt x="1561918" y="1"/>
                </a:lnTo>
                <a:cubicBezTo>
                  <a:pt x="1620366" y="1"/>
                  <a:pt x="1667748" y="326868"/>
                  <a:pt x="1667748" y="730076"/>
                </a:cubicBezTo>
                <a:close/>
              </a:path>
            </a:pathLst>
          </a:custGeom>
          <a:solidFill>
            <a:srgbClr val="FFCCCC">
              <a:alpha val="90000"/>
            </a:srgbClr>
          </a:solidFill>
          <a:ln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91574" rIns="91573" bIns="91573" numCol="1" spcCol="1270" anchor="ctr" anchorCtr="0">
            <a:noAutofit/>
          </a:bodyPr>
          <a:lstStyle/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1600" i="1" dirty="0"/>
          </a:p>
        </p:txBody>
      </p:sp>
      <p:sp>
        <p:nvSpPr>
          <p:cNvPr id="76" name="Freeform 19">
            <a:extLst>
              <a:ext uri="{FF2B5EF4-FFF2-40B4-BE49-F238E27FC236}">
                <a16:creationId xmlns:a16="http://schemas.microsoft.com/office/drawing/2014/main" id="{54D9D428-1488-44EE-B635-624553D522F9}"/>
              </a:ext>
            </a:extLst>
          </p:cNvPr>
          <p:cNvSpPr/>
          <p:nvPr/>
        </p:nvSpPr>
        <p:spPr>
          <a:xfrm>
            <a:off x="4599177" y="3552811"/>
            <a:ext cx="700745" cy="562380"/>
          </a:xfrm>
          <a:custGeom>
            <a:avLst/>
            <a:gdLst>
              <a:gd name="connsiteX0" fmla="*/ 277964 w 1667748"/>
              <a:gd name="connsiteY0" fmla="*/ 0 h 4380357"/>
              <a:gd name="connsiteX1" fmla="*/ 1389784 w 1667748"/>
              <a:gd name="connsiteY1" fmla="*/ 0 h 4380357"/>
              <a:gd name="connsiteX2" fmla="*/ 1667748 w 1667748"/>
              <a:gd name="connsiteY2" fmla="*/ 277964 h 4380357"/>
              <a:gd name="connsiteX3" fmla="*/ 1667748 w 1667748"/>
              <a:gd name="connsiteY3" fmla="*/ 4380357 h 4380357"/>
              <a:gd name="connsiteX4" fmla="*/ 1667748 w 1667748"/>
              <a:gd name="connsiteY4" fmla="*/ 4380357 h 4380357"/>
              <a:gd name="connsiteX5" fmla="*/ 0 w 1667748"/>
              <a:gd name="connsiteY5" fmla="*/ 4380357 h 4380357"/>
              <a:gd name="connsiteX6" fmla="*/ 0 w 1667748"/>
              <a:gd name="connsiteY6" fmla="*/ 4380357 h 4380357"/>
              <a:gd name="connsiteX7" fmla="*/ 0 w 1667748"/>
              <a:gd name="connsiteY7" fmla="*/ 277964 h 4380357"/>
              <a:gd name="connsiteX8" fmla="*/ 277964 w 1667748"/>
              <a:gd name="connsiteY8" fmla="*/ 0 h 438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7748" h="4380357">
                <a:moveTo>
                  <a:pt x="1667748" y="730076"/>
                </a:moveTo>
                <a:lnTo>
                  <a:pt x="1667748" y="3650281"/>
                </a:lnTo>
                <a:cubicBezTo>
                  <a:pt x="1667748" y="4053489"/>
                  <a:pt x="1620366" y="4380356"/>
                  <a:pt x="1561918" y="4380356"/>
                </a:cubicBezTo>
                <a:lnTo>
                  <a:pt x="0" y="4380356"/>
                </a:lnTo>
                <a:lnTo>
                  <a:pt x="0" y="4380356"/>
                </a:lnTo>
                <a:lnTo>
                  <a:pt x="0" y="1"/>
                </a:lnTo>
                <a:lnTo>
                  <a:pt x="0" y="1"/>
                </a:lnTo>
                <a:lnTo>
                  <a:pt x="1561918" y="1"/>
                </a:lnTo>
                <a:cubicBezTo>
                  <a:pt x="1620366" y="1"/>
                  <a:pt x="1667748" y="326868"/>
                  <a:pt x="1667748" y="730076"/>
                </a:cubicBezTo>
                <a:close/>
              </a:path>
            </a:pathLst>
          </a:custGeom>
          <a:solidFill>
            <a:srgbClr val="FFFF00">
              <a:alpha val="90000"/>
            </a:srgbClr>
          </a:solidFill>
          <a:ln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91574" rIns="91573" bIns="91573" numCol="1" spcCol="1270" anchor="ctr" anchorCtr="0">
            <a:noAutofit/>
          </a:bodyPr>
          <a:lstStyle/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1600" i="1" dirty="0"/>
          </a:p>
        </p:txBody>
      </p:sp>
      <p:sp>
        <p:nvSpPr>
          <p:cNvPr id="77" name="Flowchart: Summing Junction 76">
            <a:extLst>
              <a:ext uri="{FF2B5EF4-FFF2-40B4-BE49-F238E27FC236}">
                <a16:creationId xmlns:a16="http://schemas.microsoft.com/office/drawing/2014/main" id="{E31B05A2-7119-4860-8F98-748D4E632117}"/>
              </a:ext>
            </a:extLst>
          </p:cNvPr>
          <p:cNvSpPr/>
          <p:nvPr/>
        </p:nvSpPr>
        <p:spPr>
          <a:xfrm>
            <a:off x="3467236" y="3701985"/>
            <a:ext cx="197564" cy="143612"/>
          </a:xfrm>
          <a:prstGeom prst="flowChartSummingJunction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Equals 77">
            <a:extLst>
              <a:ext uri="{FF2B5EF4-FFF2-40B4-BE49-F238E27FC236}">
                <a16:creationId xmlns:a16="http://schemas.microsoft.com/office/drawing/2014/main" id="{184AD56C-171D-43A1-9B72-32028423FBC1}"/>
              </a:ext>
            </a:extLst>
          </p:cNvPr>
          <p:cNvSpPr/>
          <p:nvPr/>
        </p:nvSpPr>
        <p:spPr>
          <a:xfrm>
            <a:off x="871645" y="3730352"/>
            <a:ext cx="274633" cy="173956"/>
          </a:xfrm>
          <a:prstGeom prst="mathEqual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Freeform 17">
            <a:extLst>
              <a:ext uri="{FF2B5EF4-FFF2-40B4-BE49-F238E27FC236}">
                <a16:creationId xmlns:a16="http://schemas.microsoft.com/office/drawing/2014/main" id="{EA5A47EF-D857-4C2C-9C54-DA4C967502FA}"/>
              </a:ext>
            </a:extLst>
          </p:cNvPr>
          <p:cNvSpPr/>
          <p:nvPr/>
        </p:nvSpPr>
        <p:spPr>
          <a:xfrm>
            <a:off x="2056243" y="3630506"/>
            <a:ext cx="464158" cy="437855"/>
          </a:xfrm>
          <a:custGeom>
            <a:avLst/>
            <a:gdLst>
              <a:gd name="connsiteX0" fmla="*/ 181424 w 1088524"/>
              <a:gd name="connsiteY0" fmla="*/ 0 h 4324655"/>
              <a:gd name="connsiteX1" fmla="*/ 907100 w 1088524"/>
              <a:gd name="connsiteY1" fmla="*/ 0 h 4324655"/>
              <a:gd name="connsiteX2" fmla="*/ 1088524 w 1088524"/>
              <a:gd name="connsiteY2" fmla="*/ 181424 h 4324655"/>
              <a:gd name="connsiteX3" fmla="*/ 1088524 w 1088524"/>
              <a:gd name="connsiteY3" fmla="*/ 4324655 h 4324655"/>
              <a:gd name="connsiteX4" fmla="*/ 1088524 w 1088524"/>
              <a:gd name="connsiteY4" fmla="*/ 4324655 h 4324655"/>
              <a:gd name="connsiteX5" fmla="*/ 0 w 1088524"/>
              <a:gd name="connsiteY5" fmla="*/ 4324655 h 4324655"/>
              <a:gd name="connsiteX6" fmla="*/ 0 w 1088524"/>
              <a:gd name="connsiteY6" fmla="*/ 4324655 h 4324655"/>
              <a:gd name="connsiteX7" fmla="*/ 0 w 1088524"/>
              <a:gd name="connsiteY7" fmla="*/ 181424 h 4324655"/>
              <a:gd name="connsiteX8" fmla="*/ 181424 w 1088524"/>
              <a:gd name="connsiteY8" fmla="*/ 0 h 43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8524" h="4324655">
                <a:moveTo>
                  <a:pt x="1088524" y="720790"/>
                </a:moveTo>
                <a:lnTo>
                  <a:pt x="1088524" y="3603865"/>
                </a:lnTo>
                <a:cubicBezTo>
                  <a:pt x="1088524" y="4001946"/>
                  <a:pt x="1068079" y="4324653"/>
                  <a:pt x="1042859" y="4324653"/>
                </a:cubicBezTo>
                <a:lnTo>
                  <a:pt x="0" y="4324653"/>
                </a:lnTo>
                <a:lnTo>
                  <a:pt x="0" y="4324653"/>
                </a:lnTo>
                <a:lnTo>
                  <a:pt x="0" y="2"/>
                </a:lnTo>
                <a:lnTo>
                  <a:pt x="0" y="2"/>
                </a:lnTo>
                <a:lnTo>
                  <a:pt x="1042859" y="2"/>
                </a:lnTo>
                <a:cubicBezTo>
                  <a:pt x="1068079" y="2"/>
                  <a:pt x="1088524" y="322709"/>
                  <a:pt x="1088524" y="720790"/>
                </a:cubicBezTo>
                <a:close/>
              </a:path>
            </a:pathLst>
          </a:custGeom>
          <a:solidFill>
            <a:srgbClr val="9999FF">
              <a:alpha val="89804"/>
            </a:srgbClr>
          </a:solidFill>
          <a:ln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63297" rIns="63297" bIns="63298" numCol="1" spcCol="1270" anchor="ctr" anchorCtr="0">
            <a:noAutofit/>
          </a:bodyPr>
          <a:lstStyle/>
          <a:p>
            <a:pPr marL="0" lvl="1" defTabSz="711200">
              <a:lnSpc>
                <a:spcPct val="90000"/>
              </a:lnSpc>
              <a:spcAft>
                <a:spcPct val="15000"/>
              </a:spcAft>
            </a:pPr>
            <a:endParaRPr lang="fr-FR" sz="1600" i="1" dirty="0"/>
          </a:p>
        </p:txBody>
      </p:sp>
      <p:sp>
        <p:nvSpPr>
          <p:cNvPr id="80" name="Flowchart: Summing Junction 79">
            <a:extLst>
              <a:ext uri="{FF2B5EF4-FFF2-40B4-BE49-F238E27FC236}">
                <a16:creationId xmlns:a16="http://schemas.microsoft.com/office/drawing/2014/main" id="{04B40FB9-BD91-4C32-9FC5-84FF2BFEED2D}"/>
              </a:ext>
            </a:extLst>
          </p:cNvPr>
          <p:cNvSpPr/>
          <p:nvPr/>
        </p:nvSpPr>
        <p:spPr>
          <a:xfrm>
            <a:off x="1713360" y="3755357"/>
            <a:ext cx="189746" cy="140659"/>
          </a:xfrm>
          <a:prstGeom prst="flowChartSummingJunction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Freeform 17">
            <a:extLst>
              <a:ext uri="{FF2B5EF4-FFF2-40B4-BE49-F238E27FC236}">
                <a16:creationId xmlns:a16="http://schemas.microsoft.com/office/drawing/2014/main" id="{234314EA-55A0-4E7A-B45D-2FFBE5F95B5F}"/>
              </a:ext>
            </a:extLst>
          </p:cNvPr>
          <p:cNvSpPr/>
          <p:nvPr/>
        </p:nvSpPr>
        <p:spPr>
          <a:xfrm>
            <a:off x="2883726" y="3514919"/>
            <a:ext cx="493191" cy="579592"/>
          </a:xfrm>
          <a:custGeom>
            <a:avLst/>
            <a:gdLst>
              <a:gd name="connsiteX0" fmla="*/ 181424 w 1088524"/>
              <a:gd name="connsiteY0" fmla="*/ 0 h 4324655"/>
              <a:gd name="connsiteX1" fmla="*/ 907100 w 1088524"/>
              <a:gd name="connsiteY1" fmla="*/ 0 h 4324655"/>
              <a:gd name="connsiteX2" fmla="*/ 1088524 w 1088524"/>
              <a:gd name="connsiteY2" fmla="*/ 181424 h 4324655"/>
              <a:gd name="connsiteX3" fmla="*/ 1088524 w 1088524"/>
              <a:gd name="connsiteY3" fmla="*/ 4324655 h 4324655"/>
              <a:gd name="connsiteX4" fmla="*/ 1088524 w 1088524"/>
              <a:gd name="connsiteY4" fmla="*/ 4324655 h 4324655"/>
              <a:gd name="connsiteX5" fmla="*/ 0 w 1088524"/>
              <a:gd name="connsiteY5" fmla="*/ 4324655 h 4324655"/>
              <a:gd name="connsiteX6" fmla="*/ 0 w 1088524"/>
              <a:gd name="connsiteY6" fmla="*/ 4324655 h 4324655"/>
              <a:gd name="connsiteX7" fmla="*/ 0 w 1088524"/>
              <a:gd name="connsiteY7" fmla="*/ 181424 h 4324655"/>
              <a:gd name="connsiteX8" fmla="*/ 181424 w 1088524"/>
              <a:gd name="connsiteY8" fmla="*/ 0 h 43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8524" h="4324655">
                <a:moveTo>
                  <a:pt x="1088524" y="720790"/>
                </a:moveTo>
                <a:lnTo>
                  <a:pt x="1088524" y="3603865"/>
                </a:lnTo>
                <a:cubicBezTo>
                  <a:pt x="1088524" y="4001946"/>
                  <a:pt x="1068079" y="4324653"/>
                  <a:pt x="1042859" y="4324653"/>
                </a:cubicBezTo>
                <a:lnTo>
                  <a:pt x="0" y="4324653"/>
                </a:lnTo>
                <a:lnTo>
                  <a:pt x="0" y="4324653"/>
                </a:lnTo>
                <a:lnTo>
                  <a:pt x="0" y="2"/>
                </a:lnTo>
                <a:lnTo>
                  <a:pt x="0" y="2"/>
                </a:lnTo>
                <a:lnTo>
                  <a:pt x="1042859" y="2"/>
                </a:lnTo>
                <a:cubicBezTo>
                  <a:pt x="1068079" y="2"/>
                  <a:pt x="1088524" y="322709"/>
                  <a:pt x="1088524" y="72079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89804"/>
            </a:schemeClr>
          </a:solidFill>
          <a:ln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63297" rIns="63297" bIns="63298" numCol="1" spcCol="1270" anchor="ctr" anchorCtr="0">
            <a:noAutofit/>
          </a:bodyPr>
          <a:lstStyle/>
          <a:p>
            <a:pPr marL="0" lvl="1" defTabSz="711200">
              <a:lnSpc>
                <a:spcPct val="90000"/>
              </a:lnSpc>
              <a:spcAft>
                <a:spcPct val="15000"/>
              </a:spcAft>
            </a:pPr>
            <a:endParaRPr lang="fr-FR" sz="1600" i="1" dirty="0"/>
          </a:p>
        </p:txBody>
      </p:sp>
      <p:pic>
        <p:nvPicPr>
          <p:cNvPr id="82" name="Picture 15">
            <a:extLst>
              <a:ext uri="{FF2B5EF4-FFF2-40B4-BE49-F238E27FC236}">
                <a16:creationId xmlns:a16="http://schemas.microsoft.com/office/drawing/2014/main" id="{0C96B4D2-2336-4683-B74A-2A84C7553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01" y="4210218"/>
            <a:ext cx="329993" cy="32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15">
            <a:extLst>
              <a:ext uri="{FF2B5EF4-FFF2-40B4-BE49-F238E27FC236}">
                <a16:creationId xmlns:a16="http://schemas.microsoft.com/office/drawing/2014/main" id="{374DA93E-7450-4C5A-947D-A2AC1BB94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742" y="4187935"/>
            <a:ext cx="329993" cy="32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15">
            <a:extLst>
              <a:ext uri="{FF2B5EF4-FFF2-40B4-BE49-F238E27FC236}">
                <a16:creationId xmlns:a16="http://schemas.microsoft.com/office/drawing/2014/main" id="{C892A3D8-1EDD-4BB1-87C6-4B279DEC2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637" y="4259245"/>
            <a:ext cx="329993" cy="32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15">
            <a:extLst>
              <a:ext uri="{FF2B5EF4-FFF2-40B4-BE49-F238E27FC236}">
                <a16:creationId xmlns:a16="http://schemas.microsoft.com/office/drawing/2014/main" id="{251C3F37-29C5-43BF-B2BA-B48A93997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290" y="4239896"/>
            <a:ext cx="329993" cy="32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Freeform 19">
            <a:extLst>
              <a:ext uri="{FF2B5EF4-FFF2-40B4-BE49-F238E27FC236}">
                <a16:creationId xmlns:a16="http://schemas.microsoft.com/office/drawing/2014/main" id="{B9681142-7DDF-453C-B30B-16A24CF091A7}"/>
              </a:ext>
            </a:extLst>
          </p:cNvPr>
          <p:cNvSpPr/>
          <p:nvPr/>
        </p:nvSpPr>
        <p:spPr>
          <a:xfrm>
            <a:off x="1460848" y="1856464"/>
            <a:ext cx="424197" cy="823373"/>
          </a:xfrm>
          <a:custGeom>
            <a:avLst/>
            <a:gdLst>
              <a:gd name="connsiteX0" fmla="*/ 277964 w 1667748"/>
              <a:gd name="connsiteY0" fmla="*/ 0 h 4380357"/>
              <a:gd name="connsiteX1" fmla="*/ 1389784 w 1667748"/>
              <a:gd name="connsiteY1" fmla="*/ 0 h 4380357"/>
              <a:gd name="connsiteX2" fmla="*/ 1667748 w 1667748"/>
              <a:gd name="connsiteY2" fmla="*/ 277964 h 4380357"/>
              <a:gd name="connsiteX3" fmla="*/ 1667748 w 1667748"/>
              <a:gd name="connsiteY3" fmla="*/ 4380357 h 4380357"/>
              <a:gd name="connsiteX4" fmla="*/ 1667748 w 1667748"/>
              <a:gd name="connsiteY4" fmla="*/ 4380357 h 4380357"/>
              <a:gd name="connsiteX5" fmla="*/ 0 w 1667748"/>
              <a:gd name="connsiteY5" fmla="*/ 4380357 h 4380357"/>
              <a:gd name="connsiteX6" fmla="*/ 0 w 1667748"/>
              <a:gd name="connsiteY6" fmla="*/ 4380357 h 4380357"/>
              <a:gd name="connsiteX7" fmla="*/ 0 w 1667748"/>
              <a:gd name="connsiteY7" fmla="*/ 277964 h 4380357"/>
              <a:gd name="connsiteX8" fmla="*/ 277964 w 1667748"/>
              <a:gd name="connsiteY8" fmla="*/ 0 h 438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7748" h="4380357">
                <a:moveTo>
                  <a:pt x="1667748" y="730076"/>
                </a:moveTo>
                <a:lnTo>
                  <a:pt x="1667748" y="3650281"/>
                </a:lnTo>
                <a:cubicBezTo>
                  <a:pt x="1667748" y="4053489"/>
                  <a:pt x="1620366" y="4380356"/>
                  <a:pt x="1561918" y="4380356"/>
                </a:cubicBezTo>
                <a:lnTo>
                  <a:pt x="0" y="4380356"/>
                </a:lnTo>
                <a:lnTo>
                  <a:pt x="0" y="4380356"/>
                </a:lnTo>
                <a:lnTo>
                  <a:pt x="0" y="1"/>
                </a:lnTo>
                <a:lnTo>
                  <a:pt x="0" y="1"/>
                </a:lnTo>
                <a:lnTo>
                  <a:pt x="1561918" y="1"/>
                </a:lnTo>
                <a:cubicBezTo>
                  <a:pt x="1620366" y="1"/>
                  <a:pt x="1667748" y="326868"/>
                  <a:pt x="1667748" y="730076"/>
                </a:cubicBezTo>
                <a:close/>
              </a:path>
            </a:pathLst>
          </a:custGeom>
          <a:solidFill>
            <a:srgbClr val="FFCCCC">
              <a:alpha val="90000"/>
            </a:srgbClr>
          </a:solidFill>
          <a:ln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91574" rIns="91573" bIns="91573" numCol="1" spcCol="1270" anchor="ctr" anchorCtr="0">
            <a:noAutofit/>
          </a:bodyPr>
          <a:lstStyle/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1600" i="1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C83DD6EF-50E5-4CC7-A80F-6FD4B8F758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89"/>
          <a:stretch/>
        </p:blipFill>
        <p:spPr bwMode="auto">
          <a:xfrm>
            <a:off x="1536175" y="1936914"/>
            <a:ext cx="283557" cy="215450"/>
          </a:xfrm>
          <a:prstGeom prst="rect">
            <a:avLst/>
          </a:prstGeom>
          <a:noFill/>
          <a:ln w="38100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5FDB4B8A-F60B-42C0-9B88-5176E47BDF87}"/>
              </a:ext>
            </a:extLst>
          </p:cNvPr>
          <p:cNvGrpSpPr/>
          <p:nvPr/>
        </p:nvGrpSpPr>
        <p:grpSpPr>
          <a:xfrm>
            <a:off x="1567874" y="2259188"/>
            <a:ext cx="270896" cy="170344"/>
            <a:chOff x="4599821" y="2175359"/>
            <a:chExt cx="294012" cy="193323"/>
          </a:xfrm>
        </p:grpSpPr>
        <p:sp>
          <p:nvSpPr>
            <p:cNvPr id="61" name="Rounded Rectangle 254">
              <a:extLst>
                <a:ext uri="{FF2B5EF4-FFF2-40B4-BE49-F238E27FC236}">
                  <a16:creationId xmlns:a16="http://schemas.microsoft.com/office/drawing/2014/main" id="{ACC8A03F-7A7C-4E8B-A39F-5C98D567A3D1}"/>
                </a:ext>
              </a:extLst>
            </p:cNvPr>
            <p:cNvSpPr/>
            <p:nvPr/>
          </p:nvSpPr>
          <p:spPr bwMode="auto">
            <a:xfrm>
              <a:off x="4599821" y="2175359"/>
              <a:ext cx="294012" cy="193323"/>
            </a:xfrm>
            <a:prstGeom prst="roundRect">
              <a:avLst/>
            </a:prstGeom>
            <a:solidFill>
              <a:schemeClr val="bg1"/>
            </a:solidFill>
            <a:ln w="38100">
              <a:noFill/>
              <a:prstDash val="sysDash"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2" name="Right Arrow 255">
              <a:extLst>
                <a:ext uri="{FF2B5EF4-FFF2-40B4-BE49-F238E27FC236}">
                  <a16:creationId xmlns:a16="http://schemas.microsoft.com/office/drawing/2014/main" id="{3EA9D874-69EA-42E2-960B-F82CC01956E1}"/>
                </a:ext>
              </a:extLst>
            </p:cNvPr>
            <p:cNvSpPr/>
            <p:nvPr/>
          </p:nvSpPr>
          <p:spPr bwMode="auto">
            <a:xfrm>
              <a:off x="4626246" y="2217895"/>
              <a:ext cx="254173" cy="114917"/>
            </a:xfrm>
            <a:prstGeom prst="rightArrow">
              <a:avLst>
                <a:gd name="adj1" fmla="val 29095"/>
                <a:gd name="adj2" fmla="val 74927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87" name="Freeform 17">
            <a:extLst>
              <a:ext uri="{FF2B5EF4-FFF2-40B4-BE49-F238E27FC236}">
                <a16:creationId xmlns:a16="http://schemas.microsoft.com/office/drawing/2014/main" id="{3801710B-CF36-479F-B0F7-668219BD95B4}"/>
              </a:ext>
            </a:extLst>
          </p:cNvPr>
          <p:cNvSpPr/>
          <p:nvPr/>
        </p:nvSpPr>
        <p:spPr>
          <a:xfrm>
            <a:off x="2504641" y="1845636"/>
            <a:ext cx="432157" cy="735608"/>
          </a:xfrm>
          <a:custGeom>
            <a:avLst/>
            <a:gdLst>
              <a:gd name="connsiteX0" fmla="*/ 181424 w 1088524"/>
              <a:gd name="connsiteY0" fmla="*/ 0 h 4324655"/>
              <a:gd name="connsiteX1" fmla="*/ 907100 w 1088524"/>
              <a:gd name="connsiteY1" fmla="*/ 0 h 4324655"/>
              <a:gd name="connsiteX2" fmla="*/ 1088524 w 1088524"/>
              <a:gd name="connsiteY2" fmla="*/ 181424 h 4324655"/>
              <a:gd name="connsiteX3" fmla="*/ 1088524 w 1088524"/>
              <a:gd name="connsiteY3" fmla="*/ 4324655 h 4324655"/>
              <a:gd name="connsiteX4" fmla="*/ 1088524 w 1088524"/>
              <a:gd name="connsiteY4" fmla="*/ 4324655 h 4324655"/>
              <a:gd name="connsiteX5" fmla="*/ 0 w 1088524"/>
              <a:gd name="connsiteY5" fmla="*/ 4324655 h 4324655"/>
              <a:gd name="connsiteX6" fmla="*/ 0 w 1088524"/>
              <a:gd name="connsiteY6" fmla="*/ 4324655 h 4324655"/>
              <a:gd name="connsiteX7" fmla="*/ 0 w 1088524"/>
              <a:gd name="connsiteY7" fmla="*/ 181424 h 4324655"/>
              <a:gd name="connsiteX8" fmla="*/ 181424 w 1088524"/>
              <a:gd name="connsiteY8" fmla="*/ 0 h 43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8524" h="4324655">
                <a:moveTo>
                  <a:pt x="1088524" y="720790"/>
                </a:moveTo>
                <a:lnTo>
                  <a:pt x="1088524" y="3603865"/>
                </a:lnTo>
                <a:cubicBezTo>
                  <a:pt x="1088524" y="4001946"/>
                  <a:pt x="1068079" y="4324653"/>
                  <a:pt x="1042859" y="4324653"/>
                </a:cubicBezTo>
                <a:lnTo>
                  <a:pt x="0" y="4324653"/>
                </a:lnTo>
                <a:lnTo>
                  <a:pt x="0" y="4324653"/>
                </a:lnTo>
                <a:lnTo>
                  <a:pt x="0" y="2"/>
                </a:lnTo>
                <a:lnTo>
                  <a:pt x="0" y="2"/>
                </a:lnTo>
                <a:lnTo>
                  <a:pt x="1042859" y="2"/>
                </a:lnTo>
                <a:cubicBezTo>
                  <a:pt x="1068079" y="2"/>
                  <a:pt x="1088524" y="322709"/>
                  <a:pt x="1088524" y="72079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89804"/>
            </a:schemeClr>
          </a:solidFill>
          <a:ln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63297" rIns="63297" bIns="63298" numCol="1" spcCol="1270" anchor="ctr" anchorCtr="0">
            <a:noAutofit/>
          </a:bodyPr>
          <a:lstStyle/>
          <a:p>
            <a:pPr marL="0" lvl="1" defTabSz="711200">
              <a:lnSpc>
                <a:spcPct val="90000"/>
              </a:lnSpc>
              <a:spcAft>
                <a:spcPct val="15000"/>
              </a:spcAft>
            </a:pPr>
            <a:endParaRPr lang="fr-FR" sz="1600" i="1" dirty="0"/>
          </a:p>
        </p:txBody>
      </p:sp>
      <p:sp>
        <p:nvSpPr>
          <p:cNvPr id="88" name="Freeform 17">
            <a:extLst>
              <a:ext uri="{FF2B5EF4-FFF2-40B4-BE49-F238E27FC236}">
                <a16:creationId xmlns:a16="http://schemas.microsoft.com/office/drawing/2014/main" id="{5CEA67D2-4107-43A8-BBCB-8A2A8963CB15}"/>
              </a:ext>
            </a:extLst>
          </p:cNvPr>
          <p:cNvSpPr/>
          <p:nvPr/>
        </p:nvSpPr>
        <p:spPr>
          <a:xfrm>
            <a:off x="3771937" y="3493995"/>
            <a:ext cx="493191" cy="579592"/>
          </a:xfrm>
          <a:custGeom>
            <a:avLst/>
            <a:gdLst>
              <a:gd name="connsiteX0" fmla="*/ 181424 w 1088524"/>
              <a:gd name="connsiteY0" fmla="*/ 0 h 4324655"/>
              <a:gd name="connsiteX1" fmla="*/ 907100 w 1088524"/>
              <a:gd name="connsiteY1" fmla="*/ 0 h 4324655"/>
              <a:gd name="connsiteX2" fmla="*/ 1088524 w 1088524"/>
              <a:gd name="connsiteY2" fmla="*/ 181424 h 4324655"/>
              <a:gd name="connsiteX3" fmla="*/ 1088524 w 1088524"/>
              <a:gd name="connsiteY3" fmla="*/ 4324655 h 4324655"/>
              <a:gd name="connsiteX4" fmla="*/ 1088524 w 1088524"/>
              <a:gd name="connsiteY4" fmla="*/ 4324655 h 4324655"/>
              <a:gd name="connsiteX5" fmla="*/ 0 w 1088524"/>
              <a:gd name="connsiteY5" fmla="*/ 4324655 h 4324655"/>
              <a:gd name="connsiteX6" fmla="*/ 0 w 1088524"/>
              <a:gd name="connsiteY6" fmla="*/ 4324655 h 4324655"/>
              <a:gd name="connsiteX7" fmla="*/ 0 w 1088524"/>
              <a:gd name="connsiteY7" fmla="*/ 181424 h 4324655"/>
              <a:gd name="connsiteX8" fmla="*/ 181424 w 1088524"/>
              <a:gd name="connsiteY8" fmla="*/ 0 h 43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8524" h="4324655">
                <a:moveTo>
                  <a:pt x="1088524" y="720790"/>
                </a:moveTo>
                <a:lnTo>
                  <a:pt x="1088524" y="3603865"/>
                </a:lnTo>
                <a:cubicBezTo>
                  <a:pt x="1088524" y="4001946"/>
                  <a:pt x="1068079" y="4324653"/>
                  <a:pt x="1042859" y="4324653"/>
                </a:cubicBezTo>
                <a:lnTo>
                  <a:pt x="0" y="4324653"/>
                </a:lnTo>
                <a:lnTo>
                  <a:pt x="0" y="4324653"/>
                </a:lnTo>
                <a:lnTo>
                  <a:pt x="0" y="2"/>
                </a:lnTo>
                <a:lnTo>
                  <a:pt x="0" y="2"/>
                </a:lnTo>
                <a:lnTo>
                  <a:pt x="1042859" y="2"/>
                </a:lnTo>
                <a:cubicBezTo>
                  <a:pt x="1068079" y="2"/>
                  <a:pt x="1088524" y="322709"/>
                  <a:pt x="1088524" y="720790"/>
                </a:cubicBezTo>
                <a:close/>
              </a:path>
            </a:pathLst>
          </a:custGeom>
          <a:solidFill>
            <a:srgbClr val="FFCC66">
              <a:alpha val="90000"/>
            </a:srgbClr>
          </a:solidFill>
          <a:ln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91574" rIns="91573" bIns="91573" numCol="1" spcCol="1270" anchor="ctr" anchorCtr="0">
            <a:noAutofit/>
          </a:bodyPr>
          <a:lstStyle/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1600" i="1" dirty="0"/>
          </a:p>
        </p:txBody>
      </p:sp>
      <p:sp>
        <p:nvSpPr>
          <p:cNvPr id="90" name="Flowchart: Summing Junction 89">
            <a:extLst>
              <a:ext uri="{FF2B5EF4-FFF2-40B4-BE49-F238E27FC236}">
                <a16:creationId xmlns:a16="http://schemas.microsoft.com/office/drawing/2014/main" id="{6F2E3DD0-3A01-40D1-83BD-B534E7514878}"/>
              </a:ext>
            </a:extLst>
          </p:cNvPr>
          <p:cNvSpPr/>
          <p:nvPr/>
        </p:nvSpPr>
        <p:spPr>
          <a:xfrm>
            <a:off x="4356326" y="3744045"/>
            <a:ext cx="197564" cy="143612"/>
          </a:xfrm>
          <a:prstGeom prst="flowChartSummingJunction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Freeform 19">
            <a:extLst>
              <a:ext uri="{FF2B5EF4-FFF2-40B4-BE49-F238E27FC236}">
                <a16:creationId xmlns:a16="http://schemas.microsoft.com/office/drawing/2014/main" id="{4CC81617-6FDB-4791-A826-E839472C85F6}"/>
              </a:ext>
            </a:extLst>
          </p:cNvPr>
          <p:cNvSpPr/>
          <p:nvPr/>
        </p:nvSpPr>
        <p:spPr>
          <a:xfrm>
            <a:off x="3513255" y="1612430"/>
            <a:ext cx="1686142" cy="1127750"/>
          </a:xfrm>
          <a:custGeom>
            <a:avLst/>
            <a:gdLst>
              <a:gd name="connsiteX0" fmla="*/ 277964 w 1667748"/>
              <a:gd name="connsiteY0" fmla="*/ 0 h 4380357"/>
              <a:gd name="connsiteX1" fmla="*/ 1389784 w 1667748"/>
              <a:gd name="connsiteY1" fmla="*/ 0 h 4380357"/>
              <a:gd name="connsiteX2" fmla="*/ 1667748 w 1667748"/>
              <a:gd name="connsiteY2" fmla="*/ 277964 h 4380357"/>
              <a:gd name="connsiteX3" fmla="*/ 1667748 w 1667748"/>
              <a:gd name="connsiteY3" fmla="*/ 4380357 h 4380357"/>
              <a:gd name="connsiteX4" fmla="*/ 1667748 w 1667748"/>
              <a:gd name="connsiteY4" fmla="*/ 4380357 h 4380357"/>
              <a:gd name="connsiteX5" fmla="*/ 0 w 1667748"/>
              <a:gd name="connsiteY5" fmla="*/ 4380357 h 4380357"/>
              <a:gd name="connsiteX6" fmla="*/ 0 w 1667748"/>
              <a:gd name="connsiteY6" fmla="*/ 4380357 h 4380357"/>
              <a:gd name="connsiteX7" fmla="*/ 0 w 1667748"/>
              <a:gd name="connsiteY7" fmla="*/ 277964 h 4380357"/>
              <a:gd name="connsiteX8" fmla="*/ 277964 w 1667748"/>
              <a:gd name="connsiteY8" fmla="*/ 0 h 438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7748" h="4380357">
                <a:moveTo>
                  <a:pt x="1667748" y="730076"/>
                </a:moveTo>
                <a:lnTo>
                  <a:pt x="1667748" y="3650281"/>
                </a:lnTo>
                <a:cubicBezTo>
                  <a:pt x="1667748" y="4053489"/>
                  <a:pt x="1620366" y="4380356"/>
                  <a:pt x="1561918" y="4380356"/>
                </a:cubicBezTo>
                <a:lnTo>
                  <a:pt x="0" y="4380356"/>
                </a:lnTo>
                <a:lnTo>
                  <a:pt x="0" y="4380356"/>
                </a:lnTo>
                <a:lnTo>
                  <a:pt x="0" y="1"/>
                </a:lnTo>
                <a:lnTo>
                  <a:pt x="0" y="1"/>
                </a:lnTo>
                <a:lnTo>
                  <a:pt x="1561918" y="1"/>
                </a:lnTo>
                <a:cubicBezTo>
                  <a:pt x="1620366" y="1"/>
                  <a:pt x="1667748" y="326868"/>
                  <a:pt x="1667748" y="730076"/>
                </a:cubicBezTo>
                <a:close/>
              </a:path>
            </a:pathLst>
          </a:custGeom>
          <a:solidFill>
            <a:srgbClr val="FFFF00">
              <a:alpha val="90000"/>
            </a:srgbClr>
          </a:solidFill>
          <a:ln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91574" rIns="91573" bIns="91573" numCol="1" spcCol="1270" anchor="ctr" anchorCtr="0">
            <a:noAutofit/>
          </a:bodyPr>
          <a:lstStyle/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1600" i="1" dirty="0"/>
          </a:p>
        </p:txBody>
      </p:sp>
      <p:sp>
        <p:nvSpPr>
          <p:cNvPr id="44" name="Freeform 19">
            <a:extLst>
              <a:ext uri="{FF2B5EF4-FFF2-40B4-BE49-F238E27FC236}">
                <a16:creationId xmlns:a16="http://schemas.microsoft.com/office/drawing/2014/main" id="{89CBB5E9-CD62-4DF5-A610-168A0044016B}"/>
              </a:ext>
            </a:extLst>
          </p:cNvPr>
          <p:cNvSpPr/>
          <p:nvPr/>
        </p:nvSpPr>
        <p:spPr>
          <a:xfrm>
            <a:off x="4038003" y="1734237"/>
            <a:ext cx="578826" cy="899572"/>
          </a:xfrm>
          <a:custGeom>
            <a:avLst/>
            <a:gdLst>
              <a:gd name="connsiteX0" fmla="*/ 277964 w 1667748"/>
              <a:gd name="connsiteY0" fmla="*/ 0 h 4380357"/>
              <a:gd name="connsiteX1" fmla="*/ 1389784 w 1667748"/>
              <a:gd name="connsiteY1" fmla="*/ 0 h 4380357"/>
              <a:gd name="connsiteX2" fmla="*/ 1667748 w 1667748"/>
              <a:gd name="connsiteY2" fmla="*/ 277964 h 4380357"/>
              <a:gd name="connsiteX3" fmla="*/ 1667748 w 1667748"/>
              <a:gd name="connsiteY3" fmla="*/ 4380357 h 4380357"/>
              <a:gd name="connsiteX4" fmla="*/ 1667748 w 1667748"/>
              <a:gd name="connsiteY4" fmla="*/ 4380357 h 4380357"/>
              <a:gd name="connsiteX5" fmla="*/ 0 w 1667748"/>
              <a:gd name="connsiteY5" fmla="*/ 4380357 h 4380357"/>
              <a:gd name="connsiteX6" fmla="*/ 0 w 1667748"/>
              <a:gd name="connsiteY6" fmla="*/ 4380357 h 4380357"/>
              <a:gd name="connsiteX7" fmla="*/ 0 w 1667748"/>
              <a:gd name="connsiteY7" fmla="*/ 277964 h 4380357"/>
              <a:gd name="connsiteX8" fmla="*/ 277964 w 1667748"/>
              <a:gd name="connsiteY8" fmla="*/ 0 h 438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7748" h="4380357">
                <a:moveTo>
                  <a:pt x="1667748" y="730076"/>
                </a:moveTo>
                <a:lnTo>
                  <a:pt x="1667748" y="3650281"/>
                </a:lnTo>
                <a:cubicBezTo>
                  <a:pt x="1667748" y="4053489"/>
                  <a:pt x="1620366" y="4380356"/>
                  <a:pt x="1561918" y="4380356"/>
                </a:cubicBezTo>
                <a:lnTo>
                  <a:pt x="0" y="4380356"/>
                </a:lnTo>
                <a:lnTo>
                  <a:pt x="0" y="4380356"/>
                </a:lnTo>
                <a:lnTo>
                  <a:pt x="0" y="1"/>
                </a:lnTo>
                <a:lnTo>
                  <a:pt x="0" y="1"/>
                </a:lnTo>
                <a:lnTo>
                  <a:pt x="1561918" y="1"/>
                </a:lnTo>
                <a:cubicBezTo>
                  <a:pt x="1620366" y="1"/>
                  <a:pt x="1667748" y="326868"/>
                  <a:pt x="1667748" y="730076"/>
                </a:cubicBezTo>
                <a:close/>
              </a:path>
            </a:pathLst>
          </a:custGeom>
          <a:solidFill>
            <a:srgbClr val="FFFF00">
              <a:alpha val="90000"/>
            </a:srgbClr>
          </a:solidFill>
          <a:ln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91574" rIns="91573" bIns="91573" numCol="1" spcCol="1270" anchor="ctr" anchorCtr="0">
            <a:no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1600" i="1" kern="1200" dirty="0"/>
          </a:p>
        </p:txBody>
      </p:sp>
      <p:pic>
        <p:nvPicPr>
          <p:cNvPr id="56" name="Picture 34">
            <a:extLst>
              <a:ext uri="{FF2B5EF4-FFF2-40B4-BE49-F238E27FC236}">
                <a16:creationId xmlns:a16="http://schemas.microsoft.com/office/drawing/2014/main" id="{E79B4FDA-B61B-4165-AEAF-AFE26BBA4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591" y="1815953"/>
            <a:ext cx="297557" cy="297557"/>
          </a:xfrm>
          <a:prstGeom prst="rect">
            <a:avLst/>
          </a:prstGeom>
          <a:noFill/>
          <a:ln w="38100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9" name="Picture 40">
            <a:extLst>
              <a:ext uri="{FF2B5EF4-FFF2-40B4-BE49-F238E27FC236}">
                <a16:creationId xmlns:a16="http://schemas.microsoft.com/office/drawing/2014/main" id="{868A520F-FBF7-4168-9372-40F1C1386E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t="9754" r="9656" b="8803"/>
          <a:stretch/>
        </p:blipFill>
        <p:spPr bwMode="auto">
          <a:xfrm>
            <a:off x="4171077" y="2216689"/>
            <a:ext cx="373676" cy="38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Freeform 19">
            <a:extLst>
              <a:ext uri="{FF2B5EF4-FFF2-40B4-BE49-F238E27FC236}">
                <a16:creationId xmlns:a16="http://schemas.microsoft.com/office/drawing/2014/main" id="{87EFA11F-F4A9-496C-BCB5-2C2B85073C49}"/>
              </a:ext>
            </a:extLst>
          </p:cNvPr>
          <p:cNvSpPr/>
          <p:nvPr/>
        </p:nvSpPr>
        <p:spPr>
          <a:xfrm>
            <a:off x="4664545" y="1715637"/>
            <a:ext cx="506027" cy="1004796"/>
          </a:xfrm>
          <a:custGeom>
            <a:avLst/>
            <a:gdLst>
              <a:gd name="connsiteX0" fmla="*/ 277964 w 1667748"/>
              <a:gd name="connsiteY0" fmla="*/ 0 h 4380357"/>
              <a:gd name="connsiteX1" fmla="*/ 1389784 w 1667748"/>
              <a:gd name="connsiteY1" fmla="*/ 0 h 4380357"/>
              <a:gd name="connsiteX2" fmla="*/ 1667748 w 1667748"/>
              <a:gd name="connsiteY2" fmla="*/ 277964 h 4380357"/>
              <a:gd name="connsiteX3" fmla="*/ 1667748 w 1667748"/>
              <a:gd name="connsiteY3" fmla="*/ 4380357 h 4380357"/>
              <a:gd name="connsiteX4" fmla="*/ 1667748 w 1667748"/>
              <a:gd name="connsiteY4" fmla="*/ 4380357 h 4380357"/>
              <a:gd name="connsiteX5" fmla="*/ 0 w 1667748"/>
              <a:gd name="connsiteY5" fmla="*/ 4380357 h 4380357"/>
              <a:gd name="connsiteX6" fmla="*/ 0 w 1667748"/>
              <a:gd name="connsiteY6" fmla="*/ 4380357 h 4380357"/>
              <a:gd name="connsiteX7" fmla="*/ 0 w 1667748"/>
              <a:gd name="connsiteY7" fmla="*/ 277964 h 4380357"/>
              <a:gd name="connsiteX8" fmla="*/ 277964 w 1667748"/>
              <a:gd name="connsiteY8" fmla="*/ 0 h 438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7748" h="4380357">
                <a:moveTo>
                  <a:pt x="1667748" y="730076"/>
                </a:moveTo>
                <a:lnTo>
                  <a:pt x="1667748" y="3650281"/>
                </a:lnTo>
                <a:cubicBezTo>
                  <a:pt x="1667748" y="4053489"/>
                  <a:pt x="1620366" y="4380356"/>
                  <a:pt x="1561918" y="4380356"/>
                </a:cubicBezTo>
                <a:lnTo>
                  <a:pt x="0" y="4380356"/>
                </a:lnTo>
                <a:lnTo>
                  <a:pt x="0" y="4380356"/>
                </a:lnTo>
                <a:lnTo>
                  <a:pt x="0" y="1"/>
                </a:lnTo>
                <a:lnTo>
                  <a:pt x="0" y="1"/>
                </a:lnTo>
                <a:lnTo>
                  <a:pt x="1561918" y="1"/>
                </a:lnTo>
                <a:cubicBezTo>
                  <a:pt x="1620366" y="1"/>
                  <a:pt x="1667748" y="326868"/>
                  <a:pt x="1667748" y="730076"/>
                </a:cubicBezTo>
                <a:close/>
              </a:path>
            </a:pathLst>
          </a:custGeom>
          <a:solidFill>
            <a:srgbClr val="FFFF00">
              <a:alpha val="90000"/>
            </a:srgbClr>
          </a:solidFill>
          <a:ln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91574" rIns="91573" bIns="91573" numCol="1" spcCol="1270" anchor="ctr" anchorCtr="0">
            <a:noAutofit/>
          </a:bodyPr>
          <a:lstStyle/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1600" i="1" dirty="0"/>
          </a:p>
        </p:txBody>
      </p:sp>
      <p:pic>
        <p:nvPicPr>
          <p:cNvPr id="57" name="Picture 3">
            <a:extLst>
              <a:ext uri="{FF2B5EF4-FFF2-40B4-BE49-F238E27FC236}">
                <a16:creationId xmlns:a16="http://schemas.microsoft.com/office/drawing/2014/main" id="{BBFFD025-EE7E-402A-A020-AF8806C33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51128" y="1834115"/>
            <a:ext cx="358533" cy="187930"/>
          </a:xfrm>
          <a:prstGeom prst="rect">
            <a:avLst/>
          </a:prstGeom>
          <a:noFill/>
          <a:ln w="38100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0" name="Picture 43">
            <a:extLst>
              <a:ext uri="{FF2B5EF4-FFF2-40B4-BE49-F238E27FC236}">
                <a16:creationId xmlns:a16="http://schemas.microsoft.com/office/drawing/2014/main" id="{0BB1882B-1A8E-476D-9283-A10BC7A908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8" r="9928"/>
          <a:stretch/>
        </p:blipFill>
        <p:spPr bwMode="auto">
          <a:xfrm>
            <a:off x="4738738" y="2173500"/>
            <a:ext cx="342121" cy="43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3009DBFE-72A6-47D9-8CEB-1444D6AD9EA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90938" y="1747124"/>
            <a:ext cx="378456" cy="43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8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ln w="38100"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/>
            <a:br>
              <a:rPr lang="en-GB" altLang="en-US" dirty="0"/>
            </a:br>
            <a:r>
              <a:rPr lang="en-GB" altLang="en-US" dirty="0"/>
              <a:t>Routes for which multiple Tariffs are applicable?</a:t>
            </a:r>
            <a:br>
              <a:rPr lang="en-GB" altLang="en-US" dirty="0"/>
            </a:br>
            <a:br>
              <a:rPr lang="en-GB" altLang="en-US" dirty="0"/>
            </a:br>
            <a:r>
              <a:rPr lang="en-GB" altLang="en-US" dirty="0"/>
              <a:t>Products valid on Multiple </a:t>
            </a:r>
            <a:r>
              <a:rPr lang="en-GB" dirty="0"/>
              <a:t>Operators?</a:t>
            </a:r>
            <a:endParaRPr lang="en-GB" alt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176845" y="4308250"/>
            <a:ext cx="5579984" cy="1500187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99554" y="6402387"/>
            <a:ext cx="513675" cy="365125"/>
          </a:xfrm>
        </p:spPr>
        <p:txBody>
          <a:bodyPr/>
          <a:lstStyle/>
          <a:p>
            <a:fld id="{1F530423-F2DA-4A11-9E75-1EB6423D69A6}" type="slidenum">
              <a:rPr lang="en-GB" smtClean="0">
                <a:solidFill>
                  <a:prstClr val="white"/>
                </a:solidFill>
              </a:rPr>
              <a:pPr/>
              <a:t>57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944" y="6398250"/>
            <a:ext cx="4870023" cy="363548"/>
          </a:xfrm>
        </p:spPr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NeTEx UK Fare Profile - Introduction</a:t>
            </a:r>
            <a:endParaRPr lang="en-GB" sz="900" dirty="0">
              <a:solidFill>
                <a:prstClr val="white"/>
              </a:solidFill>
            </a:endParaRPr>
          </a:p>
        </p:txBody>
      </p:sp>
      <p:pic>
        <p:nvPicPr>
          <p:cNvPr id="8" name="Picture 2" descr="Image result for example icon png">
            <a:extLst>
              <a:ext uri="{FF2B5EF4-FFF2-40B4-BE49-F238E27FC236}">
                <a16:creationId xmlns:a16="http://schemas.microsoft.com/office/drawing/2014/main" id="{64FF4478-1998-41B3-8A2A-B0E3DD4B6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700" y="11816"/>
            <a:ext cx="678802" cy="67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3B580D-E2C6-4BBD-8F51-03A943158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5928" y="222077"/>
            <a:ext cx="244189" cy="23631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7501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D889BC94-1678-4C52-8463-832AB3F31AC3}"/>
              </a:ext>
            </a:extLst>
          </p:cNvPr>
          <p:cNvSpPr/>
          <p:nvPr/>
        </p:nvSpPr>
        <p:spPr>
          <a:xfrm>
            <a:off x="1458918" y="2595134"/>
            <a:ext cx="3150350" cy="1800200"/>
          </a:xfrm>
          <a:prstGeom prst="ellipse">
            <a:avLst/>
          </a:prstGeom>
          <a:solidFill>
            <a:srgbClr val="006853">
              <a:alpha val="80000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9F2CE7B-87B2-4120-9D14-20F8BC77FF7D}"/>
              </a:ext>
            </a:extLst>
          </p:cNvPr>
          <p:cNvSpPr/>
          <p:nvPr/>
        </p:nvSpPr>
        <p:spPr>
          <a:xfrm>
            <a:off x="3026867" y="1806936"/>
            <a:ext cx="5679210" cy="3471305"/>
          </a:xfrm>
          <a:prstGeom prst="ellipse">
            <a:avLst/>
          </a:prstGeom>
          <a:solidFill>
            <a:srgbClr val="BFBFBF">
              <a:alpha val="50196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63F40F9-A722-47CC-8EE9-1D1C67F80107}"/>
              </a:ext>
            </a:extLst>
          </p:cNvPr>
          <p:cNvSpPr/>
          <p:nvPr/>
        </p:nvSpPr>
        <p:spPr>
          <a:xfrm>
            <a:off x="3446935" y="2727191"/>
            <a:ext cx="2866565" cy="1800200"/>
          </a:xfrm>
          <a:prstGeom prst="ellipse">
            <a:avLst/>
          </a:prstGeom>
          <a:solidFill>
            <a:schemeClr val="tx2">
              <a:lumMod val="20000"/>
              <a:lumOff val="80000"/>
              <a:alpha val="50196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A99FBE6-84C5-44C0-934D-A230E8E7DC0D}"/>
              </a:ext>
            </a:extLst>
          </p:cNvPr>
          <p:cNvSpPr/>
          <p:nvPr/>
        </p:nvSpPr>
        <p:spPr>
          <a:xfrm>
            <a:off x="2514469" y="3107302"/>
            <a:ext cx="4364955" cy="1059619"/>
          </a:xfrm>
          <a:prstGeom prst="rect">
            <a:avLst/>
          </a:prstGeom>
          <a:solidFill>
            <a:schemeClr val="accent2">
              <a:alpha val="50196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9645B1-695D-4F44-8BF3-51DA09BA3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7774" y="323716"/>
            <a:ext cx="6278940" cy="1213769"/>
          </a:xfrm>
          <a:ln w="28575">
            <a:noFill/>
          </a:ln>
        </p:spPr>
        <p:txBody>
          <a:bodyPr>
            <a:normAutofit fontScale="90000"/>
          </a:bodyPr>
          <a:lstStyle/>
          <a:p>
            <a:r>
              <a:rPr lang="en-GB" dirty="0"/>
              <a:t>Each tariff describes itself; it is the trip planner/ fare engine’s task to find the applicable, best value fares for given trip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0B4716-EF5E-49C0-BECF-35A658CE0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0423-F2DA-4A11-9E75-1EB6423D69A6}" type="slidenum">
              <a:rPr lang="en-GB" smtClean="0"/>
              <a:pPr/>
              <a:t>58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8A606-3200-479B-9122-7B853BF5C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1DDF-3FF4-486F-A34E-226A766753A1}" type="datetime6">
              <a:rPr lang="en-GB" smtClean="0"/>
              <a:t>September 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E5DAD-F6D6-4D90-86D2-BA18CC8BA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NeTEx UK Fare Profile - Introduction</a:t>
            </a:r>
            <a:endParaRPr lang="en-GB" sz="9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BFBC1F-3738-45A1-8CB6-E34CD1FE7B85}"/>
              </a:ext>
            </a:extLst>
          </p:cNvPr>
          <p:cNvGrpSpPr/>
          <p:nvPr/>
        </p:nvGrpSpPr>
        <p:grpSpPr>
          <a:xfrm>
            <a:off x="2765085" y="3157808"/>
            <a:ext cx="508344" cy="589101"/>
            <a:chOff x="-1057140" y="2432521"/>
            <a:chExt cx="508344" cy="589101"/>
          </a:xfrm>
        </p:grpSpPr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id="{E8C70A4B-5883-4FB7-B15D-FFC8132912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43" r="11625"/>
            <a:stretch/>
          </p:blipFill>
          <p:spPr bwMode="auto">
            <a:xfrm>
              <a:off x="-1057140" y="2432521"/>
              <a:ext cx="508344" cy="58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756358D-DB8C-404F-9C75-62D50EAB8968}"/>
                </a:ext>
              </a:extLst>
            </p:cNvPr>
            <p:cNvSpPr txBox="1"/>
            <p:nvPr/>
          </p:nvSpPr>
          <p:spPr>
            <a:xfrm>
              <a:off x="-979721" y="2432521"/>
              <a:ext cx="2697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A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BF4AD2F-44E2-4FB7-B86B-37F1B96B6ECF}"/>
              </a:ext>
            </a:extLst>
          </p:cNvPr>
          <p:cNvGrpSpPr/>
          <p:nvPr/>
        </p:nvGrpSpPr>
        <p:grpSpPr>
          <a:xfrm>
            <a:off x="1828177" y="3044657"/>
            <a:ext cx="508344" cy="589101"/>
            <a:chOff x="-919017" y="2094541"/>
            <a:chExt cx="508344" cy="589101"/>
          </a:xfrm>
        </p:grpSpPr>
        <p:pic>
          <p:nvPicPr>
            <p:cNvPr id="21" name="Picture 6">
              <a:extLst>
                <a:ext uri="{FF2B5EF4-FFF2-40B4-BE49-F238E27FC236}">
                  <a16:creationId xmlns:a16="http://schemas.microsoft.com/office/drawing/2014/main" id="{5B197AD0-98D0-424C-95EF-F5BC5EBA91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43" r="11625"/>
            <a:stretch/>
          </p:blipFill>
          <p:spPr bwMode="auto">
            <a:xfrm>
              <a:off x="-919017" y="2094541"/>
              <a:ext cx="508344" cy="58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66D181A-B14A-4E03-B189-DCB99997DC4D}"/>
                </a:ext>
              </a:extLst>
            </p:cNvPr>
            <p:cNvSpPr txBox="1"/>
            <p:nvPr/>
          </p:nvSpPr>
          <p:spPr>
            <a:xfrm>
              <a:off x="-852797" y="2094541"/>
              <a:ext cx="2697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B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29A3337-E3C8-491F-A5B2-16504E3B39CC}"/>
              </a:ext>
            </a:extLst>
          </p:cNvPr>
          <p:cNvGrpSpPr/>
          <p:nvPr/>
        </p:nvGrpSpPr>
        <p:grpSpPr>
          <a:xfrm>
            <a:off x="6249844" y="3176783"/>
            <a:ext cx="508344" cy="589101"/>
            <a:chOff x="-919017" y="2094541"/>
            <a:chExt cx="508344" cy="589101"/>
          </a:xfrm>
        </p:grpSpPr>
        <p:pic>
          <p:nvPicPr>
            <p:cNvPr id="24" name="Picture 6">
              <a:extLst>
                <a:ext uri="{FF2B5EF4-FFF2-40B4-BE49-F238E27FC236}">
                  <a16:creationId xmlns:a16="http://schemas.microsoft.com/office/drawing/2014/main" id="{58BC5006-A103-4AA7-9863-0D253C79D1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43" r="11625"/>
            <a:stretch/>
          </p:blipFill>
          <p:spPr bwMode="auto">
            <a:xfrm>
              <a:off x="-919017" y="2094541"/>
              <a:ext cx="508344" cy="58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E178D1C-92F3-45D3-949A-08A4E562D109}"/>
                </a:ext>
              </a:extLst>
            </p:cNvPr>
            <p:cNvSpPr txBox="1"/>
            <p:nvPr/>
          </p:nvSpPr>
          <p:spPr>
            <a:xfrm>
              <a:off x="-852797" y="2094541"/>
              <a:ext cx="2697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D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D8DDBC6-5BB9-4A70-899D-2EB5D110CBBB}"/>
              </a:ext>
            </a:extLst>
          </p:cNvPr>
          <p:cNvGrpSpPr/>
          <p:nvPr/>
        </p:nvGrpSpPr>
        <p:grpSpPr>
          <a:xfrm>
            <a:off x="6041128" y="4413076"/>
            <a:ext cx="508344" cy="589101"/>
            <a:chOff x="-972104" y="1850259"/>
            <a:chExt cx="508344" cy="589101"/>
          </a:xfrm>
        </p:grpSpPr>
        <p:pic>
          <p:nvPicPr>
            <p:cNvPr id="15" name="Picture 6">
              <a:extLst>
                <a:ext uri="{FF2B5EF4-FFF2-40B4-BE49-F238E27FC236}">
                  <a16:creationId xmlns:a16="http://schemas.microsoft.com/office/drawing/2014/main" id="{B41C3712-70EA-4A25-AFEB-AD3F11964F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43" r="11625"/>
            <a:stretch/>
          </p:blipFill>
          <p:spPr bwMode="auto">
            <a:xfrm>
              <a:off x="-972104" y="1850259"/>
              <a:ext cx="508344" cy="58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3E4628-6070-4FC4-836C-354531C245EF}"/>
                </a:ext>
              </a:extLst>
            </p:cNvPr>
            <p:cNvSpPr txBox="1"/>
            <p:nvPr/>
          </p:nvSpPr>
          <p:spPr>
            <a:xfrm>
              <a:off x="-890491" y="1867698"/>
              <a:ext cx="2697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E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1CB2BB7-BEC7-4721-8B49-650AC5886531}"/>
              </a:ext>
            </a:extLst>
          </p:cNvPr>
          <p:cNvSpPr txBox="1"/>
          <p:nvPr/>
        </p:nvSpPr>
        <p:spPr>
          <a:xfrm>
            <a:off x="1556792" y="2162348"/>
            <a:ext cx="143342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800" b="1" dirty="0"/>
              <a:t>Tariff 1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BD8828B-2208-4D38-8421-9FB8BF8325F4}"/>
              </a:ext>
            </a:extLst>
          </p:cNvPr>
          <p:cNvGrpSpPr/>
          <p:nvPr/>
        </p:nvGrpSpPr>
        <p:grpSpPr>
          <a:xfrm>
            <a:off x="4507287" y="2301826"/>
            <a:ext cx="508344" cy="589101"/>
            <a:chOff x="-972104" y="1850259"/>
            <a:chExt cx="508344" cy="589101"/>
          </a:xfrm>
        </p:grpSpPr>
        <p:pic>
          <p:nvPicPr>
            <p:cNvPr id="34" name="Picture 6">
              <a:extLst>
                <a:ext uri="{FF2B5EF4-FFF2-40B4-BE49-F238E27FC236}">
                  <a16:creationId xmlns:a16="http://schemas.microsoft.com/office/drawing/2014/main" id="{C80B7A13-3B28-4739-A58C-C3D7DC7622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43" r="11625"/>
            <a:stretch/>
          </p:blipFill>
          <p:spPr bwMode="auto">
            <a:xfrm>
              <a:off x="-972104" y="1850259"/>
              <a:ext cx="508344" cy="58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DF57A4B-579F-44D0-A27E-2761BE36181D}"/>
                </a:ext>
              </a:extLst>
            </p:cNvPr>
            <p:cNvSpPr txBox="1"/>
            <p:nvPr/>
          </p:nvSpPr>
          <p:spPr>
            <a:xfrm>
              <a:off x="-890491" y="1867698"/>
              <a:ext cx="2697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F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B9BEB84-7DF4-4A90-99F7-D0F815F947C9}"/>
              </a:ext>
            </a:extLst>
          </p:cNvPr>
          <p:cNvGrpSpPr/>
          <p:nvPr/>
        </p:nvGrpSpPr>
        <p:grpSpPr>
          <a:xfrm>
            <a:off x="3869695" y="3222523"/>
            <a:ext cx="508344" cy="589101"/>
            <a:chOff x="-919017" y="2094541"/>
            <a:chExt cx="508344" cy="589101"/>
          </a:xfrm>
        </p:grpSpPr>
        <p:pic>
          <p:nvPicPr>
            <p:cNvPr id="37" name="Picture 6">
              <a:extLst>
                <a:ext uri="{FF2B5EF4-FFF2-40B4-BE49-F238E27FC236}">
                  <a16:creationId xmlns:a16="http://schemas.microsoft.com/office/drawing/2014/main" id="{983EDF81-F00D-48C5-A555-AFD968805B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43" r="11625"/>
            <a:stretch/>
          </p:blipFill>
          <p:spPr bwMode="auto">
            <a:xfrm>
              <a:off x="-919017" y="2094541"/>
              <a:ext cx="508344" cy="58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FB0A2FF-7212-4084-A00D-285CA3F262E4}"/>
                </a:ext>
              </a:extLst>
            </p:cNvPr>
            <p:cNvSpPr txBox="1"/>
            <p:nvPr/>
          </p:nvSpPr>
          <p:spPr>
            <a:xfrm>
              <a:off x="-852797" y="2094541"/>
              <a:ext cx="2697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C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E89EE1A-60A0-41AD-B7AB-F8F9658D3395}"/>
              </a:ext>
            </a:extLst>
          </p:cNvPr>
          <p:cNvSpPr txBox="1"/>
          <p:nvPr/>
        </p:nvSpPr>
        <p:spPr>
          <a:xfrm>
            <a:off x="5243515" y="2406638"/>
            <a:ext cx="143342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r>
              <a:rPr lang="en-GB" dirty="0"/>
              <a:t>Tariff3</a:t>
            </a:r>
          </a:p>
        </p:txBody>
      </p:sp>
      <p:sp>
        <p:nvSpPr>
          <p:cNvPr id="41" name="Cylinder 40">
            <a:extLst>
              <a:ext uri="{FF2B5EF4-FFF2-40B4-BE49-F238E27FC236}">
                <a16:creationId xmlns:a16="http://schemas.microsoft.com/office/drawing/2014/main" id="{9617B8CE-A321-4386-827F-0BF9C23E07E0}"/>
              </a:ext>
            </a:extLst>
          </p:cNvPr>
          <p:cNvSpPr/>
          <p:nvPr/>
        </p:nvSpPr>
        <p:spPr>
          <a:xfrm>
            <a:off x="242858" y="1542102"/>
            <a:ext cx="649494" cy="657858"/>
          </a:xfrm>
          <a:prstGeom prst="can">
            <a:avLst/>
          </a:prstGeom>
          <a:solidFill>
            <a:srgbClr val="006853">
              <a:alpha val="80000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T1</a:t>
            </a:r>
          </a:p>
        </p:txBody>
      </p:sp>
      <p:sp>
        <p:nvSpPr>
          <p:cNvPr id="42" name="Cylinder 41">
            <a:extLst>
              <a:ext uri="{FF2B5EF4-FFF2-40B4-BE49-F238E27FC236}">
                <a16:creationId xmlns:a16="http://schemas.microsoft.com/office/drawing/2014/main" id="{ACB9863E-B0AE-44D8-88A4-47EC0117ABFB}"/>
              </a:ext>
            </a:extLst>
          </p:cNvPr>
          <p:cNvSpPr/>
          <p:nvPr/>
        </p:nvSpPr>
        <p:spPr>
          <a:xfrm>
            <a:off x="246958" y="3339207"/>
            <a:ext cx="649494" cy="657858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T3</a:t>
            </a:r>
          </a:p>
        </p:txBody>
      </p:sp>
      <p:sp>
        <p:nvSpPr>
          <p:cNvPr id="43" name="Cylinder 42">
            <a:extLst>
              <a:ext uri="{FF2B5EF4-FFF2-40B4-BE49-F238E27FC236}">
                <a16:creationId xmlns:a16="http://schemas.microsoft.com/office/drawing/2014/main" id="{A77EC623-FA68-4CA3-B325-9C5E277DA66F}"/>
              </a:ext>
            </a:extLst>
          </p:cNvPr>
          <p:cNvSpPr/>
          <p:nvPr/>
        </p:nvSpPr>
        <p:spPr>
          <a:xfrm>
            <a:off x="219661" y="2501702"/>
            <a:ext cx="649494" cy="657858"/>
          </a:xfrm>
          <a:prstGeom prst="can">
            <a:avLst/>
          </a:prstGeom>
          <a:solidFill>
            <a:schemeClr val="accent2">
              <a:alpha val="50196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T2</a:t>
            </a:r>
          </a:p>
        </p:txBody>
      </p:sp>
      <p:sp>
        <p:nvSpPr>
          <p:cNvPr id="44" name="Cylinder 43">
            <a:extLst>
              <a:ext uri="{FF2B5EF4-FFF2-40B4-BE49-F238E27FC236}">
                <a16:creationId xmlns:a16="http://schemas.microsoft.com/office/drawing/2014/main" id="{FEE440C7-F9B5-46A4-B5AB-E4857FC802E1}"/>
              </a:ext>
            </a:extLst>
          </p:cNvPr>
          <p:cNvSpPr/>
          <p:nvPr/>
        </p:nvSpPr>
        <p:spPr>
          <a:xfrm>
            <a:off x="299554" y="4377650"/>
            <a:ext cx="649494" cy="657858"/>
          </a:xfrm>
          <a:prstGeom prst="can">
            <a:avLst/>
          </a:prstGeom>
          <a:solidFill>
            <a:srgbClr val="BFBFBF">
              <a:alpha val="50196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T4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034DCB5-3D88-4954-9A6A-50ECC6862F46}"/>
              </a:ext>
            </a:extLst>
          </p:cNvPr>
          <p:cNvSpPr txBox="1"/>
          <p:nvPr/>
        </p:nvSpPr>
        <p:spPr>
          <a:xfrm>
            <a:off x="7084886" y="3474753"/>
            <a:ext cx="143342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r>
              <a:rPr lang="en-GB" dirty="0"/>
              <a:t>Tariff 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73CE2D7-8A8A-4DEE-BC73-CA5674CAB4DD}"/>
              </a:ext>
            </a:extLst>
          </p:cNvPr>
          <p:cNvSpPr txBox="1"/>
          <p:nvPr/>
        </p:nvSpPr>
        <p:spPr>
          <a:xfrm>
            <a:off x="4572640" y="3142937"/>
            <a:ext cx="143342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r>
              <a:rPr lang="en-GB" dirty="0"/>
              <a:t>Tariff2</a:t>
            </a:r>
          </a:p>
        </p:txBody>
      </p:sp>
      <p:sp>
        <p:nvSpPr>
          <p:cNvPr id="47" name="Flowchart: Alternate Process 46">
            <a:extLst>
              <a:ext uri="{FF2B5EF4-FFF2-40B4-BE49-F238E27FC236}">
                <a16:creationId xmlns:a16="http://schemas.microsoft.com/office/drawing/2014/main" id="{5FA5ED43-C963-450B-AB6B-A2FDA002B37B}"/>
              </a:ext>
            </a:extLst>
          </p:cNvPr>
          <p:cNvSpPr/>
          <p:nvPr/>
        </p:nvSpPr>
        <p:spPr>
          <a:xfrm>
            <a:off x="2998101" y="4623253"/>
            <a:ext cx="349450" cy="1911030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b="1" dirty="0"/>
              <a:t>User Applications</a:t>
            </a:r>
          </a:p>
        </p:txBody>
      </p:sp>
      <p:sp>
        <p:nvSpPr>
          <p:cNvPr id="48" name="Flowchart: Data 47">
            <a:extLst>
              <a:ext uri="{FF2B5EF4-FFF2-40B4-BE49-F238E27FC236}">
                <a16:creationId xmlns:a16="http://schemas.microsoft.com/office/drawing/2014/main" id="{19098749-7C09-4CC7-8913-E5D135B87098}"/>
              </a:ext>
            </a:extLst>
          </p:cNvPr>
          <p:cNvSpPr/>
          <p:nvPr/>
        </p:nvSpPr>
        <p:spPr>
          <a:xfrm>
            <a:off x="949048" y="5046223"/>
            <a:ext cx="1497878" cy="960072"/>
          </a:xfrm>
          <a:prstGeom prst="flowChartInputOutpu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chemeClr val="tx1"/>
                </a:solidFill>
              </a:rPr>
              <a:t>Data Integration &amp; build</a:t>
            </a:r>
          </a:p>
          <a:p>
            <a:pPr algn="ctr"/>
            <a:endParaRPr lang="en-GB" sz="1050" b="1" dirty="0">
              <a:solidFill>
                <a:schemeClr val="tx1"/>
              </a:solidFill>
            </a:endParaRPr>
          </a:p>
          <a:p>
            <a:pPr algn="ctr"/>
            <a:endParaRPr lang="en-GB" sz="1050" b="1" dirty="0">
              <a:solidFill>
                <a:schemeClr val="tx1"/>
              </a:solidFill>
            </a:endParaRPr>
          </a:p>
        </p:txBody>
      </p:sp>
      <p:pic>
        <p:nvPicPr>
          <p:cNvPr id="49" name="Picture 10" descr="https://static.thenounproject.com/png/1677704-200.png">
            <a:extLst>
              <a:ext uri="{FF2B5EF4-FFF2-40B4-BE49-F238E27FC236}">
                <a16:creationId xmlns:a16="http://schemas.microsoft.com/office/drawing/2014/main" id="{7A241BF0-6B5A-4072-A629-C72D8FC9C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965" y="5428454"/>
            <a:ext cx="783469" cy="78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Arrow: Pentagon 49">
            <a:extLst>
              <a:ext uri="{FF2B5EF4-FFF2-40B4-BE49-F238E27FC236}">
                <a16:creationId xmlns:a16="http://schemas.microsoft.com/office/drawing/2014/main" id="{5856F704-395E-42BC-84AF-B0080F885261}"/>
              </a:ext>
            </a:extLst>
          </p:cNvPr>
          <p:cNvSpPr/>
          <p:nvPr/>
        </p:nvSpPr>
        <p:spPr>
          <a:xfrm>
            <a:off x="2495227" y="4998127"/>
            <a:ext cx="531640" cy="1151494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3399FF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chemeClr val="tx2"/>
                </a:solidFill>
              </a:rPr>
              <a:t>APIs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36FF30F-FEF2-467D-B035-4093A79FA167}"/>
              </a:ext>
            </a:extLst>
          </p:cNvPr>
          <p:cNvCxnSpPr>
            <a:cxnSpLocks/>
            <a:stCxn id="44" idx="4"/>
            <a:endCxn id="48" idx="0"/>
          </p:cNvCxnSpPr>
          <p:nvPr/>
        </p:nvCxnSpPr>
        <p:spPr>
          <a:xfrm>
            <a:off x="949048" y="4706579"/>
            <a:ext cx="898727" cy="339644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2" descr="Image result for icon for aggregation">
            <a:extLst>
              <a:ext uri="{FF2B5EF4-FFF2-40B4-BE49-F238E27FC236}">
                <a16:creationId xmlns:a16="http://schemas.microsoft.com/office/drawing/2014/main" id="{8BE0E616-380E-434A-9ECF-7E282A47A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3687" y="5783668"/>
            <a:ext cx="416762" cy="41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C106F36-3E9C-45F2-99EC-E117B3D2278C}"/>
              </a:ext>
            </a:extLst>
          </p:cNvPr>
          <p:cNvCxnSpPr>
            <a:cxnSpLocks/>
            <a:stCxn id="42" idx="4"/>
            <a:endCxn id="48" idx="0"/>
          </p:cNvCxnSpPr>
          <p:nvPr/>
        </p:nvCxnSpPr>
        <p:spPr>
          <a:xfrm>
            <a:off x="896452" y="3668136"/>
            <a:ext cx="951323" cy="1378087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3B6332C-83F1-4CDF-BE4C-F7C2F2E216FA}"/>
              </a:ext>
            </a:extLst>
          </p:cNvPr>
          <p:cNvCxnSpPr>
            <a:cxnSpLocks/>
            <a:stCxn id="43" idx="4"/>
            <a:endCxn id="48" idx="0"/>
          </p:cNvCxnSpPr>
          <p:nvPr/>
        </p:nvCxnSpPr>
        <p:spPr>
          <a:xfrm>
            <a:off x="869155" y="2830631"/>
            <a:ext cx="978620" cy="2215592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4F00145-8C9F-4254-A6DF-D535E0EAA437}"/>
              </a:ext>
            </a:extLst>
          </p:cNvPr>
          <p:cNvCxnSpPr>
            <a:cxnSpLocks/>
            <a:stCxn id="41" idx="4"/>
            <a:endCxn id="48" idx="0"/>
          </p:cNvCxnSpPr>
          <p:nvPr/>
        </p:nvCxnSpPr>
        <p:spPr>
          <a:xfrm>
            <a:off x="892352" y="1871031"/>
            <a:ext cx="955423" cy="3175192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4201C5-A6E2-4C3C-8938-4D3D37A0C9FB}"/>
              </a:ext>
            </a:extLst>
          </p:cNvPr>
          <p:cNvSpPr/>
          <p:nvPr/>
        </p:nvSpPr>
        <p:spPr>
          <a:xfrm>
            <a:off x="3282633" y="3796636"/>
            <a:ext cx="896352" cy="174458"/>
          </a:xfrm>
          <a:custGeom>
            <a:avLst/>
            <a:gdLst>
              <a:gd name="connsiteX0" fmla="*/ 0 w 896352"/>
              <a:gd name="connsiteY0" fmla="*/ 6015 h 174458"/>
              <a:gd name="connsiteX1" fmla="*/ 42110 w 896352"/>
              <a:gd name="connsiteY1" fmla="*/ 90237 h 174458"/>
              <a:gd name="connsiteX2" fmla="*/ 72189 w 896352"/>
              <a:gd name="connsiteY2" fmla="*/ 114300 h 174458"/>
              <a:gd name="connsiteX3" fmla="*/ 108284 w 896352"/>
              <a:gd name="connsiteY3" fmla="*/ 126331 h 174458"/>
              <a:gd name="connsiteX4" fmla="*/ 138363 w 896352"/>
              <a:gd name="connsiteY4" fmla="*/ 144379 h 174458"/>
              <a:gd name="connsiteX5" fmla="*/ 168442 w 896352"/>
              <a:gd name="connsiteY5" fmla="*/ 156410 h 174458"/>
              <a:gd name="connsiteX6" fmla="*/ 186489 w 896352"/>
              <a:gd name="connsiteY6" fmla="*/ 162426 h 174458"/>
              <a:gd name="connsiteX7" fmla="*/ 204537 w 896352"/>
              <a:gd name="connsiteY7" fmla="*/ 174458 h 174458"/>
              <a:gd name="connsiteX8" fmla="*/ 451184 w 896352"/>
              <a:gd name="connsiteY8" fmla="*/ 162426 h 174458"/>
              <a:gd name="connsiteX9" fmla="*/ 535405 w 896352"/>
              <a:gd name="connsiteY9" fmla="*/ 150394 h 174458"/>
              <a:gd name="connsiteX10" fmla="*/ 559468 w 896352"/>
              <a:gd name="connsiteY10" fmla="*/ 138363 h 174458"/>
              <a:gd name="connsiteX11" fmla="*/ 595563 w 896352"/>
              <a:gd name="connsiteY11" fmla="*/ 132347 h 174458"/>
              <a:gd name="connsiteX12" fmla="*/ 619626 w 896352"/>
              <a:gd name="connsiteY12" fmla="*/ 126331 h 174458"/>
              <a:gd name="connsiteX13" fmla="*/ 649705 w 896352"/>
              <a:gd name="connsiteY13" fmla="*/ 120315 h 174458"/>
              <a:gd name="connsiteX14" fmla="*/ 703847 w 896352"/>
              <a:gd name="connsiteY14" fmla="*/ 78205 h 174458"/>
              <a:gd name="connsiteX15" fmla="*/ 745958 w 896352"/>
              <a:gd name="connsiteY15" fmla="*/ 66173 h 174458"/>
              <a:gd name="connsiteX16" fmla="*/ 764005 w 896352"/>
              <a:gd name="connsiteY16" fmla="*/ 60158 h 174458"/>
              <a:gd name="connsiteX17" fmla="*/ 806116 w 896352"/>
              <a:gd name="connsiteY17" fmla="*/ 54142 h 174458"/>
              <a:gd name="connsiteX18" fmla="*/ 860258 w 896352"/>
              <a:gd name="connsiteY18" fmla="*/ 24063 h 174458"/>
              <a:gd name="connsiteX19" fmla="*/ 878305 w 896352"/>
              <a:gd name="connsiteY19" fmla="*/ 12031 h 174458"/>
              <a:gd name="connsiteX20" fmla="*/ 896352 w 896352"/>
              <a:gd name="connsiteY20" fmla="*/ 0 h 17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96352" h="174458">
                <a:moveTo>
                  <a:pt x="0" y="6015"/>
                </a:moveTo>
                <a:cubicBezTo>
                  <a:pt x="14037" y="34089"/>
                  <a:pt x="17600" y="70629"/>
                  <a:pt x="42110" y="90237"/>
                </a:cubicBezTo>
                <a:cubicBezTo>
                  <a:pt x="52136" y="98258"/>
                  <a:pt x="60917" y="108152"/>
                  <a:pt x="72189" y="114300"/>
                </a:cubicBezTo>
                <a:cubicBezTo>
                  <a:pt x="83323" y="120373"/>
                  <a:pt x="96738" y="121083"/>
                  <a:pt x="108284" y="126331"/>
                </a:cubicBezTo>
                <a:cubicBezTo>
                  <a:pt x="118929" y="131169"/>
                  <a:pt x="127905" y="139150"/>
                  <a:pt x="138363" y="144379"/>
                </a:cubicBezTo>
                <a:cubicBezTo>
                  <a:pt x="148022" y="149208"/>
                  <a:pt x="158331" y="152618"/>
                  <a:pt x="168442" y="156410"/>
                </a:cubicBezTo>
                <a:cubicBezTo>
                  <a:pt x="174379" y="158636"/>
                  <a:pt x="180817" y="159590"/>
                  <a:pt x="186489" y="162426"/>
                </a:cubicBezTo>
                <a:cubicBezTo>
                  <a:pt x="192956" y="165660"/>
                  <a:pt x="198521" y="170447"/>
                  <a:pt x="204537" y="174458"/>
                </a:cubicBezTo>
                <a:cubicBezTo>
                  <a:pt x="286753" y="170447"/>
                  <a:pt x="369698" y="174067"/>
                  <a:pt x="451184" y="162426"/>
                </a:cubicBezTo>
                <a:lnTo>
                  <a:pt x="535405" y="150394"/>
                </a:lnTo>
                <a:cubicBezTo>
                  <a:pt x="543426" y="146384"/>
                  <a:pt x="550879" y="140940"/>
                  <a:pt x="559468" y="138363"/>
                </a:cubicBezTo>
                <a:cubicBezTo>
                  <a:pt x="571151" y="134858"/>
                  <a:pt x="583602" y="134739"/>
                  <a:pt x="595563" y="132347"/>
                </a:cubicBezTo>
                <a:cubicBezTo>
                  <a:pt x="603670" y="130725"/>
                  <a:pt x="611555" y="128125"/>
                  <a:pt x="619626" y="126331"/>
                </a:cubicBezTo>
                <a:cubicBezTo>
                  <a:pt x="629607" y="124113"/>
                  <a:pt x="639679" y="122320"/>
                  <a:pt x="649705" y="120315"/>
                </a:cubicBezTo>
                <a:cubicBezTo>
                  <a:pt x="665277" y="104743"/>
                  <a:pt x="682260" y="85401"/>
                  <a:pt x="703847" y="78205"/>
                </a:cubicBezTo>
                <a:cubicBezTo>
                  <a:pt x="747106" y="63785"/>
                  <a:pt x="693100" y="81275"/>
                  <a:pt x="745958" y="66173"/>
                </a:cubicBezTo>
                <a:cubicBezTo>
                  <a:pt x="752055" y="64431"/>
                  <a:pt x="757787" y="61402"/>
                  <a:pt x="764005" y="60158"/>
                </a:cubicBezTo>
                <a:cubicBezTo>
                  <a:pt x="777909" y="57377"/>
                  <a:pt x="792079" y="56147"/>
                  <a:pt x="806116" y="54142"/>
                </a:cubicBezTo>
                <a:cubicBezTo>
                  <a:pt x="837880" y="43553"/>
                  <a:pt x="818889" y="51643"/>
                  <a:pt x="860258" y="24063"/>
                </a:cubicBezTo>
                <a:lnTo>
                  <a:pt x="878305" y="12031"/>
                </a:lnTo>
                <a:lnTo>
                  <a:pt x="896352" y="0"/>
                </a:lnTo>
              </a:path>
            </a:pathLst>
          </a:custGeom>
          <a:noFill/>
          <a:ln w="38100">
            <a:solidFill>
              <a:srgbClr val="7030A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30E7C43-1FD1-406A-8975-8AC7808E3DAE}"/>
              </a:ext>
            </a:extLst>
          </p:cNvPr>
          <p:cNvSpPr/>
          <p:nvPr/>
        </p:nvSpPr>
        <p:spPr>
          <a:xfrm>
            <a:off x="2117558" y="3645568"/>
            <a:ext cx="884321" cy="372979"/>
          </a:xfrm>
          <a:custGeom>
            <a:avLst/>
            <a:gdLst>
              <a:gd name="connsiteX0" fmla="*/ 884321 w 884321"/>
              <a:gd name="connsiteY0" fmla="*/ 120316 h 372979"/>
              <a:gd name="connsiteX1" fmla="*/ 800100 w 884321"/>
              <a:gd name="connsiteY1" fmla="*/ 156411 h 372979"/>
              <a:gd name="connsiteX2" fmla="*/ 770021 w 884321"/>
              <a:gd name="connsiteY2" fmla="*/ 168443 h 372979"/>
              <a:gd name="connsiteX3" fmla="*/ 739942 w 884321"/>
              <a:gd name="connsiteY3" fmla="*/ 174458 h 372979"/>
              <a:gd name="connsiteX4" fmla="*/ 667753 w 884321"/>
              <a:gd name="connsiteY4" fmla="*/ 198521 h 372979"/>
              <a:gd name="connsiteX5" fmla="*/ 649705 w 884321"/>
              <a:gd name="connsiteY5" fmla="*/ 204537 h 372979"/>
              <a:gd name="connsiteX6" fmla="*/ 631658 w 884321"/>
              <a:gd name="connsiteY6" fmla="*/ 216569 h 372979"/>
              <a:gd name="connsiteX7" fmla="*/ 589547 w 884321"/>
              <a:gd name="connsiteY7" fmla="*/ 258679 h 372979"/>
              <a:gd name="connsiteX8" fmla="*/ 571500 w 884321"/>
              <a:gd name="connsiteY8" fmla="*/ 270711 h 372979"/>
              <a:gd name="connsiteX9" fmla="*/ 535405 w 884321"/>
              <a:gd name="connsiteY9" fmla="*/ 306806 h 372979"/>
              <a:gd name="connsiteX10" fmla="*/ 511342 w 884321"/>
              <a:gd name="connsiteY10" fmla="*/ 324853 h 372979"/>
              <a:gd name="connsiteX11" fmla="*/ 493295 w 884321"/>
              <a:gd name="connsiteY11" fmla="*/ 336885 h 372979"/>
              <a:gd name="connsiteX12" fmla="*/ 475247 w 884321"/>
              <a:gd name="connsiteY12" fmla="*/ 354932 h 372979"/>
              <a:gd name="connsiteX13" fmla="*/ 457200 w 884321"/>
              <a:gd name="connsiteY13" fmla="*/ 360948 h 372979"/>
              <a:gd name="connsiteX14" fmla="*/ 439153 w 884321"/>
              <a:gd name="connsiteY14" fmla="*/ 372979 h 372979"/>
              <a:gd name="connsiteX15" fmla="*/ 378995 w 884321"/>
              <a:gd name="connsiteY15" fmla="*/ 366964 h 372979"/>
              <a:gd name="connsiteX16" fmla="*/ 324853 w 884321"/>
              <a:gd name="connsiteY16" fmla="*/ 354932 h 372979"/>
              <a:gd name="connsiteX17" fmla="*/ 282742 w 884321"/>
              <a:gd name="connsiteY17" fmla="*/ 324853 h 372979"/>
              <a:gd name="connsiteX18" fmla="*/ 228600 w 884321"/>
              <a:gd name="connsiteY18" fmla="*/ 282743 h 372979"/>
              <a:gd name="connsiteX19" fmla="*/ 192505 w 884321"/>
              <a:gd name="connsiteY19" fmla="*/ 258679 h 372979"/>
              <a:gd name="connsiteX20" fmla="*/ 150395 w 884321"/>
              <a:gd name="connsiteY20" fmla="*/ 222585 h 372979"/>
              <a:gd name="connsiteX21" fmla="*/ 126331 w 884321"/>
              <a:gd name="connsiteY21" fmla="*/ 186490 h 372979"/>
              <a:gd name="connsiteX22" fmla="*/ 72189 w 884321"/>
              <a:gd name="connsiteY22" fmla="*/ 138364 h 372979"/>
              <a:gd name="connsiteX23" fmla="*/ 54142 w 884321"/>
              <a:gd name="connsiteY23" fmla="*/ 120316 h 372979"/>
              <a:gd name="connsiteX24" fmla="*/ 24063 w 884321"/>
              <a:gd name="connsiteY24" fmla="*/ 84221 h 372979"/>
              <a:gd name="connsiteX25" fmla="*/ 12031 w 884321"/>
              <a:gd name="connsiteY25" fmla="*/ 48127 h 372979"/>
              <a:gd name="connsiteX26" fmla="*/ 6016 w 884321"/>
              <a:gd name="connsiteY26" fmla="*/ 30079 h 372979"/>
              <a:gd name="connsiteX27" fmla="*/ 0 w 884321"/>
              <a:gd name="connsiteY27" fmla="*/ 12032 h 372979"/>
              <a:gd name="connsiteX28" fmla="*/ 0 w 884321"/>
              <a:gd name="connsiteY28" fmla="*/ 0 h 37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84321" h="372979">
                <a:moveTo>
                  <a:pt x="884321" y="120316"/>
                </a:moveTo>
                <a:cubicBezTo>
                  <a:pt x="833998" y="150511"/>
                  <a:pt x="871732" y="130828"/>
                  <a:pt x="800100" y="156411"/>
                </a:cubicBezTo>
                <a:cubicBezTo>
                  <a:pt x="789930" y="160043"/>
                  <a:pt x="780364" y="165340"/>
                  <a:pt x="770021" y="168443"/>
                </a:cubicBezTo>
                <a:cubicBezTo>
                  <a:pt x="760227" y="171381"/>
                  <a:pt x="749751" y="171573"/>
                  <a:pt x="739942" y="174458"/>
                </a:cubicBezTo>
                <a:cubicBezTo>
                  <a:pt x="715608" y="181615"/>
                  <a:pt x="691816" y="190500"/>
                  <a:pt x="667753" y="198521"/>
                </a:cubicBezTo>
                <a:lnTo>
                  <a:pt x="649705" y="204537"/>
                </a:lnTo>
                <a:cubicBezTo>
                  <a:pt x="643689" y="208548"/>
                  <a:pt x="637032" y="211732"/>
                  <a:pt x="631658" y="216569"/>
                </a:cubicBezTo>
                <a:cubicBezTo>
                  <a:pt x="616903" y="229849"/>
                  <a:pt x="606064" y="247667"/>
                  <a:pt x="589547" y="258679"/>
                </a:cubicBezTo>
                <a:cubicBezTo>
                  <a:pt x="583531" y="262690"/>
                  <a:pt x="576904" y="265908"/>
                  <a:pt x="571500" y="270711"/>
                </a:cubicBezTo>
                <a:cubicBezTo>
                  <a:pt x="558783" y="282015"/>
                  <a:pt x="549017" y="296597"/>
                  <a:pt x="535405" y="306806"/>
                </a:cubicBezTo>
                <a:cubicBezTo>
                  <a:pt x="527384" y="312822"/>
                  <a:pt x="519501" y="319025"/>
                  <a:pt x="511342" y="324853"/>
                </a:cubicBezTo>
                <a:cubicBezTo>
                  <a:pt x="505459" y="329055"/>
                  <a:pt x="498849" y="332256"/>
                  <a:pt x="493295" y="336885"/>
                </a:cubicBezTo>
                <a:cubicBezTo>
                  <a:pt x="486759" y="342331"/>
                  <a:pt x="482326" y="350213"/>
                  <a:pt x="475247" y="354932"/>
                </a:cubicBezTo>
                <a:cubicBezTo>
                  <a:pt x="469971" y="358449"/>
                  <a:pt x="462872" y="358112"/>
                  <a:pt x="457200" y="360948"/>
                </a:cubicBezTo>
                <a:cubicBezTo>
                  <a:pt x="450733" y="364181"/>
                  <a:pt x="445169" y="368969"/>
                  <a:pt x="439153" y="372979"/>
                </a:cubicBezTo>
                <a:cubicBezTo>
                  <a:pt x="419100" y="370974"/>
                  <a:pt x="398971" y="369627"/>
                  <a:pt x="378995" y="366964"/>
                </a:cubicBezTo>
                <a:cubicBezTo>
                  <a:pt x="362631" y="364782"/>
                  <a:pt x="341190" y="359017"/>
                  <a:pt x="324853" y="354932"/>
                </a:cubicBezTo>
                <a:cubicBezTo>
                  <a:pt x="255380" y="285462"/>
                  <a:pt x="361937" y="388210"/>
                  <a:pt x="282742" y="324853"/>
                </a:cubicBezTo>
                <a:cubicBezTo>
                  <a:pt x="224775" y="278479"/>
                  <a:pt x="269269" y="296298"/>
                  <a:pt x="228600" y="282743"/>
                </a:cubicBezTo>
                <a:cubicBezTo>
                  <a:pt x="216568" y="274722"/>
                  <a:pt x="202730" y="268904"/>
                  <a:pt x="192505" y="258679"/>
                </a:cubicBezTo>
                <a:cubicBezTo>
                  <a:pt x="167368" y="233542"/>
                  <a:pt x="181264" y="245736"/>
                  <a:pt x="150395" y="222585"/>
                </a:cubicBezTo>
                <a:cubicBezTo>
                  <a:pt x="142374" y="210553"/>
                  <a:pt x="138363" y="194511"/>
                  <a:pt x="126331" y="186490"/>
                </a:cubicBezTo>
                <a:cubicBezTo>
                  <a:pt x="94128" y="165020"/>
                  <a:pt x="113393" y="179568"/>
                  <a:pt x="72189" y="138364"/>
                </a:cubicBezTo>
                <a:lnTo>
                  <a:pt x="54142" y="120316"/>
                </a:lnTo>
                <a:cubicBezTo>
                  <a:pt x="42808" y="108981"/>
                  <a:pt x="30764" y="99298"/>
                  <a:pt x="24063" y="84221"/>
                </a:cubicBezTo>
                <a:cubicBezTo>
                  <a:pt x="18912" y="72632"/>
                  <a:pt x="16041" y="60158"/>
                  <a:pt x="12031" y="48127"/>
                </a:cubicBezTo>
                <a:lnTo>
                  <a:pt x="6016" y="30079"/>
                </a:lnTo>
                <a:cubicBezTo>
                  <a:pt x="4011" y="24063"/>
                  <a:pt x="0" y="18373"/>
                  <a:pt x="0" y="12032"/>
                </a:cubicBezTo>
                <a:lnTo>
                  <a:pt x="0" y="0"/>
                </a:lnTo>
              </a:path>
            </a:pathLst>
          </a:custGeom>
          <a:noFill/>
          <a:ln w="38100">
            <a:solidFill>
              <a:schemeClr val="tx2">
                <a:lumMod val="60000"/>
                <a:lumOff val="40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81E8D8C-CD7B-49A1-9634-861E0EDFAC9D}"/>
              </a:ext>
            </a:extLst>
          </p:cNvPr>
          <p:cNvSpPr/>
          <p:nvPr/>
        </p:nvSpPr>
        <p:spPr>
          <a:xfrm>
            <a:off x="3083492" y="3767924"/>
            <a:ext cx="3230008" cy="1278299"/>
          </a:xfrm>
          <a:custGeom>
            <a:avLst/>
            <a:gdLst>
              <a:gd name="connsiteX0" fmla="*/ 0 w 3501190"/>
              <a:gd name="connsiteY0" fmla="*/ 0 h 1305426"/>
              <a:gd name="connsiteX1" fmla="*/ 48127 w 3501190"/>
              <a:gd name="connsiteY1" fmla="*/ 90237 h 1305426"/>
              <a:gd name="connsiteX2" fmla="*/ 96253 w 3501190"/>
              <a:gd name="connsiteY2" fmla="*/ 150395 h 1305426"/>
              <a:gd name="connsiteX3" fmla="*/ 114300 w 3501190"/>
              <a:gd name="connsiteY3" fmla="*/ 168442 h 1305426"/>
              <a:gd name="connsiteX4" fmla="*/ 126332 w 3501190"/>
              <a:gd name="connsiteY4" fmla="*/ 192505 h 1305426"/>
              <a:gd name="connsiteX5" fmla="*/ 138364 w 3501190"/>
              <a:gd name="connsiteY5" fmla="*/ 210553 h 1305426"/>
              <a:gd name="connsiteX6" fmla="*/ 150395 w 3501190"/>
              <a:gd name="connsiteY6" fmla="*/ 240632 h 1305426"/>
              <a:gd name="connsiteX7" fmla="*/ 180474 w 3501190"/>
              <a:gd name="connsiteY7" fmla="*/ 282742 h 1305426"/>
              <a:gd name="connsiteX8" fmla="*/ 186490 w 3501190"/>
              <a:gd name="connsiteY8" fmla="*/ 300789 h 1305426"/>
              <a:gd name="connsiteX9" fmla="*/ 210553 w 3501190"/>
              <a:gd name="connsiteY9" fmla="*/ 348916 h 1305426"/>
              <a:gd name="connsiteX10" fmla="*/ 228600 w 3501190"/>
              <a:gd name="connsiteY10" fmla="*/ 409074 h 1305426"/>
              <a:gd name="connsiteX11" fmla="*/ 240632 w 3501190"/>
              <a:gd name="connsiteY11" fmla="*/ 445168 h 1305426"/>
              <a:gd name="connsiteX12" fmla="*/ 264695 w 3501190"/>
              <a:gd name="connsiteY12" fmla="*/ 481263 h 1305426"/>
              <a:gd name="connsiteX13" fmla="*/ 282742 w 3501190"/>
              <a:gd name="connsiteY13" fmla="*/ 493295 h 1305426"/>
              <a:gd name="connsiteX14" fmla="*/ 318837 w 3501190"/>
              <a:gd name="connsiteY14" fmla="*/ 535405 h 1305426"/>
              <a:gd name="connsiteX15" fmla="*/ 378995 w 3501190"/>
              <a:gd name="connsiteY15" fmla="*/ 547437 h 1305426"/>
              <a:gd name="connsiteX16" fmla="*/ 427121 w 3501190"/>
              <a:gd name="connsiteY16" fmla="*/ 559468 h 1305426"/>
              <a:gd name="connsiteX17" fmla="*/ 451185 w 3501190"/>
              <a:gd name="connsiteY17" fmla="*/ 571500 h 1305426"/>
              <a:gd name="connsiteX18" fmla="*/ 511342 w 3501190"/>
              <a:gd name="connsiteY18" fmla="*/ 589547 h 1305426"/>
              <a:gd name="connsiteX19" fmla="*/ 529390 w 3501190"/>
              <a:gd name="connsiteY19" fmla="*/ 601579 h 1305426"/>
              <a:gd name="connsiteX20" fmla="*/ 577516 w 3501190"/>
              <a:gd name="connsiteY20" fmla="*/ 637674 h 1305426"/>
              <a:gd name="connsiteX21" fmla="*/ 625642 w 3501190"/>
              <a:gd name="connsiteY21" fmla="*/ 661737 h 1305426"/>
              <a:gd name="connsiteX22" fmla="*/ 673769 w 3501190"/>
              <a:gd name="connsiteY22" fmla="*/ 697832 h 1305426"/>
              <a:gd name="connsiteX23" fmla="*/ 709864 w 3501190"/>
              <a:gd name="connsiteY23" fmla="*/ 715879 h 1305426"/>
              <a:gd name="connsiteX24" fmla="*/ 739942 w 3501190"/>
              <a:gd name="connsiteY24" fmla="*/ 739942 h 1305426"/>
              <a:gd name="connsiteX25" fmla="*/ 794085 w 3501190"/>
              <a:gd name="connsiteY25" fmla="*/ 770021 h 1305426"/>
              <a:gd name="connsiteX26" fmla="*/ 836195 w 3501190"/>
              <a:gd name="connsiteY26" fmla="*/ 812132 h 1305426"/>
              <a:gd name="connsiteX27" fmla="*/ 872290 w 3501190"/>
              <a:gd name="connsiteY27" fmla="*/ 830179 h 1305426"/>
              <a:gd name="connsiteX28" fmla="*/ 908385 w 3501190"/>
              <a:gd name="connsiteY28" fmla="*/ 854242 h 1305426"/>
              <a:gd name="connsiteX29" fmla="*/ 980574 w 3501190"/>
              <a:gd name="connsiteY29" fmla="*/ 878305 h 1305426"/>
              <a:gd name="connsiteX30" fmla="*/ 1004637 w 3501190"/>
              <a:gd name="connsiteY30" fmla="*/ 890337 h 1305426"/>
              <a:gd name="connsiteX31" fmla="*/ 1088858 w 3501190"/>
              <a:gd name="connsiteY31" fmla="*/ 920416 h 1305426"/>
              <a:gd name="connsiteX32" fmla="*/ 1106906 w 3501190"/>
              <a:gd name="connsiteY32" fmla="*/ 932447 h 1305426"/>
              <a:gd name="connsiteX33" fmla="*/ 1161048 w 3501190"/>
              <a:gd name="connsiteY33" fmla="*/ 950495 h 1305426"/>
              <a:gd name="connsiteX34" fmla="*/ 1191127 w 3501190"/>
              <a:gd name="connsiteY34" fmla="*/ 956511 h 1305426"/>
              <a:gd name="connsiteX35" fmla="*/ 1263316 w 3501190"/>
              <a:gd name="connsiteY35" fmla="*/ 974558 h 1305426"/>
              <a:gd name="connsiteX36" fmla="*/ 1317458 w 3501190"/>
              <a:gd name="connsiteY36" fmla="*/ 986589 h 1305426"/>
              <a:gd name="connsiteX37" fmla="*/ 1365585 w 3501190"/>
              <a:gd name="connsiteY37" fmla="*/ 992605 h 1305426"/>
              <a:gd name="connsiteX38" fmla="*/ 1425742 w 3501190"/>
              <a:gd name="connsiteY38" fmla="*/ 1010653 h 1305426"/>
              <a:gd name="connsiteX39" fmla="*/ 1449806 w 3501190"/>
              <a:gd name="connsiteY39" fmla="*/ 1022684 h 1305426"/>
              <a:gd name="connsiteX40" fmla="*/ 1528011 w 3501190"/>
              <a:gd name="connsiteY40" fmla="*/ 1040732 h 1305426"/>
              <a:gd name="connsiteX41" fmla="*/ 1606216 w 3501190"/>
              <a:gd name="connsiteY41" fmla="*/ 1058779 h 1305426"/>
              <a:gd name="connsiteX42" fmla="*/ 1750595 w 3501190"/>
              <a:gd name="connsiteY42" fmla="*/ 1106905 h 1305426"/>
              <a:gd name="connsiteX43" fmla="*/ 1810753 w 3501190"/>
              <a:gd name="connsiteY43" fmla="*/ 1130968 h 1305426"/>
              <a:gd name="connsiteX44" fmla="*/ 1834816 w 3501190"/>
              <a:gd name="connsiteY44" fmla="*/ 1136984 h 1305426"/>
              <a:gd name="connsiteX45" fmla="*/ 1870911 w 3501190"/>
              <a:gd name="connsiteY45" fmla="*/ 1149016 h 1305426"/>
              <a:gd name="connsiteX46" fmla="*/ 1943100 w 3501190"/>
              <a:gd name="connsiteY46" fmla="*/ 1173079 h 1305426"/>
              <a:gd name="connsiteX47" fmla="*/ 1967164 w 3501190"/>
              <a:gd name="connsiteY47" fmla="*/ 1179095 h 1305426"/>
              <a:gd name="connsiteX48" fmla="*/ 2045369 w 3501190"/>
              <a:gd name="connsiteY48" fmla="*/ 1203158 h 1305426"/>
              <a:gd name="connsiteX49" fmla="*/ 2075448 w 3501190"/>
              <a:gd name="connsiteY49" fmla="*/ 1221205 h 1305426"/>
              <a:gd name="connsiteX50" fmla="*/ 2237874 w 3501190"/>
              <a:gd name="connsiteY50" fmla="*/ 1233237 h 1305426"/>
              <a:gd name="connsiteX51" fmla="*/ 2310064 w 3501190"/>
              <a:gd name="connsiteY51" fmla="*/ 1245268 h 1305426"/>
              <a:gd name="connsiteX52" fmla="*/ 2652964 w 3501190"/>
              <a:gd name="connsiteY52" fmla="*/ 1239253 h 1305426"/>
              <a:gd name="connsiteX53" fmla="*/ 2677027 w 3501190"/>
              <a:gd name="connsiteY53" fmla="*/ 1233237 h 1305426"/>
              <a:gd name="connsiteX54" fmla="*/ 2767264 w 3501190"/>
              <a:gd name="connsiteY54" fmla="*/ 1239253 h 1305426"/>
              <a:gd name="connsiteX55" fmla="*/ 2881564 w 3501190"/>
              <a:gd name="connsiteY55" fmla="*/ 1251284 h 1305426"/>
              <a:gd name="connsiteX56" fmla="*/ 2935706 w 3501190"/>
              <a:gd name="connsiteY56" fmla="*/ 1275347 h 1305426"/>
              <a:gd name="connsiteX57" fmla="*/ 2977816 w 3501190"/>
              <a:gd name="connsiteY57" fmla="*/ 1287379 h 1305426"/>
              <a:gd name="connsiteX58" fmla="*/ 2995864 w 3501190"/>
              <a:gd name="connsiteY58" fmla="*/ 1293395 h 1305426"/>
              <a:gd name="connsiteX59" fmla="*/ 3068053 w 3501190"/>
              <a:gd name="connsiteY59" fmla="*/ 1287379 h 1305426"/>
              <a:gd name="connsiteX60" fmla="*/ 3086100 w 3501190"/>
              <a:gd name="connsiteY60" fmla="*/ 1275347 h 1305426"/>
              <a:gd name="connsiteX61" fmla="*/ 3134227 w 3501190"/>
              <a:gd name="connsiteY61" fmla="*/ 1251284 h 1305426"/>
              <a:gd name="connsiteX62" fmla="*/ 3224464 w 3501190"/>
              <a:gd name="connsiteY62" fmla="*/ 1263316 h 1305426"/>
              <a:gd name="connsiteX63" fmla="*/ 3248527 w 3501190"/>
              <a:gd name="connsiteY63" fmla="*/ 1275347 h 1305426"/>
              <a:gd name="connsiteX64" fmla="*/ 3284621 w 3501190"/>
              <a:gd name="connsiteY64" fmla="*/ 1281363 h 1305426"/>
              <a:gd name="connsiteX65" fmla="*/ 3302669 w 3501190"/>
              <a:gd name="connsiteY65" fmla="*/ 1287379 h 1305426"/>
              <a:gd name="connsiteX66" fmla="*/ 3350795 w 3501190"/>
              <a:gd name="connsiteY66" fmla="*/ 1293395 h 1305426"/>
              <a:gd name="connsiteX67" fmla="*/ 3368842 w 3501190"/>
              <a:gd name="connsiteY67" fmla="*/ 1299411 h 1305426"/>
              <a:gd name="connsiteX68" fmla="*/ 3501190 w 3501190"/>
              <a:gd name="connsiteY68" fmla="*/ 1305426 h 1305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501190" h="1305426">
                <a:moveTo>
                  <a:pt x="0" y="0"/>
                </a:moveTo>
                <a:cubicBezTo>
                  <a:pt x="8302" y="16604"/>
                  <a:pt x="32629" y="69103"/>
                  <a:pt x="48127" y="90237"/>
                </a:cubicBezTo>
                <a:cubicBezTo>
                  <a:pt x="63313" y="110945"/>
                  <a:pt x="78095" y="132237"/>
                  <a:pt x="96253" y="150395"/>
                </a:cubicBezTo>
                <a:cubicBezTo>
                  <a:pt x="102269" y="156411"/>
                  <a:pt x="109355" y="161519"/>
                  <a:pt x="114300" y="168442"/>
                </a:cubicBezTo>
                <a:cubicBezTo>
                  <a:pt x="119512" y="175739"/>
                  <a:pt x="121883" y="184719"/>
                  <a:pt x="126332" y="192505"/>
                </a:cubicBezTo>
                <a:cubicBezTo>
                  <a:pt x="129919" y="198783"/>
                  <a:pt x="135131" y="204086"/>
                  <a:pt x="138364" y="210553"/>
                </a:cubicBezTo>
                <a:cubicBezTo>
                  <a:pt x="143193" y="220212"/>
                  <a:pt x="145566" y="230973"/>
                  <a:pt x="150395" y="240632"/>
                </a:cubicBezTo>
                <a:cubicBezTo>
                  <a:pt x="154791" y="249424"/>
                  <a:pt x="176391" y="277298"/>
                  <a:pt x="180474" y="282742"/>
                </a:cubicBezTo>
                <a:cubicBezTo>
                  <a:pt x="182479" y="288758"/>
                  <a:pt x="183866" y="295016"/>
                  <a:pt x="186490" y="300789"/>
                </a:cubicBezTo>
                <a:cubicBezTo>
                  <a:pt x="193912" y="317117"/>
                  <a:pt x="210553" y="348916"/>
                  <a:pt x="210553" y="348916"/>
                </a:cubicBezTo>
                <a:cubicBezTo>
                  <a:pt x="221440" y="414239"/>
                  <a:pt x="208617" y="359116"/>
                  <a:pt x="228600" y="409074"/>
                </a:cubicBezTo>
                <a:cubicBezTo>
                  <a:pt x="233310" y="420849"/>
                  <a:pt x="233597" y="434616"/>
                  <a:pt x="240632" y="445168"/>
                </a:cubicBezTo>
                <a:cubicBezTo>
                  <a:pt x="248653" y="457200"/>
                  <a:pt x="252664" y="473242"/>
                  <a:pt x="264695" y="481263"/>
                </a:cubicBezTo>
                <a:cubicBezTo>
                  <a:pt x="270711" y="485274"/>
                  <a:pt x="277630" y="488183"/>
                  <a:pt x="282742" y="493295"/>
                </a:cubicBezTo>
                <a:cubicBezTo>
                  <a:pt x="299418" y="509971"/>
                  <a:pt x="299196" y="522311"/>
                  <a:pt x="318837" y="535405"/>
                </a:cubicBezTo>
                <a:cubicBezTo>
                  <a:pt x="330487" y="543171"/>
                  <a:pt x="374991" y="546636"/>
                  <a:pt x="378995" y="547437"/>
                </a:cubicBezTo>
                <a:cubicBezTo>
                  <a:pt x="395210" y="550680"/>
                  <a:pt x="427121" y="559468"/>
                  <a:pt x="427121" y="559468"/>
                </a:cubicBezTo>
                <a:cubicBezTo>
                  <a:pt x="435142" y="563479"/>
                  <a:pt x="442595" y="568923"/>
                  <a:pt x="451185" y="571500"/>
                </a:cubicBezTo>
                <a:cubicBezTo>
                  <a:pt x="505681" y="587849"/>
                  <a:pt x="469343" y="565548"/>
                  <a:pt x="511342" y="589547"/>
                </a:cubicBezTo>
                <a:cubicBezTo>
                  <a:pt x="517620" y="593134"/>
                  <a:pt x="523543" y="597326"/>
                  <a:pt x="529390" y="601579"/>
                </a:cubicBezTo>
                <a:cubicBezTo>
                  <a:pt x="545607" y="613373"/>
                  <a:pt x="559580" y="628706"/>
                  <a:pt x="577516" y="637674"/>
                </a:cubicBezTo>
                <a:cubicBezTo>
                  <a:pt x="593558" y="645695"/>
                  <a:pt x="612959" y="649055"/>
                  <a:pt x="625642" y="661737"/>
                </a:cubicBezTo>
                <a:cubicBezTo>
                  <a:pt x="653770" y="689864"/>
                  <a:pt x="633904" y="672916"/>
                  <a:pt x="673769" y="697832"/>
                </a:cubicBezTo>
                <a:cubicBezTo>
                  <a:pt x="700422" y="714491"/>
                  <a:pt x="682036" y="706603"/>
                  <a:pt x="709864" y="715879"/>
                </a:cubicBezTo>
                <a:cubicBezTo>
                  <a:pt x="719890" y="723900"/>
                  <a:pt x="729142" y="732999"/>
                  <a:pt x="739942" y="739942"/>
                </a:cubicBezTo>
                <a:cubicBezTo>
                  <a:pt x="757309" y="751106"/>
                  <a:pt x="777568" y="757634"/>
                  <a:pt x="794085" y="770021"/>
                </a:cubicBezTo>
                <a:cubicBezTo>
                  <a:pt x="809966" y="781932"/>
                  <a:pt x="818440" y="803255"/>
                  <a:pt x="836195" y="812132"/>
                </a:cubicBezTo>
                <a:cubicBezTo>
                  <a:pt x="848227" y="818148"/>
                  <a:pt x="860671" y="823401"/>
                  <a:pt x="872290" y="830179"/>
                </a:cubicBezTo>
                <a:cubicBezTo>
                  <a:pt x="884780" y="837465"/>
                  <a:pt x="895653" y="847386"/>
                  <a:pt x="908385" y="854242"/>
                </a:cubicBezTo>
                <a:cubicBezTo>
                  <a:pt x="943169" y="872972"/>
                  <a:pt x="946717" y="871533"/>
                  <a:pt x="980574" y="878305"/>
                </a:cubicBezTo>
                <a:cubicBezTo>
                  <a:pt x="988595" y="882316"/>
                  <a:pt x="996279" y="887087"/>
                  <a:pt x="1004637" y="890337"/>
                </a:cubicBezTo>
                <a:cubicBezTo>
                  <a:pt x="1032420" y="901142"/>
                  <a:pt x="1064054" y="903881"/>
                  <a:pt x="1088858" y="920416"/>
                </a:cubicBezTo>
                <a:cubicBezTo>
                  <a:pt x="1094874" y="924426"/>
                  <a:pt x="1100439" y="929214"/>
                  <a:pt x="1106906" y="932447"/>
                </a:cubicBezTo>
                <a:cubicBezTo>
                  <a:pt x="1126560" y="942274"/>
                  <a:pt x="1140368" y="945899"/>
                  <a:pt x="1161048" y="950495"/>
                </a:cubicBezTo>
                <a:cubicBezTo>
                  <a:pt x="1171029" y="952713"/>
                  <a:pt x="1181174" y="954169"/>
                  <a:pt x="1191127" y="956511"/>
                </a:cubicBezTo>
                <a:cubicBezTo>
                  <a:pt x="1215271" y="962192"/>
                  <a:pt x="1239253" y="968542"/>
                  <a:pt x="1263316" y="974558"/>
                </a:cubicBezTo>
                <a:cubicBezTo>
                  <a:pt x="1282488" y="979351"/>
                  <a:pt x="1297588" y="983532"/>
                  <a:pt x="1317458" y="986589"/>
                </a:cubicBezTo>
                <a:cubicBezTo>
                  <a:pt x="1333437" y="989047"/>
                  <a:pt x="1349543" y="990600"/>
                  <a:pt x="1365585" y="992605"/>
                </a:cubicBezTo>
                <a:cubicBezTo>
                  <a:pt x="1385637" y="998621"/>
                  <a:pt x="1406026" y="1003612"/>
                  <a:pt x="1425742" y="1010653"/>
                </a:cubicBezTo>
                <a:cubicBezTo>
                  <a:pt x="1434188" y="1013669"/>
                  <a:pt x="1441202" y="1020154"/>
                  <a:pt x="1449806" y="1022684"/>
                </a:cubicBezTo>
                <a:cubicBezTo>
                  <a:pt x="1475472" y="1030233"/>
                  <a:pt x="1502138" y="1033923"/>
                  <a:pt x="1528011" y="1040732"/>
                </a:cubicBezTo>
                <a:cubicBezTo>
                  <a:pt x="1606454" y="1061375"/>
                  <a:pt x="1519245" y="1046354"/>
                  <a:pt x="1606216" y="1058779"/>
                </a:cubicBezTo>
                <a:cubicBezTo>
                  <a:pt x="1654342" y="1074821"/>
                  <a:pt x="1703494" y="1088065"/>
                  <a:pt x="1750595" y="1106905"/>
                </a:cubicBezTo>
                <a:cubicBezTo>
                  <a:pt x="1770648" y="1114926"/>
                  <a:pt x="1790414" y="1123704"/>
                  <a:pt x="1810753" y="1130968"/>
                </a:cubicBezTo>
                <a:cubicBezTo>
                  <a:pt x="1818539" y="1133749"/>
                  <a:pt x="1826897" y="1134608"/>
                  <a:pt x="1834816" y="1136984"/>
                </a:cubicBezTo>
                <a:cubicBezTo>
                  <a:pt x="1846964" y="1140628"/>
                  <a:pt x="1858879" y="1145005"/>
                  <a:pt x="1870911" y="1149016"/>
                </a:cubicBezTo>
                <a:lnTo>
                  <a:pt x="1943100" y="1173079"/>
                </a:lnTo>
                <a:cubicBezTo>
                  <a:pt x="1951121" y="1175084"/>
                  <a:pt x="1959187" y="1176920"/>
                  <a:pt x="1967164" y="1179095"/>
                </a:cubicBezTo>
                <a:cubicBezTo>
                  <a:pt x="1979270" y="1182396"/>
                  <a:pt x="2032086" y="1197120"/>
                  <a:pt x="2045369" y="1203158"/>
                </a:cubicBezTo>
                <a:cubicBezTo>
                  <a:pt x="2056014" y="1207996"/>
                  <a:pt x="2063896" y="1219400"/>
                  <a:pt x="2075448" y="1221205"/>
                </a:cubicBezTo>
                <a:cubicBezTo>
                  <a:pt x="2129088" y="1229586"/>
                  <a:pt x="2183794" y="1228465"/>
                  <a:pt x="2237874" y="1233237"/>
                </a:cubicBezTo>
                <a:cubicBezTo>
                  <a:pt x="2264573" y="1235593"/>
                  <a:pt x="2284494" y="1240155"/>
                  <a:pt x="2310064" y="1245268"/>
                </a:cubicBezTo>
                <a:lnTo>
                  <a:pt x="2652964" y="1239253"/>
                </a:lnTo>
                <a:cubicBezTo>
                  <a:pt x="2661227" y="1238982"/>
                  <a:pt x="2668759" y="1233237"/>
                  <a:pt x="2677027" y="1233237"/>
                </a:cubicBezTo>
                <a:cubicBezTo>
                  <a:pt x="2707173" y="1233237"/>
                  <a:pt x="2737214" y="1236849"/>
                  <a:pt x="2767264" y="1239253"/>
                </a:cubicBezTo>
                <a:cubicBezTo>
                  <a:pt x="2795231" y="1241490"/>
                  <a:pt x="2852679" y="1248074"/>
                  <a:pt x="2881564" y="1251284"/>
                </a:cubicBezTo>
                <a:cubicBezTo>
                  <a:pt x="2902533" y="1261769"/>
                  <a:pt x="2912656" y="1267664"/>
                  <a:pt x="2935706" y="1275347"/>
                </a:cubicBezTo>
                <a:cubicBezTo>
                  <a:pt x="2949555" y="1279963"/>
                  <a:pt x="2963833" y="1283184"/>
                  <a:pt x="2977816" y="1287379"/>
                </a:cubicBezTo>
                <a:cubicBezTo>
                  <a:pt x="2983890" y="1289201"/>
                  <a:pt x="2989848" y="1291390"/>
                  <a:pt x="2995864" y="1293395"/>
                </a:cubicBezTo>
                <a:cubicBezTo>
                  <a:pt x="3019927" y="1291390"/>
                  <a:pt x="3044376" y="1292115"/>
                  <a:pt x="3068053" y="1287379"/>
                </a:cubicBezTo>
                <a:cubicBezTo>
                  <a:pt x="3075143" y="1285961"/>
                  <a:pt x="3079969" y="1279179"/>
                  <a:pt x="3086100" y="1275347"/>
                </a:cubicBezTo>
                <a:cubicBezTo>
                  <a:pt x="3118570" y="1255053"/>
                  <a:pt x="3106739" y="1260447"/>
                  <a:pt x="3134227" y="1251284"/>
                </a:cubicBezTo>
                <a:cubicBezTo>
                  <a:pt x="3164306" y="1255295"/>
                  <a:pt x="3194770" y="1257065"/>
                  <a:pt x="3224464" y="1263316"/>
                </a:cubicBezTo>
                <a:cubicBezTo>
                  <a:pt x="3233239" y="1265163"/>
                  <a:pt x="3239938" y="1272770"/>
                  <a:pt x="3248527" y="1275347"/>
                </a:cubicBezTo>
                <a:cubicBezTo>
                  <a:pt x="3260210" y="1278852"/>
                  <a:pt x="3272714" y="1278717"/>
                  <a:pt x="3284621" y="1281363"/>
                </a:cubicBezTo>
                <a:cubicBezTo>
                  <a:pt x="3290811" y="1282739"/>
                  <a:pt x="3296430" y="1286245"/>
                  <a:pt x="3302669" y="1287379"/>
                </a:cubicBezTo>
                <a:cubicBezTo>
                  <a:pt x="3318575" y="1290271"/>
                  <a:pt x="3334753" y="1291390"/>
                  <a:pt x="3350795" y="1293395"/>
                </a:cubicBezTo>
                <a:cubicBezTo>
                  <a:pt x="3356811" y="1295400"/>
                  <a:pt x="3362521" y="1298905"/>
                  <a:pt x="3368842" y="1299411"/>
                </a:cubicBezTo>
                <a:cubicBezTo>
                  <a:pt x="3412863" y="1302932"/>
                  <a:pt x="3501190" y="1305426"/>
                  <a:pt x="3501190" y="1305426"/>
                </a:cubicBezTo>
              </a:path>
            </a:pathLst>
          </a:custGeom>
          <a:noFill/>
          <a:ln w="38100">
            <a:solidFill>
              <a:srgbClr val="FFC00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CF0A7EB0-3466-4DE7-9BE6-BAF9B81609BB}"/>
              </a:ext>
            </a:extLst>
          </p:cNvPr>
          <p:cNvSpPr/>
          <p:nvPr/>
        </p:nvSpPr>
        <p:spPr>
          <a:xfrm>
            <a:off x="3134226" y="3780428"/>
            <a:ext cx="3372989" cy="298277"/>
          </a:xfrm>
          <a:custGeom>
            <a:avLst/>
            <a:gdLst>
              <a:gd name="connsiteX0" fmla="*/ 0 w 3639553"/>
              <a:gd name="connsiteY0" fmla="*/ 0 h 312821"/>
              <a:gd name="connsiteX1" fmla="*/ 54142 w 3639553"/>
              <a:gd name="connsiteY1" fmla="*/ 78205 h 312821"/>
              <a:gd name="connsiteX2" fmla="*/ 60158 w 3639553"/>
              <a:gd name="connsiteY2" fmla="*/ 96253 h 312821"/>
              <a:gd name="connsiteX3" fmla="*/ 72190 w 3639553"/>
              <a:gd name="connsiteY3" fmla="*/ 114300 h 312821"/>
              <a:gd name="connsiteX4" fmla="*/ 84221 w 3639553"/>
              <a:gd name="connsiteY4" fmla="*/ 144379 h 312821"/>
              <a:gd name="connsiteX5" fmla="*/ 108285 w 3639553"/>
              <a:gd name="connsiteY5" fmla="*/ 192505 h 312821"/>
              <a:gd name="connsiteX6" fmla="*/ 168442 w 3639553"/>
              <a:gd name="connsiteY6" fmla="*/ 240632 h 312821"/>
              <a:gd name="connsiteX7" fmla="*/ 186490 w 3639553"/>
              <a:gd name="connsiteY7" fmla="*/ 246648 h 312821"/>
              <a:gd name="connsiteX8" fmla="*/ 228600 w 3639553"/>
              <a:gd name="connsiteY8" fmla="*/ 264695 h 312821"/>
              <a:gd name="connsiteX9" fmla="*/ 252663 w 3639553"/>
              <a:gd name="connsiteY9" fmla="*/ 282742 h 312821"/>
              <a:gd name="connsiteX10" fmla="*/ 318837 w 3639553"/>
              <a:gd name="connsiteY10" fmla="*/ 288758 h 312821"/>
              <a:gd name="connsiteX11" fmla="*/ 342900 w 3639553"/>
              <a:gd name="connsiteY11" fmla="*/ 294774 h 312821"/>
              <a:gd name="connsiteX12" fmla="*/ 523374 w 3639553"/>
              <a:gd name="connsiteY12" fmla="*/ 282742 h 312821"/>
              <a:gd name="connsiteX13" fmla="*/ 565485 w 3639553"/>
              <a:gd name="connsiteY13" fmla="*/ 270711 h 312821"/>
              <a:gd name="connsiteX14" fmla="*/ 739942 w 3639553"/>
              <a:gd name="connsiteY14" fmla="*/ 264695 h 312821"/>
              <a:gd name="connsiteX15" fmla="*/ 788069 w 3639553"/>
              <a:gd name="connsiteY15" fmla="*/ 258679 h 312821"/>
              <a:gd name="connsiteX16" fmla="*/ 878306 w 3639553"/>
              <a:gd name="connsiteY16" fmla="*/ 240632 h 312821"/>
              <a:gd name="connsiteX17" fmla="*/ 1052763 w 3639553"/>
              <a:gd name="connsiteY17" fmla="*/ 246648 h 312821"/>
              <a:gd name="connsiteX18" fmla="*/ 1449806 w 3639553"/>
              <a:gd name="connsiteY18" fmla="*/ 234616 h 312821"/>
              <a:gd name="connsiteX19" fmla="*/ 1702469 w 3639553"/>
              <a:gd name="connsiteY19" fmla="*/ 234616 h 312821"/>
              <a:gd name="connsiteX20" fmla="*/ 1828800 w 3639553"/>
              <a:gd name="connsiteY20" fmla="*/ 240632 h 312821"/>
              <a:gd name="connsiteX21" fmla="*/ 2075448 w 3639553"/>
              <a:gd name="connsiteY21" fmla="*/ 246648 h 312821"/>
              <a:gd name="connsiteX22" fmla="*/ 2111542 w 3639553"/>
              <a:gd name="connsiteY22" fmla="*/ 258679 h 312821"/>
              <a:gd name="connsiteX23" fmla="*/ 2219827 w 3639553"/>
              <a:gd name="connsiteY23" fmla="*/ 288758 h 312821"/>
              <a:gd name="connsiteX24" fmla="*/ 2255921 w 3639553"/>
              <a:gd name="connsiteY24" fmla="*/ 300790 h 312821"/>
              <a:gd name="connsiteX25" fmla="*/ 2358190 w 3639553"/>
              <a:gd name="connsiteY25" fmla="*/ 312821 h 312821"/>
              <a:gd name="connsiteX26" fmla="*/ 2430379 w 3639553"/>
              <a:gd name="connsiteY26" fmla="*/ 306805 h 312821"/>
              <a:gd name="connsiteX27" fmla="*/ 2490537 w 3639553"/>
              <a:gd name="connsiteY27" fmla="*/ 282742 h 312821"/>
              <a:gd name="connsiteX28" fmla="*/ 2544679 w 3639553"/>
              <a:gd name="connsiteY28" fmla="*/ 276727 h 312821"/>
              <a:gd name="connsiteX29" fmla="*/ 2628900 w 3639553"/>
              <a:gd name="connsiteY29" fmla="*/ 258679 h 312821"/>
              <a:gd name="connsiteX30" fmla="*/ 2677027 w 3639553"/>
              <a:gd name="connsiteY30" fmla="*/ 246648 h 312821"/>
              <a:gd name="connsiteX31" fmla="*/ 2707106 w 3639553"/>
              <a:gd name="connsiteY31" fmla="*/ 240632 h 312821"/>
              <a:gd name="connsiteX32" fmla="*/ 2773279 w 3639553"/>
              <a:gd name="connsiteY32" fmla="*/ 222584 h 312821"/>
              <a:gd name="connsiteX33" fmla="*/ 2845469 w 3639553"/>
              <a:gd name="connsiteY33" fmla="*/ 210553 h 312821"/>
              <a:gd name="connsiteX34" fmla="*/ 2941721 w 3639553"/>
              <a:gd name="connsiteY34" fmla="*/ 180474 h 312821"/>
              <a:gd name="connsiteX35" fmla="*/ 2989848 w 3639553"/>
              <a:gd name="connsiteY35" fmla="*/ 144379 h 312821"/>
              <a:gd name="connsiteX36" fmla="*/ 3025942 w 3639553"/>
              <a:gd name="connsiteY36" fmla="*/ 120316 h 312821"/>
              <a:gd name="connsiteX37" fmla="*/ 3158290 w 3639553"/>
              <a:gd name="connsiteY37" fmla="*/ 108284 h 312821"/>
              <a:gd name="connsiteX38" fmla="*/ 3170321 w 3639553"/>
              <a:gd name="connsiteY38" fmla="*/ 90237 h 312821"/>
              <a:gd name="connsiteX39" fmla="*/ 3188369 w 3639553"/>
              <a:gd name="connsiteY39" fmla="*/ 96253 h 312821"/>
              <a:gd name="connsiteX40" fmla="*/ 3242511 w 3639553"/>
              <a:gd name="connsiteY40" fmla="*/ 132348 h 312821"/>
              <a:gd name="connsiteX41" fmla="*/ 3260558 w 3639553"/>
              <a:gd name="connsiteY41" fmla="*/ 138363 h 312821"/>
              <a:gd name="connsiteX42" fmla="*/ 3374858 w 3639553"/>
              <a:gd name="connsiteY42" fmla="*/ 180474 h 312821"/>
              <a:gd name="connsiteX43" fmla="*/ 3465095 w 3639553"/>
              <a:gd name="connsiteY43" fmla="*/ 174458 h 312821"/>
              <a:gd name="connsiteX44" fmla="*/ 3501190 w 3639553"/>
              <a:gd name="connsiteY44" fmla="*/ 162427 h 312821"/>
              <a:gd name="connsiteX45" fmla="*/ 3531269 w 3639553"/>
              <a:gd name="connsiteY45" fmla="*/ 156411 h 312821"/>
              <a:gd name="connsiteX46" fmla="*/ 3549316 w 3639553"/>
              <a:gd name="connsiteY46" fmla="*/ 144379 h 312821"/>
              <a:gd name="connsiteX47" fmla="*/ 3591427 w 3639553"/>
              <a:gd name="connsiteY47" fmla="*/ 120316 h 312821"/>
              <a:gd name="connsiteX48" fmla="*/ 3609474 w 3639553"/>
              <a:gd name="connsiteY48" fmla="*/ 78205 h 312821"/>
              <a:gd name="connsiteX49" fmla="*/ 3615490 w 3639553"/>
              <a:gd name="connsiteY49" fmla="*/ 60158 h 312821"/>
              <a:gd name="connsiteX50" fmla="*/ 3639553 w 3639553"/>
              <a:gd name="connsiteY50" fmla="*/ 30079 h 31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639553" h="312821">
                <a:moveTo>
                  <a:pt x="0" y="0"/>
                </a:moveTo>
                <a:cubicBezTo>
                  <a:pt x="18047" y="26068"/>
                  <a:pt x="37338" y="51318"/>
                  <a:pt x="54142" y="78205"/>
                </a:cubicBezTo>
                <a:cubicBezTo>
                  <a:pt x="57503" y="83583"/>
                  <a:pt x="57322" y="90581"/>
                  <a:pt x="60158" y="96253"/>
                </a:cubicBezTo>
                <a:cubicBezTo>
                  <a:pt x="63391" y="102720"/>
                  <a:pt x="68957" y="107833"/>
                  <a:pt x="72190" y="114300"/>
                </a:cubicBezTo>
                <a:cubicBezTo>
                  <a:pt x="77019" y="123959"/>
                  <a:pt x="80806" y="134135"/>
                  <a:pt x="84221" y="144379"/>
                </a:cubicBezTo>
                <a:cubicBezTo>
                  <a:pt x="92988" y="170681"/>
                  <a:pt x="84889" y="170908"/>
                  <a:pt x="108285" y="192505"/>
                </a:cubicBezTo>
                <a:cubicBezTo>
                  <a:pt x="127155" y="209923"/>
                  <a:pt x="144080" y="232511"/>
                  <a:pt x="168442" y="240632"/>
                </a:cubicBezTo>
                <a:cubicBezTo>
                  <a:pt x="174458" y="242637"/>
                  <a:pt x="180661" y="244150"/>
                  <a:pt x="186490" y="246648"/>
                </a:cubicBezTo>
                <a:cubicBezTo>
                  <a:pt x="238531" y="268951"/>
                  <a:pt x="186273" y="250585"/>
                  <a:pt x="228600" y="264695"/>
                </a:cubicBezTo>
                <a:cubicBezTo>
                  <a:pt x="236621" y="270711"/>
                  <a:pt x="242975" y="280159"/>
                  <a:pt x="252663" y="282742"/>
                </a:cubicBezTo>
                <a:cubicBezTo>
                  <a:pt x="274064" y="288449"/>
                  <a:pt x="296882" y="285831"/>
                  <a:pt x="318837" y="288758"/>
                </a:cubicBezTo>
                <a:cubicBezTo>
                  <a:pt x="327032" y="289851"/>
                  <a:pt x="334879" y="292769"/>
                  <a:pt x="342900" y="294774"/>
                </a:cubicBezTo>
                <a:cubicBezTo>
                  <a:pt x="379919" y="292923"/>
                  <a:pt x="475165" y="290158"/>
                  <a:pt x="523374" y="282742"/>
                </a:cubicBezTo>
                <a:cubicBezTo>
                  <a:pt x="552028" y="278334"/>
                  <a:pt x="531667" y="272761"/>
                  <a:pt x="565485" y="270711"/>
                </a:cubicBezTo>
                <a:cubicBezTo>
                  <a:pt x="623565" y="267191"/>
                  <a:pt x="681790" y="266700"/>
                  <a:pt x="739942" y="264695"/>
                </a:cubicBezTo>
                <a:cubicBezTo>
                  <a:pt x="755984" y="262690"/>
                  <a:pt x="772179" y="261658"/>
                  <a:pt x="788069" y="258679"/>
                </a:cubicBezTo>
                <a:cubicBezTo>
                  <a:pt x="936594" y="230831"/>
                  <a:pt x="745529" y="259601"/>
                  <a:pt x="878306" y="240632"/>
                </a:cubicBezTo>
                <a:cubicBezTo>
                  <a:pt x="936458" y="242637"/>
                  <a:pt x="994576" y="246648"/>
                  <a:pt x="1052763" y="246648"/>
                </a:cubicBezTo>
                <a:cubicBezTo>
                  <a:pt x="1267564" y="246648"/>
                  <a:pt x="1289079" y="244071"/>
                  <a:pt x="1449806" y="234616"/>
                </a:cubicBezTo>
                <a:cubicBezTo>
                  <a:pt x="1541659" y="203997"/>
                  <a:pt x="1466569" y="226752"/>
                  <a:pt x="1702469" y="234616"/>
                </a:cubicBezTo>
                <a:cubicBezTo>
                  <a:pt x="1744604" y="236021"/>
                  <a:pt x="1786664" y="239273"/>
                  <a:pt x="1828800" y="240632"/>
                </a:cubicBezTo>
                <a:lnTo>
                  <a:pt x="2075448" y="246648"/>
                </a:lnTo>
                <a:cubicBezTo>
                  <a:pt x="2087479" y="250658"/>
                  <a:pt x="2099323" y="255285"/>
                  <a:pt x="2111542" y="258679"/>
                </a:cubicBezTo>
                <a:cubicBezTo>
                  <a:pt x="2147637" y="268705"/>
                  <a:pt x="2184288" y="276911"/>
                  <a:pt x="2219827" y="288758"/>
                </a:cubicBezTo>
                <a:cubicBezTo>
                  <a:pt x="2231858" y="292769"/>
                  <a:pt x="2243316" y="299390"/>
                  <a:pt x="2255921" y="300790"/>
                </a:cubicBezTo>
                <a:cubicBezTo>
                  <a:pt x="2326131" y="308590"/>
                  <a:pt x="2292045" y="304553"/>
                  <a:pt x="2358190" y="312821"/>
                </a:cubicBezTo>
                <a:cubicBezTo>
                  <a:pt x="2382253" y="310816"/>
                  <a:pt x="2406419" y="309800"/>
                  <a:pt x="2430379" y="306805"/>
                </a:cubicBezTo>
                <a:cubicBezTo>
                  <a:pt x="2478780" y="300755"/>
                  <a:pt x="2428681" y="299237"/>
                  <a:pt x="2490537" y="282742"/>
                </a:cubicBezTo>
                <a:cubicBezTo>
                  <a:pt x="2508082" y="278063"/>
                  <a:pt x="2526632" y="278732"/>
                  <a:pt x="2544679" y="276727"/>
                </a:cubicBezTo>
                <a:cubicBezTo>
                  <a:pt x="2592914" y="252609"/>
                  <a:pt x="2546005" y="272494"/>
                  <a:pt x="2628900" y="258679"/>
                </a:cubicBezTo>
                <a:cubicBezTo>
                  <a:pt x="2645211" y="255961"/>
                  <a:pt x="2660914" y="250366"/>
                  <a:pt x="2677027" y="246648"/>
                </a:cubicBezTo>
                <a:cubicBezTo>
                  <a:pt x="2686990" y="244349"/>
                  <a:pt x="2697241" y="243322"/>
                  <a:pt x="2707106" y="240632"/>
                </a:cubicBezTo>
                <a:cubicBezTo>
                  <a:pt x="2768837" y="223795"/>
                  <a:pt x="2717915" y="232354"/>
                  <a:pt x="2773279" y="222584"/>
                </a:cubicBezTo>
                <a:cubicBezTo>
                  <a:pt x="2797303" y="218345"/>
                  <a:pt x="2821587" y="215529"/>
                  <a:pt x="2845469" y="210553"/>
                </a:cubicBezTo>
                <a:cubicBezTo>
                  <a:pt x="2891904" y="200879"/>
                  <a:pt x="2907929" y="199783"/>
                  <a:pt x="2941721" y="180474"/>
                </a:cubicBezTo>
                <a:cubicBezTo>
                  <a:pt x="2962280" y="168726"/>
                  <a:pt x="2968636" y="159806"/>
                  <a:pt x="2989848" y="144379"/>
                </a:cubicBezTo>
                <a:cubicBezTo>
                  <a:pt x="3001542" y="135874"/>
                  <a:pt x="3011541" y="121625"/>
                  <a:pt x="3025942" y="120316"/>
                </a:cubicBezTo>
                <a:lnTo>
                  <a:pt x="3158290" y="108284"/>
                </a:lnTo>
                <a:cubicBezTo>
                  <a:pt x="3162300" y="102268"/>
                  <a:pt x="3163608" y="92922"/>
                  <a:pt x="3170321" y="90237"/>
                </a:cubicBezTo>
                <a:cubicBezTo>
                  <a:pt x="3176209" y="87882"/>
                  <a:pt x="3182863" y="93107"/>
                  <a:pt x="3188369" y="96253"/>
                </a:cubicBezTo>
                <a:cubicBezTo>
                  <a:pt x="3258896" y="136553"/>
                  <a:pt x="3160557" y="91371"/>
                  <a:pt x="3242511" y="132348"/>
                </a:cubicBezTo>
                <a:cubicBezTo>
                  <a:pt x="3248183" y="135184"/>
                  <a:pt x="3254599" y="136196"/>
                  <a:pt x="3260558" y="138363"/>
                </a:cubicBezTo>
                <a:lnTo>
                  <a:pt x="3374858" y="180474"/>
                </a:lnTo>
                <a:cubicBezTo>
                  <a:pt x="3404937" y="178469"/>
                  <a:pt x="3435252" y="178721"/>
                  <a:pt x="3465095" y="174458"/>
                </a:cubicBezTo>
                <a:cubicBezTo>
                  <a:pt x="3477650" y="172664"/>
                  <a:pt x="3488754" y="164914"/>
                  <a:pt x="3501190" y="162427"/>
                </a:cubicBezTo>
                <a:lnTo>
                  <a:pt x="3531269" y="156411"/>
                </a:lnTo>
                <a:cubicBezTo>
                  <a:pt x="3537285" y="152400"/>
                  <a:pt x="3543039" y="147966"/>
                  <a:pt x="3549316" y="144379"/>
                </a:cubicBezTo>
                <a:cubicBezTo>
                  <a:pt x="3602752" y="113844"/>
                  <a:pt x="3547449" y="149635"/>
                  <a:pt x="3591427" y="120316"/>
                </a:cubicBezTo>
                <a:cubicBezTo>
                  <a:pt x="3605530" y="78002"/>
                  <a:pt x="3587178" y="130228"/>
                  <a:pt x="3609474" y="78205"/>
                </a:cubicBezTo>
                <a:cubicBezTo>
                  <a:pt x="3611972" y="72377"/>
                  <a:pt x="3612129" y="65535"/>
                  <a:pt x="3615490" y="60158"/>
                </a:cubicBezTo>
                <a:cubicBezTo>
                  <a:pt x="3622295" y="49270"/>
                  <a:pt x="3639553" y="30079"/>
                  <a:pt x="3639553" y="30079"/>
                </a:cubicBezTo>
              </a:path>
            </a:pathLst>
          </a:custGeom>
          <a:noFill/>
          <a:ln w="38100">
            <a:solidFill>
              <a:srgbClr val="FFCCFF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8B7DDCA-0E4E-4D14-A111-349EE17CBA23}"/>
              </a:ext>
            </a:extLst>
          </p:cNvPr>
          <p:cNvSpPr txBox="1"/>
          <p:nvPr/>
        </p:nvSpPr>
        <p:spPr>
          <a:xfrm>
            <a:off x="6708503" y="4344365"/>
            <a:ext cx="2385812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r>
              <a:rPr lang="en-GB" sz="2400" dirty="0" err="1">
                <a:solidFill>
                  <a:schemeClr val="accent1"/>
                </a:solidFill>
              </a:rPr>
              <a:t>A</a:t>
            </a:r>
            <a:r>
              <a:rPr lang="en-GB" sz="2400" dirty="0" err="1">
                <a:solidFill>
                  <a:schemeClr val="accent1"/>
                </a:solidFill>
                <a:sym typeface="Wingdings" panose="05000000000000000000" pitchFamily="2" charset="2"/>
              </a:rPr>
              <a:t>B</a:t>
            </a:r>
            <a:r>
              <a:rPr lang="en-GB" sz="2400" dirty="0">
                <a:solidFill>
                  <a:schemeClr val="accent1"/>
                </a:solidFill>
                <a:sym typeface="Wingdings" panose="05000000000000000000" pitchFamily="2" charset="2"/>
              </a:rPr>
              <a:t>: T1</a:t>
            </a:r>
          </a:p>
          <a:p>
            <a:r>
              <a:rPr lang="en-GB" sz="2400" dirty="0" err="1">
                <a:solidFill>
                  <a:schemeClr val="accent1"/>
                </a:solidFill>
                <a:sym typeface="Wingdings" panose="05000000000000000000" pitchFamily="2" charset="2"/>
              </a:rPr>
              <a:t>AC</a:t>
            </a:r>
            <a:r>
              <a:rPr lang="en-GB" sz="2400" dirty="0">
                <a:solidFill>
                  <a:schemeClr val="accent1"/>
                </a:solidFill>
                <a:sym typeface="Wingdings" panose="05000000000000000000" pitchFamily="2" charset="2"/>
              </a:rPr>
              <a:t>: T1,T2,T4</a:t>
            </a:r>
          </a:p>
          <a:p>
            <a:r>
              <a:rPr lang="en-GB" sz="2400" dirty="0" err="1">
                <a:solidFill>
                  <a:schemeClr val="accent1"/>
                </a:solidFill>
                <a:sym typeface="Wingdings" panose="05000000000000000000" pitchFamily="2" charset="2"/>
              </a:rPr>
              <a:t>AD</a:t>
            </a:r>
            <a:r>
              <a:rPr lang="en-GB" sz="2400" dirty="0">
                <a:solidFill>
                  <a:schemeClr val="accent1"/>
                </a:solidFill>
                <a:sym typeface="Wingdings" panose="05000000000000000000" pitchFamily="2" charset="2"/>
              </a:rPr>
              <a:t>: T2,T4</a:t>
            </a:r>
          </a:p>
          <a:p>
            <a:r>
              <a:rPr lang="en-GB" sz="2400" dirty="0" err="1">
                <a:solidFill>
                  <a:schemeClr val="accent1"/>
                </a:solidFill>
                <a:sym typeface="Wingdings" panose="05000000000000000000" pitchFamily="2" charset="2"/>
              </a:rPr>
              <a:t>AE</a:t>
            </a:r>
            <a:r>
              <a:rPr lang="en-GB" sz="2400" dirty="0">
                <a:solidFill>
                  <a:schemeClr val="accent1"/>
                </a:solidFill>
                <a:sym typeface="Wingdings" panose="05000000000000000000" pitchFamily="2" charset="2"/>
              </a:rPr>
              <a:t>: T4</a:t>
            </a:r>
          </a:p>
          <a:p>
            <a:r>
              <a:rPr lang="en-GB" sz="2400" dirty="0" err="1">
                <a:solidFill>
                  <a:schemeClr val="accent1"/>
                </a:solidFill>
                <a:sym typeface="Wingdings" panose="05000000000000000000" pitchFamily="2" charset="2"/>
              </a:rPr>
              <a:t>AF</a:t>
            </a:r>
            <a:r>
              <a:rPr lang="en-GB" sz="2400" dirty="0">
                <a:solidFill>
                  <a:schemeClr val="accent1"/>
                </a:solidFill>
                <a:sym typeface="Wingdings" panose="05000000000000000000" pitchFamily="2" charset="2"/>
              </a:rPr>
              <a:t>: T2</a:t>
            </a:r>
          </a:p>
          <a:p>
            <a:r>
              <a:rPr lang="en-GB" sz="2400" dirty="0" err="1">
                <a:solidFill>
                  <a:schemeClr val="accent1"/>
                </a:solidFill>
                <a:sym typeface="Wingdings" panose="05000000000000000000" pitchFamily="2" charset="2"/>
              </a:rPr>
              <a:t>AG</a:t>
            </a:r>
            <a:r>
              <a:rPr lang="en-GB" sz="2400" dirty="0">
                <a:solidFill>
                  <a:schemeClr val="accent1"/>
                </a:solidFill>
                <a:sym typeface="Wingdings" panose="05000000000000000000" pitchFamily="2" charset="2"/>
              </a:rPr>
              <a:t>: x </a:t>
            </a:r>
            <a:endParaRPr lang="en-GB" sz="2400" dirty="0">
              <a:solidFill>
                <a:schemeClr val="accent1"/>
              </a:solidFill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E62353D-D1EB-4604-ADED-7A5BA996B050}"/>
              </a:ext>
            </a:extLst>
          </p:cNvPr>
          <p:cNvGrpSpPr/>
          <p:nvPr/>
        </p:nvGrpSpPr>
        <p:grpSpPr>
          <a:xfrm>
            <a:off x="3347551" y="1521978"/>
            <a:ext cx="508344" cy="589101"/>
            <a:chOff x="-972104" y="1850259"/>
            <a:chExt cx="508344" cy="589101"/>
          </a:xfrm>
        </p:grpSpPr>
        <p:pic>
          <p:nvPicPr>
            <p:cNvPr id="69" name="Picture 6">
              <a:extLst>
                <a:ext uri="{FF2B5EF4-FFF2-40B4-BE49-F238E27FC236}">
                  <a16:creationId xmlns:a16="http://schemas.microsoft.com/office/drawing/2014/main" id="{878B2078-B078-47BE-9325-2E20BBC460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43" r="11625"/>
            <a:stretch/>
          </p:blipFill>
          <p:spPr bwMode="auto">
            <a:xfrm>
              <a:off x="-972104" y="1850259"/>
              <a:ext cx="508344" cy="58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70A98F4-D6C0-4705-9CF2-C127E4696655}"/>
                </a:ext>
              </a:extLst>
            </p:cNvPr>
            <p:cNvSpPr txBox="1"/>
            <p:nvPr/>
          </p:nvSpPr>
          <p:spPr>
            <a:xfrm>
              <a:off x="-890491" y="1867698"/>
              <a:ext cx="2697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G</a:t>
              </a:r>
            </a:p>
          </p:txBody>
        </p:sp>
      </p:grp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FAB84110-C165-4E22-A6AE-9DFEC111F195}"/>
              </a:ext>
            </a:extLst>
          </p:cNvPr>
          <p:cNvSpPr/>
          <p:nvPr/>
        </p:nvSpPr>
        <p:spPr>
          <a:xfrm>
            <a:off x="3278605" y="2899611"/>
            <a:ext cx="1509963" cy="830178"/>
          </a:xfrm>
          <a:custGeom>
            <a:avLst/>
            <a:gdLst>
              <a:gd name="connsiteX0" fmla="*/ 0 w 1509963"/>
              <a:gd name="connsiteY0" fmla="*/ 830178 h 830178"/>
              <a:gd name="connsiteX1" fmla="*/ 30079 w 1509963"/>
              <a:gd name="connsiteY1" fmla="*/ 806115 h 830178"/>
              <a:gd name="connsiteX2" fmla="*/ 54142 w 1509963"/>
              <a:gd name="connsiteY2" fmla="*/ 782052 h 830178"/>
              <a:gd name="connsiteX3" fmla="*/ 72190 w 1509963"/>
              <a:gd name="connsiteY3" fmla="*/ 770021 h 830178"/>
              <a:gd name="connsiteX4" fmla="*/ 102269 w 1509963"/>
              <a:gd name="connsiteY4" fmla="*/ 733926 h 830178"/>
              <a:gd name="connsiteX5" fmla="*/ 144379 w 1509963"/>
              <a:gd name="connsiteY5" fmla="*/ 691815 h 830178"/>
              <a:gd name="connsiteX6" fmla="*/ 198521 w 1509963"/>
              <a:gd name="connsiteY6" fmla="*/ 625642 h 830178"/>
              <a:gd name="connsiteX7" fmla="*/ 246648 w 1509963"/>
              <a:gd name="connsiteY7" fmla="*/ 583531 h 830178"/>
              <a:gd name="connsiteX8" fmla="*/ 318837 w 1509963"/>
              <a:gd name="connsiteY8" fmla="*/ 511342 h 830178"/>
              <a:gd name="connsiteX9" fmla="*/ 354932 w 1509963"/>
              <a:gd name="connsiteY9" fmla="*/ 475247 h 830178"/>
              <a:gd name="connsiteX10" fmla="*/ 378995 w 1509963"/>
              <a:gd name="connsiteY10" fmla="*/ 445168 h 830178"/>
              <a:gd name="connsiteX11" fmla="*/ 427121 w 1509963"/>
              <a:gd name="connsiteY11" fmla="*/ 397042 h 830178"/>
              <a:gd name="connsiteX12" fmla="*/ 439153 w 1509963"/>
              <a:gd name="connsiteY12" fmla="*/ 378994 h 830178"/>
              <a:gd name="connsiteX13" fmla="*/ 451184 w 1509963"/>
              <a:gd name="connsiteY13" fmla="*/ 354931 h 830178"/>
              <a:gd name="connsiteX14" fmla="*/ 493295 w 1509963"/>
              <a:gd name="connsiteY14" fmla="*/ 300789 h 830178"/>
              <a:gd name="connsiteX15" fmla="*/ 505327 w 1509963"/>
              <a:gd name="connsiteY15" fmla="*/ 276726 h 830178"/>
              <a:gd name="connsiteX16" fmla="*/ 523374 w 1509963"/>
              <a:gd name="connsiteY16" fmla="*/ 246647 h 830178"/>
              <a:gd name="connsiteX17" fmla="*/ 547437 w 1509963"/>
              <a:gd name="connsiteY17" fmla="*/ 198521 h 830178"/>
              <a:gd name="connsiteX18" fmla="*/ 553453 w 1509963"/>
              <a:gd name="connsiteY18" fmla="*/ 174457 h 830178"/>
              <a:gd name="connsiteX19" fmla="*/ 577516 w 1509963"/>
              <a:gd name="connsiteY19" fmla="*/ 150394 h 830178"/>
              <a:gd name="connsiteX20" fmla="*/ 619627 w 1509963"/>
              <a:gd name="connsiteY20" fmla="*/ 120315 h 830178"/>
              <a:gd name="connsiteX21" fmla="*/ 667753 w 1509963"/>
              <a:gd name="connsiteY21" fmla="*/ 90236 h 830178"/>
              <a:gd name="connsiteX22" fmla="*/ 709863 w 1509963"/>
              <a:gd name="connsiteY22" fmla="*/ 66173 h 830178"/>
              <a:gd name="connsiteX23" fmla="*/ 764006 w 1509963"/>
              <a:gd name="connsiteY23" fmla="*/ 42110 h 830178"/>
              <a:gd name="connsiteX24" fmla="*/ 788069 w 1509963"/>
              <a:gd name="connsiteY24" fmla="*/ 36094 h 830178"/>
              <a:gd name="connsiteX25" fmla="*/ 890337 w 1509963"/>
              <a:gd name="connsiteY25" fmla="*/ 24063 h 830178"/>
              <a:gd name="connsiteX26" fmla="*/ 1016669 w 1509963"/>
              <a:gd name="connsiteY26" fmla="*/ 30078 h 830178"/>
              <a:gd name="connsiteX27" fmla="*/ 1094874 w 1509963"/>
              <a:gd name="connsiteY27" fmla="*/ 60157 h 830178"/>
              <a:gd name="connsiteX28" fmla="*/ 1269332 w 1509963"/>
              <a:gd name="connsiteY28" fmla="*/ 72189 h 830178"/>
              <a:gd name="connsiteX29" fmla="*/ 1311442 w 1509963"/>
              <a:gd name="connsiteY29" fmla="*/ 78205 h 830178"/>
              <a:gd name="connsiteX30" fmla="*/ 1431758 w 1509963"/>
              <a:gd name="connsiteY30" fmla="*/ 66173 h 830178"/>
              <a:gd name="connsiteX31" fmla="*/ 1449806 w 1509963"/>
              <a:gd name="connsiteY31" fmla="*/ 60157 h 830178"/>
              <a:gd name="connsiteX32" fmla="*/ 1491916 w 1509963"/>
              <a:gd name="connsiteY32" fmla="*/ 48126 h 830178"/>
              <a:gd name="connsiteX33" fmla="*/ 1509963 w 1509963"/>
              <a:gd name="connsiteY33" fmla="*/ 36094 h 830178"/>
              <a:gd name="connsiteX34" fmla="*/ 1497932 w 1509963"/>
              <a:gd name="connsiteY34" fmla="*/ 0 h 83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509963" h="830178">
                <a:moveTo>
                  <a:pt x="0" y="830178"/>
                </a:moveTo>
                <a:cubicBezTo>
                  <a:pt x="10026" y="822157"/>
                  <a:pt x="20482" y="814645"/>
                  <a:pt x="30079" y="806115"/>
                </a:cubicBezTo>
                <a:cubicBezTo>
                  <a:pt x="38557" y="798579"/>
                  <a:pt x="45529" y="789434"/>
                  <a:pt x="54142" y="782052"/>
                </a:cubicBezTo>
                <a:cubicBezTo>
                  <a:pt x="59632" y="777347"/>
                  <a:pt x="67077" y="775133"/>
                  <a:pt x="72190" y="770021"/>
                </a:cubicBezTo>
                <a:cubicBezTo>
                  <a:pt x="83265" y="758947"/>
                  <a:pt x="91646" y="745434"/>
                  <a:pt x="102269" y="733926"/>
                </a:cubicBezTo>
                <a:cubicBezTo>
                  <a:pt x="115733" y="719339"/>
                  <a:pt x="131808" y="707179"/>
                  <a:pt x="144379" y="691815"/>
                </a:cubicBezTo>
                <a:cubicBezTo>
                  <a:pt x="162426" y="669757"/>
                  <a:pt x="177073" y="644409"/>
                  <a:pt x="198521" y="625642"/>
                </a:cubicBezTo>
                <a:cubicBezTo>
                  <a:pt x="214563" y="611605"/>
                  <a:pt x="231097" y="598110"/>
                  <a:pt x="246648" y="583531"/>
                </a:cubicBezTo>
                <a:lnTo>
                  <a:pt x="318837" y="511342"/>
                </a:lnTo>
                <a:cubicBezTo>
                  <a:pt x="330869" y="499310"/>
                  <a:pt x="344303" y="488534"/>
                  <a:pt x="354932" y="475247"/>
                </a:cubicBezTo>
                <a:cubicBezTo>
                  <a:pt x="362953" y="465221"/>
                  <a:pt x="370286" y="454603"/>
                  <a:pt x="378995" y="445168"/>
                </a:cubicBezTo>
                <a:cubicBezTo>
                  <a:pt x="394383" y="428498"/>
                  <a:pt x="414537" y="415919"/>
                  <a:pt x="427121" y="397042"/>
                </a:cubicBezTo>
                <a:cubicBezTo>
                  <a:pt x="431132" y="391026"/>
                  <a:pt x="435566" y="385272"/>
                  <a:pt x="439153" y="378994"/>
                </a:cubicBezTo>
                <a:cubicBezTo>
                  <a:pt x="443602" y="371208"/>
                  <a:pt x="446080" y="362304"/>
                  <a:pt x="451184" y="354931"/>
                </a:cubicBezTo>
                <a:cubicBezTo>
                  <a:pt x="464198" y="336133"/>
                  <a:pt x="483070" y="321239"/>
                  <a:pt x="493295" y="300789"/>
                </a:cubicBezTo>
                <a:cubicBezTo>
                  <a:pt x="497306" y="292768"/>
                  <a:pt x="500972" y="284565"/>
                  <a:pt x="505327" y="276726"/>
                </a:cubicBezTo>
                <a:cubicBezTo>
                  <a:pt x="511005" y="266505"/>
                  <a:pt x="518145" y="257105"/>
                  <a:pt x="523374" y="246647"/>
                </a:cubicBezTo>
                <a:cubicBezTo>
                  <a:pt x="552807" y="187781"/>
                  <a:pt x="519564" y="240332"/>
                  <a:pt x="547437" y="198521"/>
                </a:cubicBezTo>
                <a:cubicBezTo>
                  <a:pt x="549442" y="190500"/>
                  <a:pt x="549071" y="181468"/>
                  <a:pt x="553453" y="174457"/>
                </a:cubicBezTo>
                <a:cubicBezTo>
                  <a:pt x="559465" y="164838"/>
                  <a:pt x="568979" y="157864"/>
                  <a:pt x="577516" y="150394"/>
                </a:cubicBezTo>
                <a:cubicBezTo>
                  <a:pt x="594989" y="135105"/>
                  <a:pt x="602160" y="132791"/>
                  <a:pt x="619627" y="120315"/>
                </a:cubicBezTo>
                <a:cubicBezTo>
                  <a:pt x="667413" y="86182"/>
                  <a:pt x="619920" y="116327"/>
                  <a:pt x="667753" y="90236"/>
                </a:cubicBezTo>
                <a:cubicBezTo>
                  <a:pt x="681946" y="82494"/>
                  <a:pt x="695670" y="73914"/>
                  <a:pt x="709863" y="66173"/>
                </a:cubicBezTo>
                <a:cubicBezTo>
                  <a:pt x="726329" y="57192"/>
                  <a:pt x="746380" y="47985"/>
                  <a:pt x="764006" y="42110"/>
                </a:cubicBezTo>
                <a:cubicBezTo>
                  <a:pt x="771850" y="39495"/>
                  <a:pt x="779962" y="37716"/>
                  <a:pt x="788069" y="36094"/>
                </a:cubicBezTo>
                <a:cubicBezTo>
                  <a:pt x="828309" y="28046"/>
                  <a:pt x="844159" y="28260"/>
                  <a:pt x="890337" y="24063"/>
                </a:cubicBezTo>
                <a:cubicBezTo>
                  <a:pt x="932448" y="26068"/>
                  <a:pt x="974934" y="24116"/>
                  <a:pt x="1016669" y="30078"/>
                </a:cubicBezTo>
                <a:cubicBezTo>
                  <a:pt x="1054300" y="35454"/>
                  <a:pt x="1057691" y="57970"/>
                  <a:pt x="1094874" y="60157"/>
                </a:cubicBezTo>
                <a:cubicBezTo>
                  <a:pt x="1150309" y="63418"/>
                  <a:pt x="1213273" y="66288"/>
                  <a:pt x="1269332" y="72189"/>
                </a:cubicBezTo>
                <a:cubicBezTo>
                  <a:pt x="1283433" y="73673"/>
                  <a:pt x="1297405" y="76200"/>
                  <a:pt x="1311442" y="78205"/>
                </a:cubicBezTo>
                <a:cubicBezTo>
                  <a:pt x="1337629" y="76023"/>
                  <a:pt x="1401259" y="71718"/>
                  <a:pt x="1431758" y="66173"/>
                </a:cubicBezTo>
                <a:cubicBezTo>
                  <a:pt x="1437997" y="65039"/>
                  <a:pt x="1443709" y="61899"/>
                  <a:pt x="1449806" y="60157"/>
                </a:cubicBezTo>
                <a:cubicBezTo>
                  <a:pt x="1458806" y="57586"/>
                  <a:pt x="1482296" y="52936"/>
                  <a:pt x="1491916" y="48126"/>
                </a:cubicBezTo>
                <a:cubicBezTo>
                  <a:pt x="1498383" y="44892"/>
                  <a:pt x="1503947" y="40105"/>
                  <a:pt x="1509963" y="36094"/>
                </a:cubicBezTo>
                <a:lnTo>
                  <a:pt x="1497932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BDCCE14C-AD93-4925-A486-354BA3D23F15}"/>
              </a:ext>
            </a:extLst>
          </p:cNvPr>
          <p:cNvSpPr/>
          <p:nvPr/>
        </p:nvSpPr>
        <p:spPr>
          <a:xfrm>
            <a:off x="3140242" y="2129589"/>
            <a:ext cx="505326" cy="1606216"/>
          </a:xfrm>
          <a:custGeom>
            <a:avLst/>
            <a:gdLst>
              <a:gd name="connsiteX0" fmla="*/ 0 w 505326"/>
              <a:gd name="connsiteY0" fmla="*/ 1606216 h 1606216"/>
              <a:gd name="connsiteX1" fmla="*/ 150395 w 505326"/>
              <a:gd name="connsiteY1" fmla="*/ 1594185 h 1606216"/>
              <a:gd name="connsiteX2" fmla="*/ 192505 w 505326"/>
              <a:gd name="connsiteY2" fmla="*/ 1552074 h 1606216"/>
              <a:gd name="connsiteX3" fmla="*/ 240632 w 505326"/>
              <a:gd name="connsiteY3" fmla="*/ 1497932 h 1606216"/>
              <a:gd name="connsiteX4" fmla="*/ 252663 w 505326"/>
              <a:gd name="connsiteY4" fmla="*/ 1461837 h 1606216"/>
              <a:gd name="connsiteX5" fmla="*/ 258679 w 505326"/>
              <a:gd name="connsiteY5" fmla="*/ 1437774 h 1606216"/>
              <a:gd name="connsiteX6" fmla="*/ 276726 w 505326"/>
              <a:gd name="connsiteY6" fmla="*/ 1413711 h 1606216"/>
              <a:gd name="connsiteX7" fmla="*/ 330869 w 505326"/>
              <a:gd name="connsiteY7" fmla="*/ 1359569 h 1606216"/>
              <a:gd name="connsiteX8" fmla="*/ 342900 w 505326"/>
              <a:gd name="connsiteY8" fmla="*/ 1329490 h 1606216"/>
              <a:gd name="connsiteX9" fmla="*/ 372979 w 505326"/>
              <a:gd name="connsiteY9" fmla="*/ 1299411 h 1606216"/>
              <a:gd name="connsiteX10" fmla="*/ 391026 w 505326"/>
              <a:gd name="connsiteY10" fmla="*/ 1269332 h 1606216"/>
              <a:gd name="connsiteX11" fmla="*/ 397042 w 505326"/>
              <a:gd name="connsiteY11" fmla="*/ 1245269 h 1606216"/>
              <a:gd name="connsiteX12" fmla="*/ 409074 w 505326"/>
              <a:gd name="connsiteY12" fmla="*/ 1185111 h 1606216"/>
              <a:gd name="connsiteX13" fmla="*/ 421105 w 505326"/>
              <a:gd name="connsiteY13" fmla="*/ 1016669 h 1606216"/>
              <a:gd name="connsiteX14" fmla="*/ 439153 w 505326"/>
              <a:gd name="connsiteY14" fmla="*/ 944479 h 1606216"/>
              <a:gd name="connsiteX15" fmla="*/ 451184 w 505326"/>
              <a:gd name="connsiteY15" fmla="*/ 854243 h 1606216"/>
              <a:gd name="connsiteX16" fmla="*/ 445169 w 505326"/>
              <a:gd name="connsiteY16" fmla="*/ 697832 h 1606216"/>
              <a:gd name="connsiteX17" fmla="*/ 427121 w 505326"/>
              <a:gd name="connsiteY17" fmla="*/ 631658 h 1606216"/>
              <a:gd name="connsiteX18" fmla="*/ 421105 w 505326"/>
              <a:gd name="connsiteY18" fmla="*/ 607595 h 1606216"/>
              <a:gd name="connsiteX19" fmla="*/ 421105 w 505326"/>
              <a:gd name="connsiteY19" fmla="*/ 336885 h 1606216"/>
              <a:gd name="connsiteX20" fmla="*/ 445169 w 505326"/>
              <a:gd name="connsiteY20" fmla="*/ 282743 h 1606216"/>
              <a:gd name="connsiteX21" fmla="*/ 463216 w 505326"/>
              <a:gd name="connsiteY21" fmla="*/ 234616 h 1606216"/>
              <a:gd name="connsiteX22" fmla="*/ 487279 w 505326"/>
              <a:gd name="connsiteY22" fmla="*/ 198522 h 1606216"/>
              <a:gd name="connsiteX23" fmla="*/ 499311 w 505326"/>
              <a:gd name="connsiteY23" fmla="*/ 162427 h 1606216"/>
              <a:gd name="connsiteX24" fmla="*/ 505326 w 505326"/>
              <a:gd name="connsiteY24" fmla="*/ 144379 h 1606216"/>
              <a:gd name="connsiteX25" fmla="*/ 499311 w 505326"/>
              <a:gd name="connsiteY25" fmla="*/ 30079 h 1606216"/>
              <a:gd name="connsiteX26" fmla="*/ 493295 w 505326"/>
              <a:gd name="connsiteY26" fmla="*/ 12032 h 1606216"/>
              <a:gd name="connsiteX27" fmla="*/ 475247 w 505326"/>
              <a:gd name="connsiteY27" fmla="*/ 0 h 160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05326" h="1606216">
                <a:moveTo>
                  <a:pt x="0" y="1606216"/>
                </a:moveTo>
                <a:cubicBezTo>
                  <a:pt x="50132" y="1602206"/>
                  <a:pt x="101982" y="1607801"/>
                  <a:pt x="150395" y="1594185"/>
                </a:cubicBezTo>
                <a:cubicBezTo>
                  <a:pt x="169505" y="1588810"/>
                  <a:pt x="178468" y="1566111"/>
                  <a:pt x="192505" y="1552074"/>
                </a:cubicBezTo>
                <a:cubicBezTo>
                  <a:pt x="233713" y="1510865"/>
                  <a:pt x="219161" y="1530137"/>
                  <a:pt x="240632" y="1497932"/>
                </a:cubicBezTo>
                <a:cubicBezTo>
                  <a:pt x="244642" y="1485900"/>
                  <a:pt x="249587" y="1474141"/>
                  <a:pt x="252663" y="1461837"/>
                </a:cubicBezTo>
                <a:cubicBezTo>
                  <a:pt x="254668" y="1453816"/>
                  <a:pt x="254981" y="1445169"/>
                  <a:pt x="258679" y="1437774"/>
                </a:cubicBezTo>
                <a:cubicBezTo>
                  <a:pt x="263163" y="1428806"/>
                  <a:pt x="270463" y="1421540"/>
                  <a:pt x="276726" y="1413711"/>
                </a:cubicBezTo>
                <a:cubicBezTo>
                  <a:pt x="309574" y="1372651"/>
                  <a:pt x="296612" y="1385260"/>
                  <a:pt x="330869" y="1359569"/>
                </a:cubicBezTo>
                <a:cubicBezTo>
                  <a:pt x="334879" y="1349543"/>
                  <a:pt x="336707" y="1338337"/>
                  <a:pt x="342900" y="1329490"/>
                </a:cubicBezTo>
                <a:cubicBezTo>
                  <a:pt x="351031" y="1317874"/>
                  <a:pt x="364121" y="1310483"/>
                  <a:pt x="372979" y="1299411"/>
                </a:cubicBezTo>
                <a:cubicBezTo>
                  <a:pt x="380283" y="1290281"/>
                  <a:pt x="385010" y="1279358"/>
                  <a:pt x="391026" y="1269332"/>
                </a:cubicBezTo>
                <a:cubicBezTo>
                  <a:pt x="393031" y="1261311"/>
                  <a:pt x="395310" y="1253353"/>
                  <a:pt x="397042" y="1245269"/>
                </a:cubicBezTo>
                <a:cubicBezTo>
                  <a:pt x="401327" y="1225273"/>
                  <a:pt x="409074" y="1185111"/>
                  <a:pt x="409074" y="1185111"/>
                </a:cubicBezTo>
                <a:cubicBezTo>
                  <a:pt x="413084" y="1128964"/>
                  <a:pt x="411851" y="1072193"/>
                  <a:pt x="421105" y="1016669"/>
                </a:cubicBezTo>
                <a:cubicBezTo>
                  <a:pt x="436846" y="922224"/>
                  <a:pt x="415320" y="1039808"/>
                  <a:pt x="439153" y="944479"/>
                </a:cubicBezTo>
                <a:cubicBezTo>
                  <a:pt x="444555" y="922872"/>
                  <a:pt x="449181" y="872276"/>
                  <a:pt x="451184" y="854243"/>
                </a:cubicBezTo>
                <a:cubicBezTo>
                  <a:pt x="449179" y="802106"/>
                  <a:pt x="449755" y="749806"/>
                  <a:pt x="445169" y="697832"/>
                </a:cubicBezTo>
                <a:cubicBezTo>
                  <a:pt x="442432" y="666809"/>
                  <a:pt x="434212" y="656475"/>
                  <a:pt x="427121" y="631658"/>
                </a:cubicBezTo>
                <a:cubicBezTo>
                  <a:pt x="424850" y="623708"/>
                  <a:pt x="423110" y="615616"/>
                  <a:pt x="421105" y="607595"/>
                </a:cubicBezTo>
                <a:cubicBezTo>
                  <a:pt x="409185" y="470510"/>
                  <a:pt x="401105" y="471887"/>
                  <a:pt x="421105" y="336885"/>
                </a:cubicBezTo>
                <a:cubicBezTo>
                  <a:pt x="422722" y="325970"/>
                  <a:pt x="439723" y="293635"/>
                  <a:pt x="445169" y="282743"/>
                </a:cubicBezTo>
                <a:cubicBezTo>
                  <a:pt x="451288" y="258264"/>
                  <a:pt x="449732" y="257088"/>
                  <a:pt x="463216" y="234616"/>
                </a:cubicBezTo>
                <a:cubicBezTo>
                  <a:pt x="470656" y="222217"/>
                  <a:pt x="487279" y="198522"/>
                  <a:pt x="487279" y="198522"/>
                </a:cubicBezTo>
                <a:lnTo>
                  <a:pt x="499311" y="162427"/>
                </a:lnTo>
                <a:lnTo>
                  <a:pt x="505326" y="144379"/>
                </a:lnTo>
                <a:cubicBezTo>
                  <a:pt x="503321" y="106279"/>
                  <a:pt x="502765" y="68075"/>
                  <a:pt x="499311" y="30079"/>
                </a:cubicBezTo>
                <a:cubicBezTo>
                  <a:pt x="498737" y="23764"/>
                  <a:pt x="497779" y="16516"/>
                  <a:pt x="493295" y="12032"/>
                </a:cubicBezTo>
                <a:cubicBezTo>
                  <a:pt x="473345" y="-7918"/>
                  <a:pt x="475247" y="16563"/>
                  <a:pt x="475247" y="0"/>
                </a:cubicBezTo>
              </a:path>
            </a:pathLst>
          </a:custGeom>
          <a:noFill/>
          <a:ln w="38100">
            <a:solidFill>
              <a:schemeClr val="tx1">
                <a:lumMod val="40000"/>
                <a:lumOff val="60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73" name="Picture 2" descr="Image result for icon key">
            <a:extLst>
              <a:ext uri="{FF2B5EF4-FFF2-40B4-BE49-F238E27FC236}">
                <a16:creationId xmlns:a16="http://schemas.microsoft.com/office/drawing/2014/main" id="{5BF17F98-4573-4B85-9074-928E973C2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503" y="6324576"/>
            <a:ext cx="475922" cy="47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51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187">
            <a:extLst>
              <a:ext uri="{FF2B5EF4-FFF2-40B4-BE49-F238E27FC236}">
                <a16:creationId xmlns:a16="http://schemas.microsoft.com/office/drawing/2014/main" id="{21B3E932-D0A0-479E-ABB7-A86718109E45}"/>
              </a:ext>
            </a:extLst>
          </p:cNvPr>
          <p:cNvSpPr/>
          <p:nvPr/>
        </p:nvSpPr>
        <p:spPr>
          <a:xfrm>
            <a:off x="372903" y="2178722"/>
            <a:ext cx="1739764" cy="488546"/>
          </a:xfrm>
          <a:custGeom>
            <a:avLst/>
            <a:gdLst>
              <a:gd name="connsiteX0" fmla="*/ 181424 w 1088524"/>
              <a:gd name="connsiteY0" fmla="*/ 0 h 4324655"/>
              <a:gd name="connsiteX1" fmla="*/ 907100 w 1088524"/>
              <a:gd name="connsiteY1" fmla="*/ 0 h 4324655"/>
              <a:gd name="connsiteX2" fmla="*/ 1088524 w 1088524"/>
              <a:gd name="connsiteY2" fmla="*/ 181424 h 4324655"/>
              <a:gd name="connsiteX3" fmla="*/ 1088524 w 1088524"/>
              <a:gd name="connsiteY3" fmla="*/ 4324655 h 4324655"/>
              <a:gd name="connsiteX4" fmla="*/ 1088524 w 1088524"/>
              <a:gd name="connsiteY4" fmla="*/ 4324655 h 4324655"/>
              <a:gd name="connsiteX5" fmla="*/ 0 w 1088524"/>
              <a:gd name="connsiteY5" fmla="*/ 4324655 h 4324655"/>
              <a:gd name="connsiteX6" fmla="*/ 0 w 1088524"/>
              <a:gd name="connsiteY6" fmla="*/ 4324655 h 4324655"/>
              <a:gd name="connsiteX7" fmla="*/ 0 w 1088524"/>
              <a:gd name="connsiteY7" fmla="*/ 181424 h 4324655"/>
              <a:gd name="connsiteX8" fmla="*/ 181424 w 1088524"/>
              <a:gd name="connsiteY8" fmla="*/ 0 h 43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8524" h="4324655">
                <a:moveTo>
                  <a:pt x="1088524" y="720790"/>
                </a:moveTo>
                <a:lnTo>
                  <a:pt x="1088524" y="3603865"/>
                </a:lnTo>
                <a:cubicBezTo>
                  <a:pt x="1088524" y="4001946"/>
                  <a:pt x="1068079" y="4324653"/>
                  <a:pt x="1042859" y="4324653"/>
                </a:cubicBezTo>
                <a:lnTo>
                  <a:pt x="0" y="4324653"/>
                </a:lnTo>
                <a:lnTo>
                  <a:pt x="0" y="4324653"/>
                </a:lnTo>
                <a:lnTo>
                  <a:pt x="0" y="2"/>
                </a:lnTo>
                <a:lnTo>
                  <a:pt x="0" y="2"/>
                </a:lnTo>
                <a:lnTo>
                  <a:pt x="1042859" y="2"/>
                </a:lnTo>
                <a:cubicBezTo>
                  <a:pt x="1068079" y="2"/>
                  <a:pt x="1088524" y="322709"/>
                  <a:pt x="1088524" y="72079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50196"/>
            </a:schemeClr>
          </a:solidFill>
          <a:ln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63297" rIns="63297" bIns="63298" numCol="1" spcCol="1270" anchor="ctr" anchorCtr="0">
            <a:no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1600" i="1" kern="1200" dirty="0"/>
          </a:p>
        </p:txBody>
      </p:sp>
      <p:sp>
        <p:nvSpPr>
          <p:cNvPr id="33" name="Freeform 89">
            <a:extLst>
              <a:ext uri="{FF2B5EF4-FFF2-40B4-BE49-F238E27FC236}">
                <a16:creationId xmlns:a16="http://schemas.microsoft.com/office/drawing/2014/main" id="{BAB8A9CA-08A6-4F14-A096-5AC405308722}"/>
              </a:ext>
            </a:extLst>
          </p:cNvPr>
          <p:cNvSpPr/>
          <p:nvPr/>
        </p:nvSpPr>
        <p:spPr>
          <a:xfrm>
            <a:off x="356961" y="4644135"/>
            <a:ext cx="1784769" cy="969682"/>
          </a:xfrm>
          <a:custGeom>
            <a:avLst/>
            <a:gdLst>
              <a:gd name="connsiteX0" fmla="*/ 277964 w 1667748"/>
              <a:gd name="connsiteY0" fmla="*/ 0 h 4380357"/>
              <a:gd name="connsiteX1" fmla="*/ 1389784 w 1667748"/>
              <a:gd name="connsiteY1" fmla="*/ 0 h 4380357"/>
              <a:gd name="connsiteX2" fmla="*/ 1667748 w 1667748"/>
              <a:gd name="connsiteY2" fmla="*/ 277964 h 4380357"/>
              <a:gd name="connsiteX3" fmla="*/ 1667748 w 1667748"/>
              <a:gd name="connsiteY3" fmla="*/ 4380357 h 4380357"/>
              <a:gd name="connsiteX4" fmla="*/ 1667748 w 1667748"/>
              <a:gd name="connsiteY4" fmla="*/ 4380357 h 4380357"/>
              <a:gd name="connsiteX5" fmla="*/ 0 w 1667748"/>
              <a:gd name="connsiteY5" fmla="*/ 4380357 h 4380357"/>
              <a:gd name="connsiteX6" fmla="*/ 0 w 1667748"/>
              <a:gd name="connsiteY6" fmla="*/ 4380357 h 4380357"/>
              <a:gd name="connsiteX7" fmla="*/ 0 w 1667748"/>
              <a:gd name="connsiteY7" fmla="*/ 277964 h 4380357"/>
              <a:gd name="connsiteX8" fmla="*/ 277964 w 1667748"/>
              <a:gd name="connsiteY8" fmla="*/ 0 h 438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7748" h="4380357">
                <a:moveTo>
                  <a:pt x="1667748" y="730076"/>
                </a:moveTo>
                <a:lnTo>
                  <a:pt x="1667748" y="3650281"/>
                </a:lnTo>
                <a:cubicBezTo>
                  <a:pt x="1667748" y="4053489"/>
                  <a:pt x="1620366" y="4380356"/>
                  <a:pt x="1561918" y="4380356"/>
                </a:cubicBezTo>
                <a:lnTo>
                  <a:pt x="0" y="4380356"/>
                </a:lnTo>
                <a:lnTo>
                  <a:pt x="0" y="4380356"/>
                </a:lnTo>
                <a:lnTo>
                  <a:pt x="0" y="1"/>
                </a:lnTo>
                <a:lnTo>
                  <a:pt x="0" y="1"/>
                </a:lnTo>
                <a:lnTo>
                  <a:pt x="1561918" y="1"/>
                </a:lnTo>
                <a:cubicBezTo>
                  <a:pt x="1620366" y="1"/>
                  <a:pt x="1667748" y="326868"/>
                  <a:pt x="1667748" y="730076"/>
                </a:cubicBezTo>
                <a:close/>
              </a:path>
            </a:pathLst>
          </a:custGeom>
          <a:solidFill>
            <a:srgbClr val="FFCC66">
              <a:alpha val="90000"/>
            </a:srgbClr>
          </a:solidFill>
          <a:ln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91574" rIns="91573" bIns="91573" numCol="1" spcCol="1270" anchor="ctr" anchorCtr="0">
            <a:no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1600" i="1" kern="1200" dirty="0"/>
          </a:p>
        </p:txBody>
      </p:sp>
      <p:sp>
        <p:nvSpPr>
          <p:cNvPr id="30" name="Freeform 88">
            <a:extLst>
              <a:ext uri="{FF2B5EF4-FFF2-40B4-BE49-F238E27FC236}">
                <a16:creationId xmlns:a16="http://schemas.microsoft.com/office/drawing/2014/main" id="{13B8731E-98C3-45D9-9D94-890F410C4B6C}"/>
              </a:ext>
            </a:extLst>
          </p:cNvPr>
          <p:cNvSpPr/>
          <p:nvPr/>
        </p:nvSpPr>
        <p:spPr>
          <a:xfrm>
            <a:off x="399647" y="1549140"/>
            <a:ext cx="1686605" cy="596269"/>
          </a:xfrm>
          <a:custGeom>
            <a:avLst/>
            <a:gdLst>
              <a:gd name="connsiteX0" fmla="*/ 181424 w 1088524"/>
              <a:gd name="connsiteY0" fmla="*/ 0 h 4324655"/>
              <a:gd name="connsiteX1" fmla="*/ 907100 w 1088524"/>
              <a:gd name="connsiteY1" fmla="*/ 0 h 4324655"/>
              <a:gd name="connsiteX2" fmla="*/ 1088524 w 1088524"/>
              <a:gd name="connsiteY2" fmla="*/ 181424 h 4324655"/>
              <a:gd name="connsiteX3" fmla="*/ 1088524 w 1088524"/>
              <a:gd name="connsiteY3" fmla="*/ 4324655 h 4324655"/>
              <a:gd name="connsiteX4" fmla="*/ 1088524 w 1088524"/>
              <a:gd name="connsiteY4" fmla="*/ 4324655 h 4324655"/>
              <a:gd name="connsiteX5" fmla="*/ 0 w 1088524"/>
              <a:gd name="connsiteY5" fmla="*/ 4324655 h 4324655"/>
              <a:gd name="connsiteX6" fmla="*/ 0 w 1088524"/>
              <a:gd name="connsiteY6" fmla="*/ 4324655 h 4324655"/>
              <a:gd name="connsiteX7" fmla="*/ 0 w 1088524"/>
              <a:gd name="connsiteY7" fmla="*/ 181424 h 4324655"/>
              <a:gd name="connsiteX8" fmla="*/ 181424 w 1088524"/>
              <a:gd name="connsiteY8" fmla="*/ 0 h 43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8524" h="4324655">
                <a:moveTo>
                  <a:pt x="1088524" y="720790"/>
                </a:moveTo>
                <a:lnTo>
                  <a:pt x="1088524" y="3603865"/>
                </a:lnTo>
                <a:cubicBezTo>
                  <a:pt x="1088524" y="4001946"/>
                  <a:pt x="1068079" y="4324653"/>
                  <a:pt x="1042859" y="4324653"/>
                </a:cubicBezTo>
                <a:lnTo>
                  <a:pt x="0" y="4324653"/>
                </a:lnTo>
                <a:lnTo>
                  <a:pt x="0" y="4324653"/>
                </a:lnTo>
                <a:lnTo>
                  <a:pt x="0" y="2"/>
                </a:lnTo>
                <a:lnTo>
                  <a:pt x="0" y="2"/>
                </a:lnTo>
                <a:lnTo>
                  <a:pt x="1042859" y="2"/>
                </a:lnTo>
                <a:cubicBezTo>
                  <a:pt x="1068079" y="2"/>
                  <a:pt x="1088524" y="322709"/>
                  <a:pt x="1088524" y="720790"/>
                </a:cubicBezTo>
                <a:close/>
              </a:path>
            </a:pathLst>
          </a:custGeom>
          <a:solidFill>
            <a:srgbClr val="FFCCCC">
              <a:alpha val="89804"/>
            </a:srgbClr>
          </a:solidFill>
          <a:ln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63297" rIns="63297" bIns="63298" numCol="1" spcCol="1270" anchor="ctr" anchorCtr="0">
            <a:noAutofit/>
          </a:bodyPr>
          <a:lstStyle/>
          <a:p>
            <a:pPr marL="0" lvl="1" defTabSz="711200">
              <a:lnSpc>
                <a:spcPct val="90000"/>
              </a:lnSpc>
              <a:spcAft>
                <a:spcPct val="15000"/>
              </a:spcAft>
            </a:pPr>
            <a:endParaRPr lang="fr-FR" sz="1600" i="1" dirty="0"/>
          </a:p>
        </p:txBody>
      </p:sp>
      <p:sp>
        <p:nvSpPr>
          <p:cNvPr id="29" name="Freeform 90">
            <a:extLst>
              <a:ext uri="{FF2B5EF4-FFF2-40B4-BE49-F238E27FC236}">
                <a16:creationId xmlns:a16="http://schemas.microsoft.com/office/drawing/2014/main" id="{B26B445D-AEA0-442D-A6B3-BB430BCEF75B}"/>
              </a:ext>
            </a:extLst>
          </p:cNvPr>
          <p:cNvSpPr/>
          <p:nvPr/>
        </p:nvSpPr>
        <p:spPr>
          <a:xfrm>
            <a:off x="356961" y="2782280"/>
            <a:ext cx="1739764" cy="529254"/>
          </a:xfrm>
          <a:custGeom>
            <a:avLst/>
            <a:gdLst>
              <a:gd name="connsiteX0" fmla="*/ 157725 w 946334"/>
              <a:gd name="connsiteY0" fmla="*/ 0 h 4324655"/>
              <a:gd name="connsiteX1" fmla="*/ 788609 w 946334"/>
              <a:gd name="connsiteY1" fmla="*/ 0 h 4324655"/>
              <a:gd name="connsiteX2" fmla="*/ 946334 w 946334"/>
              <a:gd name="connsiteY2" fmla="*/ 157725 h 4324655"/>
              <a:gd name="connsiteX3" fmla="*/ 946334 w 946334"/>
              <a:gd name="connsiteY3" fmla="*/ 4324655 h 4324655"/>
              <a:gd name="connsiteX4" fmla="*/ 946334 w 946334"/>
              <a:gd name="connsiteY4" fmla="*/ 4324655 h 4324655"/>
              <a:gd name="connsiteX5" fmla="*/ 0 w 946334"/>
              <a:gd name="connsiteY5" fmla="*/ 4324655 h 4324655"/>
              <a:gd name="connsiteX6" fmla="*/ 0 w 946334"/>
              <a:gd name="connsiteY6" fmla="*/ 4324655 h 4324655"/>
              <a:gd name="connsiteX7" fmla="*/ 0 w 946334"/>
              <a:gd name="connsiteY7" fmla="*/ 157725 h 4324655"/>
              <a:gd name="connsiteX8" fmla="*/ 157725 w 946334"/>
              <a:gd name="connsiteY8" fmla="*/ 0 h 43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6334" h="4324655">
                <a:moveTo>
                  <a:pt x="946334" y="720790"/>
                </a:moveTo>
                <a:lnTo>
                  <a:pt x="946334" y="3603865"/>
                </a:lnTo>
                <a:cubicBezTo>
                  <a:pt x="946334" y="4001945"/>
                  <a:pt x="930881" y="4324653"/>
                  <a:pt x="911820" y="4324653"/>
                </a:cubicBezTo>
                <a:lnTo>
                  <a:pt x="0" y="4324653"/>
                </a:lnTo>
                <a:lnTo>
                  <a:pt x="0" y="4324653"/>
                </a:lnTo>
                <a:lnTo>
                  <a:pt x="0" y="2"/>
                </a:lnTo>
                <a:lnTo>
                  <a:pt x="0" y="2"/>
                </a:lnTo>
                <a:lnTo>
                  <a:pt x="911820" y="2"/>
                </a:lnTo>
                <a:cubicBezTo>
                  <a:pt x="930881" y="2"/>
                  <a:pt x="946334" y="322710"/>
                  <a:pt x="946334" y="720790"/>
                </a:cubicBezTo>
                <a:close/>
              </a:path>
            </a:pathLst>
          </a:custGeom>
          <a:solidFill>
            <a:srgbClr val="99FC4E">
              <a:alpha val="50196"/>
            </a:srgbClr>
          </a:solidFill>
          <a:ln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63297" rIns="63297" bIns="63298" numCol="1" spcCol="1270" anchor="ctr" anchorCtr="0">
            <a:noAutofit/>
          </a:bodyPr>
          <a:lstStyle/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1600" i="1" dirty="0"/>
          </a:p>
        </p:txBody>
      </p:sp>
      <p:sp>
        <p:nvSpPr>
          <p:cNvPr id="28" name="Freeform 90">
            <a:extLst>
              <a:ext uri="{FF2B5EF4-FFF2-40B4-BE49-F238E27FC236}">
                <a16:creationId xmlns:a16="http://schemas.microsoft.com/office/drawing/2014/main" id="{CB5A4E81-BC88-4459-AAEE-C2431C1C61BE}"/>
              </a:ext>
            </a:extLst>
          </p:cNvPr>
          <p:cNvSpPr/>
          <p:nvPr/>
        </p:nvSpPr>
        <p:spPr>
          <a:xfrm>
            <a:off x="356961" y="3403437"/>
            <a:ext cx="1739764" cy="1183051"/>
          </a:xfrm>
          <a:custGeom>
            <a:avLst/>
            <a:gdLst>
              <a:gd name="connsiteX0" fmla="*/ 157725 w 946334"/>
              <a:gd name="connsiteY0" fmla="*/ 0 h 4324655"/>
              <a:gd name="connsiteX1" fmla="*/ 788609 w 946334"/>
              <a:gd name="connsiteY1" fmla="*/ 0 h 4324655"/>
              <a:gd name="connsiteX2" fmla="*/ 946334 w 946334"/>
              <a:gd name="connsiteY2" fmla="*/ 157725 h 4324655"/>
              <a:gd name="connsiteX3" fmla="*/ 946334 w 946334"/>
              <a:gd name="connsiteY3" fmla="*/ 4324655 h 4324655"/>
              <a:gd name="connsiteX4" fmla="*/ 946334 w 946334"/>
              <a:gd name="connsiteY4" fmla="*/ 4324655 h 4324655"/>
              <a:gd name="connsiteX5" fmla="*/ 0 w 946334"/>
              <a:gd name="connsiteY5" fmla="*/ 4324655 h 4324655"/>
              <a:gd name="connsiteX6" fmla="*/ 0 w 946334"/>
              <a:gd name="connsiteY6" fmla="*/ 4324655 h 4324655"/>
              <a:gd name="connsiteX7" fmla="*/ 0 w 946334"/>
              <a:gd name="connsiteY7" fmla="*/ 157725 h 4324655"/>
              <a:gd name="connsiteX8" fmla="*/ 157725 w 946334"/>
              <a:gd name="connsiteY8" fmla="*/ 0 h 43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6334" h="4324655">
                <a:moveTo>
                  <a:pt x="946334" y="720790"/>
                </a:moveTo>
                <a:lnTo>
                  <a:pt x="946334" y="3603865"/>
                </a:lnTo>
                <a:cubicBezTo>
                  <a:pt x="946334" y="4001945"/>
                  <a:pt x="930881" y="4324653"/>
                  <a:pt x="911820" y="4324653"/>
                </a:cubicBezTo>
                <a:lnTo>
                  <a:pt x="0" y="4324653"/>
                </a:lnTo>
                <a:lnTo>
                  <a:pt x="0" y="4324653"/>
                </a:lnTo>
                <a:lnTo>
                  <a:pt x="0" y="2"/>
                </a:lnTo>
                <a:lnTo>
                  <a:pt x="0" y="2"/>
                </a:lnTo>
                <a:lnTo>
                  <a:pt x="911820" y="2"/>
                </a:lnTo>
                <a:cubicBezTo>
                  <a:pt x="930881" y="2"/>
                  <a:pt x="946334" y="322710"/>
                  <a:pt x="946334" y="720790"/>
                </a:cubicBezTo>
                <a:close/>
              </a:path>
            </a:pathLst>
          </a:custGeom>
          <a:solidFill>
            <a:srgbClr val="FFFF00">
              <a:alpha val="89804"/>
            </a:srgbClr>
          </a:solidFill>
          <a:ln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56356" rIns="56356" bIns="56357" numCol="1" spcCol="1270" anchor="ctr" anchorCtr="0">
            <a:no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1600" i="1" kern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C4E434-00B5-47D7-88A3-33C06D1D0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939" y="388227"/>
            <a:ext cx="4912037" cy="1043434"/>
          </a:xfrm>
        </p:spPr>
        <p:txBody>
          <a:bodyPr/>
          <a:lstStyle/>
          <a:p>
            <a:r>
              <a:rPr lang="en-GB" dirty="0"/>
              <a:t>PLUS BUS – National bus fare trip supplements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A826FB-917C-4E5B-A7AD-9299C2875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0423-F2DA-4A11-9E75-1EB6423D69A6}" type="slidenum">
              <a:rPr lang="en-GB" smtClean="0"/>
              <a:pPr/>
              <a:t>59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171F5F-CAF5-4516-8958-FE6BB5F13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099" y="1514505"/>
            <a:ext cx="6038256" cy="4330376"/>
          </a:xfrm>
        </p:spPr>
        <p:txBody>
          <a:bodyPr>
            <a:normAutofit fontScale="85000" lnSpcReduction="20000"/>
          </a:bodyPr>
          <a:lstStyle/>
          <a:p>
            <a:r>
              <a:rPr lang="en-GB" sz="1900" dirty="0">
                <a:solidFill>
                  <a:schemeClr val="tx2"/>
                </a:solidFill>
              </a:rPr>
              <a:t>Available as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900" dirty="0"/>
              <a:t>Zonal day pass origin and destination stations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900" dirty="0"/>
              <a:t>Zonal Season pass origin and destination stations</a:t>
            </a:r>
          </a:p>
          <a:p>
            <a:r>
              <a:rPr lang="en-GB" sz="1900" dirty="0">
                <a:solidFill>
                  <a:schemeClr val="tx2"/>
                </a:solidFill>
              </a:rPr>
              <a:t>Coverage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900" dirty="0"/>
              <a:t>City wide Tariff  zones around stations,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900" dirty="0"/>
              <a:t>Named operators &amp; Lines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900" dirty="0"/>
              <a:t>Local exceptions</a:t>
            </a:r>
          </a:p>
          <a:p>
            <a:r>
              <a:rPr lang="en-GB" sz="1900" dirty="0">
                <a:solidFill>
                  <a:schemeClr val="tx2"/>
                </a:solidFill>
              </a:rPr>
              <a:t>Sales Packages / Distribution / Media</a:t>
            </a:r>
          </a:p>
          <a:p>
            <a:pPr lvl="1" indent="-285750">
              <a:buFont typeface="Wingdings" panose="05000000000000000000" pitchFamily="2" charset="2"/>
              <a:buChar char="§"/>
            </a:pPr>
            <a:r>
              <a:rPr lang="en-GB" sz="1900" dirty="0"/>
              <a:t>Add-on purchased with rail ticket /season pass</a:t>
            </a:r>
          </a:p>
          <a:p>
            <a:pPr lvl="1" indent="-285750">
              <a:buFont typeface="Wingdings" panose="05000000000000000000" pitchFamily="2" charset="2"/>
              <a:buChar char="§"/>
            </a:pPr>
            <a:r>
              <a:rPr lang="en-GB" sz="1900" dirty="0"/>
              <a:t>Bought separately to rail ticket or season pass</a:t>
            </a:r>
          </a:p>
          <a:p>
            <a:pPr lvl="1" indent="-285750">
              <a:buFont typeface="Wingdings" panose="05000000000000000000" pitchFamily="2" charset="2"/>
              <a:buChar char="§"/>
            </a:pPr>
            <a:r>
              <a:rPr lang="en-GB" sz="1900" dirty="0"/>
              <a:t>As paper ticket, on smartcard some areas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900" dirty="0">
                <a:solidFill>
                  <a:schemeClr val="tx2"/>
                </a:solidFill>
              </a:rPr>
              <a:t>Further discounts</a:t>
            </a:r>
          </a:p>
          <a:p>
            <a:pPr lvl="1" indent="-285750">
              <a:buFont typeface="Wingdings" panose="05000000000000000000" pitchFamily="2" charset="2"/>
              <a:buChar char="§"/>
            </a:pPr>
            <a:r>
              <a:rPr lang="en-GB" sz="1900" dirty="0"/>
              <a:t>Rail cards for different User types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900" dirty="0"/>
              <a:t>Peak/Off-peak restrictions apply to railcard discounts</a:t>
            </a:r>
          </a:p>
          <a:p>
            <a:r>
              <a:rPr lang="en-GB" sz="1900" dirty="0">
                <a:solidFill>
                  <a:schemeClr val="tx2"/>
                </a:solidFill>
              </a:rPr>
              <a:t>Product Owner: </a:t>
            </a:r>
            <a:r>
              <a:rPr lang="en-GB" sz="1900" dirty="0" err="1">
                <a:solidFill>
                  <a:schemeClr val="tx2"/>
                </a:solidFill>
              </a:rPr>
              <a:t>JSP</a:t>
            </a:r>
            <a:r>
              <a:rPr lang="en-GB" sz="1900" dirty="0">
                <a:solidFill>
                  <a:schemeClr val="tx2"/>
                </a:solidFill>
              </a:rPr>
              <a:t>: Branding? </a:t>
            </a:r>
            <a:endParaRPr lang="en-GB" sz="1900" dirty="0"/>
          </a:p>
          <a:p>
            <a:pPr lvl="1" indent="-285750"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449050-C316-4B4A-9303-1FF17522F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7B77-D201-44C2-A60F-E86F145E1446}" type="datetime6">
              <a:rPr lang="en-GB" smtClean="0"/>
              <a:t>September 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C086D4-7026-4698-BB2F-1024B4A3D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NeTEx UK Fare </a:t>
            </a:r>
            <a:r>
              <a:rPr lang="it-IT" dirty="0" err="1"/>
              <a:t>Profile</a:t>
            </a:r>
            <a:r>
              <a:rPr lang="it-IT" dirty="0"/>
              <a:t> - Complex </a:t>
            </a:r>
            <a:r>
              <a:rPr lang="it-IT" dirty="0" err="1"/>
              <a:t>Fares</a:t>
            </a:r>
            <a:endParaRPr lang="en-GB" sz="900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8D8748DB-11CA-4C8F-993E-5396FC7CB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106" y="1633664"/>
            <a:ext cx="497584" cy="4279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BC5673-2D2E-4C53-9510-8DBC90C70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576" y="2221486"/>
            <a:ext cx="423491" cy="42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F8D9C9-B6D1-4C21-B00E-5889A62C9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368" y="2277030"/>
            <a:ext cx="303536" cy="284649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D509DE25-AA48-4647-BFF2-2734D872C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56" y="3552303"/>
            <a:ext cx="374483" cy="42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24680C28-E417-49BD-9D3F-ED9525D1E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5822">
            <a:off x="1398084" y="3692607"/>
            <a:ext cx="464015" cy="24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DC420CA0-277C-4C40-870C-63FC2DCE5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6" t="15333" b="16401"/>
          <a:stretch/>
        </p:blipFill>
        <p:spPr bwMode="auto">
          <a:xfrm>
            <a:off x="1409997" y="4145654"/>
            <a:ext cx="398258" cy="26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">
            <a:extLst>
              <a:ext uri="{FF2B5EF4-FFF2-40B4-BE49-F238E27FC236}">
                <a16:creationId xmlns:a16="http://schemas.microsoft.com/office/drawing/2014/main" id="{2EEB6641-5060-4951-B712-582EA432F3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" t="21184" r="5172" b="20061"/>
          <a:stretch/>
        </p:blipFill>
        <p:spPr bwMode="auto">
          <a:xfrm>
            <a:off x="349529" y="4723752"/>
            <a:ext cx="495147" cy="32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0A27B27A-18A9-4F3F-A65C-1605152CA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45" y="1692907"/>
            <a:ext cx="338384" cy="3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890EC76-E9B3-470C-82AC-4F19C77D33D7}"/>
              </a:ext>
            </a:extLst>
          </p:cNvPr>
          <p:cNvGrpSpPr/>
          <p:nvPr/>
        </p:nvGrpSpPr>
        <p:grpSpPr>
          <a:xfrm>
            <a:off x="632624" y="2946717"/>
            <a:ext cx="358085" cy="193254"/>
            <a:chOff x="137694" y="3830024"/>
            <a:chExt cx="595078" cy="247543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2AE65FE-D393-4494-A90C-CB71A66096F0}"/>
                </a:ext>
              </a:extLst>
            </p:cNvPr>
            <p:cNvCxnSpPr/>
            <p:nvPr/>
          </p:nvCxnSpPr>
          <p:spPr>
            <a:xfrm>
              <a:off x="270666" y="3950406"/>
              <a:ext cx="161925" cy="0"/>
            </a:xfrm>
            <a:prstGeom prst="line">
              <a:avLst/>
            </a:prstGeom>
            <a:ln w="127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252D6D3-AB4C-4496-A1E4-95E05A354934}"/>
                </a:ext>
              </a:extLst>
            </p:cNvPr>
            <p:cNvCxnSpPr/>
            <p:nvPr/>
          </p:nvCxnSpPr>
          <p:spPr>
            <a:xfrm>
              <a:off x="432591" y="3947217"/>
              <a:ext cx="166695" cy="10029"/>
            </a:xfrm>
            <a:prstGeom prst="line">
              <a:avLst/>
            </a:prstGeom>
            <a:ln w="127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75E16A9-A45E-494E-879B-08F40BDFCDA1}"/>
                </a:ext>
              </a:extLst>
            </p:cNvPr>
            <p:cNvCxnSpPr/>
            <p:nvPr/>
          </p:nvCxnSpPr>
          <p:spPr>
            <a:xfrm flipH="1">
              <a:off x="611986" y="3830024"/>
              <a:ext cx="110249" cy="129836"/>
            </a:xfrm>
            <a:prstGeom prst="line">
              <a:avLst/>
            </a:prstGeom>
            <a:ln w="127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4A8410A-E018-4BCE-8237-1A26D8C95411}"/>
                </a:ext>
              </a:extLst>
            </p:cNvPr>
            <p:cNvCxnSpPr/>
            <p:nvPr/>
          </p:nvCxnSpPr>
          <p:spPr>
            <a:xfrm flipH="1" flipV="1">
              <a:off x="601448" y="3952231"/>
              <a:ext cx="131324" cy="125336"/>
            </a:xfrm>
            <a:prstGeom prst="line">
              <a:avLst/>
            </a:prstGeom>
            <a:ln w="127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D1DB17A-E3BD-441E-A6D8-2E9F6A654E07}"/>
                </a:ext>
              </a:extLst>
            </p:cNvPr>
            <p:cNvCxnSpPr/>
            <p:nvPr/>
          </p:nvCxnSpPr>
          <p:spPr>
            <a:xfrm flipH="1" flipV="1">
              <a:off x="137694" y="3830024"/>
              <a:ext cx="131324" cy="125336"/>
            </a:xfrm>
            <a:prstGeom prst="line">
              <a:avLst/>
            </a:prstGeom>
            <a:ln w="127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12" descr="Image result for fat controller images">
            <a:extLst>
              <a:ext uri="{FF2B5EF4-FFF2-40B4-BE49-F238E27FC236}">
                <a16:creationId xmlns:a16="http://schemas.microsoft.com/office/drawing/2014/main" id="{1698298A-46A2-46C7-8C8B-D5EF193CA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49003" y="2836572"/>
            <a:ext cx="216895" cy="42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683FFC9-AF71-4295-AEAD-CD0D68E98F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1730" y="421319"/>
            <a:ext cx="1727132" cy="54721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1B87075-4BAA-4288-B9CD-B4AC823C04E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18302" y="4761212"/>
            <a:ext cx="579170" cy="323116"/>
          </a:xfrm>
          <a:prstGeom prst="rect">
            <a:avLst/>
          </a:prstGeom>
        </p:spPr>
      </p:pic>
      <p:pic>
        <p:nvPicPr>
          <p:cNvPr id="31" name="Picture 5">
            <a:extLst>
              <a:ext uri="{FF2B5EF4-FFF2-40B4-BE49-F238E27FC236}">
                <a16:creationId xmlns:a16="http://schemas.microsoft.com/office/drawing/2014/main" id="{7B8D4A38-D595-442B-B913-EEAED49FD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02" y="2224119"/>
            <a:ext cx="423491" cy="42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5B96C98-E920-4334-B0EB-ADF5EB4D331B}"/>
              </a:ext>
            </a:extLst>
          </p:cNvPr>
          <p:cNvPicPr>
            <a:picLocks/>
          </p:cNvPicPr>
          <p:nvPr/>
        </p:nvPicPr>
        <p:blipFill rotWithShape="1">
          <a:blip r:embed="rId14"/>
          <a:srcRect t="10010" b="9804"/>
          <a:stretch/>
        </p:blipFill>
        <p:spPr>
          <a:xfrm>
            <a:off x="941051" y="4761212"/>
            <a:ext cx="408354" cy="18428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F1F3586-BB9A-41A7-977E-78EFDE280A76}"/>
              </a:ext>
            </a:extLst>
          </p:cNvPr>
          <p:cNvPicPr>
            <a:picLocks/>
          </p:cNvPicPr>
          <p:nvPr/>
        </p:nvPicPr>
        <p:blipFill rotWithShape="1">
          <a:blip r:embed="rId15"/>
          <a:srcRect t="14525" b="15217"/>
          <a:stretch/>
        </p:blipFill>
        <p:spPr>
          <a:xfrm>
            <a:off x="908554" y="4975486"/>
            <a:ext cx="404969" cy="20023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9" name="Picture 26">
            <a:extLst>
              <a:ext uri="{FF2B5EF4-FFF2-40B4-BE49-F238E27FC236}">
                <a16:creationId xmlns:a16="http://schemas.microsoft.com/office/drawing/2014/main" id="{24A6C19F-7F95-4D20-8784-0F0B3676C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77" y="5244968"/>
            <a:ext cx="318070" cy="3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4">
            <a:extLst>
              <a:ext uri="{FF2B5EF4-FFF2-40B4-BE49-F238E27FC236}">
                <a16:creationId xmlns:a16="http://schemas.microsoft.com/office/drawing/2014/main" id="{E2E04CA1-C18A-4B43-BC8C-11325CF8C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23" y="5232874"/>
            <a:ext cx="306164" cy="31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092B241-6968-4D9A-B05B-B61FF6DB0D2E}"/>
              </a:ext>
            </a:extLst>
          </p:cNvPr>
          <p:cNvCxnSpPr>
            <a:cxnSpLocks/>
          </p:cNvCxnSpPr>
          <p:nvPr/>
        </p:nvCxnSpPr>
        <p:spPr>
          <a:xfrm flipH="1" flipV="1">
            <a:off x="5868102" y="3324720"/>
            <a:ext cx="1277075" cy="7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9" descr="Related image">
            <a:extLst>
              <a:ext uri="{FF2B5EF4-FFF2-40B4-BE49-F238E27FC236}">
                <a16:creationId xmlns:a16="http://schemas.microsoft.com/office/drawing/2014/main" id="{98E31C4A-C2AF-415E-BE25-878E442B62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3" r="17613"/>
          <a:stretch/>
        </p:blipFill>
        <p:spPr bwMode="auto">
          <a:xfrm>
            <a:off x="453259" y="5199215"/>
            <a:ext cx="269112" cy="40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>
            <a:extLst>
              <a:ext uri="{FF2B5EF4-FFF2-40B4-BE49-F238E27FC236}">
                <a16:creationId xmlns:a16="http://schemas.microsoft.com/office/drawing/2014/main" id="{EEF2109E-EF15-4D55-8BAE-C0F1471BD3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5" t="9924" r="13848" b="4533"/>
          <a:stretch/>
        </p:blipFill>
        <p:spPr bwMode="auto">
          <a:xfrm>
            <a:off x="1552307" y="5240451"/>
            <a:ext cx="277110" cy="35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42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Flowchart: Process 436">
            <a:extLst>
              <a:ext uri="{FF2B5EF4-FFF2-40B4-BE49-F238E27FC236}">
                <a16:creationId xmlns:a16="http://schemas.microsoft.com/office/drawing/2014/main" id="{5DE7B80F-CBBF-4ACD-B05D-AA75EF941046}"/>
              </a:ext>
            </a:extLst>
          </p:cNvPr>
          <p:cNvSpPr/>
          <p:nvPr/>
        </p:nvSpPr>
        <p:spPr>
          <a:xfrm>
            <a:off x="5511414" y="167306"/>
            <a:ext cx="904418" cy="570450"/>
          </a:xfrm>
          <a:prstGeom prst="flowChartProcess">
            <a:avLst/>
          </a:prstGeom>
          <a:solidFill>
            <a:schemeClr val="accent6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1" name="Arrow: Notched Right 320">
            <a:extLst>
              <a:ext uri="{FF2B5EF4-FFF2-40B4-BE49-F238E27FC236}">
                <a16:creationId xmlns:a16="http://schemas.microsoft.com/office/drawing/2014/main" id="{01D8287B-AD78-4D17-87BB-19645D49B784}"/>
              </a:ext>
            </a:extLst>
          </p:cNvPr>
          <p:cNvSpPr/>
          <p:nvPr/>
        </p:nvSpPr>
        <p:spPr>
          <a:xfrm>
            <a:off x="1752758" y="5038516"/>
            <a:ext cx="2819242" cy="581791"/>
          </a:xfrm>
          <a:prstGeom prst="notchedRightArrow">
            <a:avLst>
              <a:gd name="adj1" fmla="val 50000"/>
              <a:gd name="adj2" fmla="val 49161"/>
            </a:avLst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85" name="Flowchart: Process 84">
            <a:extLst>
              <a:ext uri="{FF2B5EF4-FFF2-40B4-BE49-F238E27FC236}">
                <a16:creationId xmlns:a16="http://schemas.microsoft.com/office/drawing/2014/main" id="{18E456F2-55B1-48B5-A33C-14E8AAF6E34C}"/>
              </a:ext>
            </a:extLst>
          </p:cNvPr>
          <p:cNvSpPr/>
          <p:nvPr/>
        </p:nvSpPr>
        <p:spPr>
          <a:xfrm>
            <a:off x="5136122" y="4443511"/>
            <a:ext cx="1128496" cy="679271"/>
          </a:xfrm>
          <a:prstGeom prst="flowChartProcess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84" name="Flowchart: Process 83">
            <a:extLst>
              <a:ext uri="{FF2B5EF4-FFF2-40B4-BE49-F238E27FC236}">
                <a16:creationId xmlns:a16="http://schemas.microsoft.com/office/drawing/2014/main" id="{56C9DDF3-DD53-4D71-A53C-51204F3EE5A3}"/>
              </a:ext>
            </a:extLst>
          </p:cNvPr>
          <p:cNvSpPr/>
          <p:nvPr/>
        </p:nvSpPr>
        <p:spPr>
          <a:xfrm>
            <a:off x="5046694" y="4514076"/>
            <a:ext cx="1128496" cy="696132"/>
          </a:xfrm>
          <a:prstGeom prst="flowChartProcess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C5F0609-76BF-450E-AA4B-8D42F3BC0B54}"/>
              </a:ext>
            </a:extLst>
          </p:cNvPr>
          <p:cNvSpPr/>
          <p:nvPr/>
        </p:nvSpPr>
        <p:spPr>
          <a:xfrm>
            <a:off x="6300706" y="3135027"/>
            <a:ext cx="432064" cy="2422689"/>
          </a:xfrm>
          <a:prstGeom prst="rect">
            <a:avLst/>
          </a:prstGeom>
          <a:solidFill>
            <a:srgbClr val="FF99CC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lt1"/>
                </a:solidFill>
              </a:rPr>
              <a:t>Real-time</a:t>
            </a:r>
            <a:r>
              <a:rPr lang="en-GB" sz="1400" b="1" dirty="0">
                <a:solidFill>
                  <a:schemeClr val="lt1"/>
                </a:solidFill>
              </a:rPr>
              <a:t> </a:t>
            </a:r>
            <a:r>
              <a:rPr lang="en-GB" sz="1600" b="1" dirty="0">
                <a:solidFill>
                  <a:schemeClr val="lt1"/>
                </a:solidFill>
              </a:rPr>
              <a:t>API</a:t>
            </a:r>
            <a:endParaRPr lang="en-GB" sz="1400" b="1" dirty="0">
              <a:solidFill>
                <a:schemeClr val="lt1"/>
              </a:solidFill>
            </a:endParaRPr>
          </a:p>
        </p:txBody>
      </p:sp>
      <p:sp>
        <p:nvSpPr>
          <p:cNvPr id="10" name="Flowchart: Magnetic Disk 9">
            <a:extLst>
              <a:ext uri="{FF2B5EF4-FFF2-40B4-BE49-F238E27FC236}">
                <a16:creationId xmlns:a16="http://schemas.microsoft.com/office/drawing/2014/main" id="{5C73273E-81F4-44E5-A5A4-51EB0226559E}"/>
              </a:ext>
            </a:extLst>
          </p:cNvPr>
          <p:cNvSpPr/>
          <p:nvPr/>
        </p:nvSpPr>
        <p:spPr>
          <a:xfrm>
            <a:off x="1298246" y="4361899"/>
            <a:ext cx="1993711" cy="492943"/>
          </a:xfrm>
          <a:prstGeom prst="flowChartMagneticDisk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Fares - </a:t>
            </a:r>
            <a:r>
              <a:rPr lang="en-GB" sz="1200" i="1" dirty="0">
                <a:solidFill>
                  <a:schemeClr val="tx1"/>
                </a:solidFill>
              </a:rPr>
              <a:t>NeTEx Part3</a:t>
            </a:r>
          </a:p>
        </p:txBody>
      </p:sp>
      <p:sp>
        <p:nvSpPr>
          <p:cNvPr id="11" name="Flowchart: Magnetic Disk 10">
            <a:extLst>
              <a:ext uri="{FF2B5EF4-FFF2-40B4-BE49-F238E27FC236}">
                <a16:creationId xmlns:a16="http://schemas.microsoft.com/office/drawing/2014/main" id="{862995F6-F1AD-40BD-B42C-3134703DAE00}"/>
              </a:ext>
            </a:extLst>
          </p:cNvPr>
          <p:cNvSpPr/>
          <p:nvPr/>
        </p:nvSpPr>
        <p:spPr>
          <a:xfrm>
            <a:off x="1238962" y="3971526"/>
            <a:ext cx="2042403" cy="450049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accent1"/>
                </a:solidFill>
              </a:rPr>
              <a:t>Timetables - </a:t>
            </a:r>
            <a:r>
              <a:rPr lang="en-GB" sz="1200" i="1" dirty="0">
                <a:solidFill>
                  <a:schemeClr val="accent1"/>
                </a:solidFill>
              </a:rPr>
              <a:t>NeTEx P2</a:t>
            </a:r>
          </a:p>
        </p:txBody>
      </p:sp>
      <p:sp>
        <p:nvSpPr>
          <p:cNvPr id="9" name="Flowchart: Magnetic Disk 8">
            <a:extLst>
              <a:ext uri="{FF2B5EF4-FFF2-40B4-BE49-F238E27FC236}">
                <a16:creationId xmlns:a16="http://schemas.microsoft.com/office/drawing/2014/main" id="{BF3A0F26-C4E0-454E-AD63-AA291789EAB5}"/>
              </a:ext>
            </a:extLst>
          </p:cNvPr>
          <p:cNvSpPr/>
          <p:nvPr/>
        </p:nvSpPr>
        <p:spPr>
          <a:xfrm>
            <a:off x="1238962" y="3648874"/>
            <a:ext cx="2042403" cy="360040"/>
          </a:xfrm>
          <a:prstGeom prst="flowChartMagneticDisk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accent1"/>
                </a:solidFill>
              </a:rPr>
              <a:t>Operators</a:t>
            </a:r>
            <a:r>
              <a:rPr lang="en-GB" sz="1200" dirty="0">
                <a:solidFill>
                  <a:schemeClr val="accent1"/>
                </a:solidFill>
              </a:rPr>
              <a:t> – </a:t>
            </a:r>
            <a:r>
              <a:rPr lang="en-GB" sz="1200" i="1" dirty="0" err="1">
                <a:solidFill>
                  <a:schemeClr val="accent1"/>
                </a:solidFill>
              </a:rPr>
              <a:t>NetEx</a:t>
            </a:r>
            <a:r>
              <a:rPr lang="en-GB" sz="1200" i="1" dirty="0">
                <a:solidFill>
                  <a:schemeClr val="accent1"/>
                </a:solidFill>
              </a:rPr>
              <a:t> Part1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A642B1B-9405-4193-B870-5581C37B7819}"/>
              </a:ext>
            </a:extLst>
          </p:cNvPr>
          <p:cNvSpPr/>
          <p:nvPr/>
        </p:nvSpPr>
        <p:spPr>
          <a:xfrm>
            <a:off x="6516738" y="683626"/>
            <a:ext cx="480015" cy="2188562"/>
          </a:xfrm>
          <a:prstGeom prst="rect">
            <a:avLst/>
          </a:prstGeom>
          <a:solidFill>
            <a:srgbClr val="3399FF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b="1" dirty="0">
                <a:solidFill>
                  <a:schemeClr val="lt1"/>
                </a:solidFill>
              </a:rPr>
              <a:t>Trip Planning API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D8AE36-AE10-4865-B497-3E4424E89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00" y="-54019"/>
            <a:ext cx="4905545" cy="1294923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Integrating data from different sources to create  PI services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E70AE4-ADA6-4B80-BBA4-6BFE72574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0423-F2DA-4A11-9E75-1EB6423D69A6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09F15-ABF9-4738-83C6-AF6635E2E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NeTEx UK Fare Profile - Introduction</a:t>
            </a:r>
            <a:endParaRPr lang="en-GB" sz="900" dirty="0"/>
          </a:p>
        </p:txBody>
      </p:sp>
      <p:sp>
        <p:nvSpPr>
          <p:cNvPr id="8" name="Flowchart: Magnetic Disk 7">
            <a:extLst>
              <a:ext uri="{FF2B5EF4-FFF2-40B4-BE49-F238E27FC236}">
                <a16:creationId xmlns:a16="http://schemas.microsoft.com/office/drawing/2014/main" id="{E5A24950-2DBB-41EF-B118-BA9428FE66AC}"/>
              </a:ext>
            </a:extLst>
          </p:cNvPr>
          <p:cNvSpPr/>
          <p:nvPr/>
        </p:nvSpPr>
        <p:spPr>
          <a:xfrm>
            <a:off x="1242373" y="3295889"/>
            <a:ext cx="2042403" cy="360040"/>
          </a:xfrm>
          <a:prstGeom prst="flowChartMagneticDisk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accent1"/>
                </a:solidFill>
              </a:rPr>
              <a:t>Calendars</a:t>
            </a:r>
            <a:r>
              <a:rPr lang="en-GB" sz="1200" dirty="0">
                <a:solidFill>
                  <a:schemeClr val="accent1"/>
                </a:solidFill>
              </a:rPr>
              <a:t> – </a:t>
            </a:r>
            <a:r>
              <a:rPr lang="en-GB" sz="1200" i="1" dirty="0">
                <a:solidFill>
                  <a:schemeClr val="accent1"/>
                </a:solidFill>
              </a:rPr>
              <a:t>NeTEx Part1</a:t>
            </a:r>
          </a:p>
        </p:txBody>
      </p:sp>
      <p:sp>
        <p:nvSpPr>
          <p:cNvPr id="12" name="Flowchart: Magnetic Disk 11">
            <a:extLst>
              <a:ext uri="{FF2B5EF4-FFF2-40B4-BE49-F238E27FC236}">
                <a16:creationId xmlns:a16="http://schemas.microsoft.com/office/drawing/2014/main" id="{D6BEB796-B898-4B71-BF91-6DCBD5F2DB10}"/>
              </a:ext>
            </a:extLst>
          </p:cNvPr>
          <p:cNvSpPr/>
          <p:nvPr/>
        </p:nvSpPr>
        <p:spPr>
          <a:xfrm>
            <a:off x="1248942" y="2183268"/>
            <a:ext cx="1976433" cy="360040"/>
          </a:xfrm>
          <a:prstGeom prst="flowChartMagneticDisk">
            <a:avLst/>
          </a:prstGeom>
          <a:solidFill>
            <a:srgbClr val="CC99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accent1"/>
                </a:solidFill>
              </a:rPr>
              <a:t>Places</a:t>
            </a:r>
            <a:r>
              <a:rPr lang="en-GB" sz="1200" dirty="0">
                <a:solidFill>
                  <a:schemeClr val="accent1"/>
                </a:solidFill>
              </a:rPr>
              <a:t> – </a:t>
            </a:r>
            <a:r>
              <a:rPr lang="en-GB" sz="1200" i="1" dirty="0">
                <a:solidFill>
                  <a:schemeClr val="accent1"/>
                </a:solidFill>
              </a:rPr>
              <a:t>NeTEx Part1</a:t>
            </a:r>
          </a:p>
        </p:txBody>
      </p:sp>
      <p:sp>
        <p:nvSpPr>
          <p:cNvPr id="13" name="Flowchart: Magnetic Disk 12">
            <a:extLst>
              <a:ext uri="{FF2B5EF4-FFF2-40B4-BE49-F238E27FC236}">
                <a16:creationId xmlns:a16="http://schemas.microsoft.com/office/drawing/2014/main" id="{5A55921D-E47E-47F2-99B6-1444F02CEA50}"/>
              </a:ext>
            </a:extLst>
          </p:cNvPr>
          <p:cNvSpPr/>
          <p:nvPr/>
        </p:nvSpPr>
        <p:spPr>
          <a:xfrm>
            <a:off x="1248942" y="2532427"/>
            <a:ext cx="1944607" cy="360040"/>
          </a:xfrm>
          <a:prstGeom prst="flowChartMagneticDisk">
            <a:avLst/>
          </a:prstGeom>
          <a:solidFill>
            <a:srgbClr val="CC99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accent1"/>
                </a:solidFill>
              </a:rPr>
              <a:t>POI</a:t>
            </a:r>
            <a:r>
              <a:rPr lang="en-GB" sz="1200" dirty="0">
                <a:solidFill>
                  <a:schemeClr val="accent1"/>
                </a:solidFill>
              </a:rPr>
              <a:t> – </a:t>
            </a:r>
            <a:r>
              <a:rPr lang="en-GB" sz="1200" i="1" dirty="0">
                <a:solidFill>
                  <a:schemeClr val="accent1"/>
                </a:solidFill>
              </a:rPr>
              <a:t>NeTEx Part1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E7D3B63-8CD8-439E-8907-4635D0F4FF47}"/>
              </a:ext>
            </a:extLst>
          </p:cNvPr>
          <p:cNvSpPr/>
          <p:nvPr/>
        </p:nvSpPr>
        <p:spPr>
          <a:xfrm>
            <a:off x="353993" y="5786804"/>
            <a:ext cx="8399227" cy="444246"/>
          </a:xfrm>
          <a:prstGeom prst="ellipse">
            <a:avLst/>
          </a:prstGeom>
          <a:solidFill>
            <a:srgbClr val="0066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b="1" dirty="0"/>
              <a:t>Transmodel European Conceptual Model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055FA77E-005C-428F-92E8-0AAFCB172D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446" y="5680011"/>
            <a:ext cx="560624" cy="560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Flowchart: Magnetic Disk 15">
            <a:extLst>
              <a:ext uri="{FF2B5EF4-FFF2-40B4-BE49-F238E27FC236}">
                <a16:creationId xmlns:a16="http://schemas.microsoft.com/office/drawing/2014/main" id="{09A0C4AC-5DDB-439F-B514-40B0879864E7}"/>
              </a:ext>
            </a:extLst>
          </p:cNvPr>
          <p:cNvSpPr/>
          <p:nvPr/>
        </p:nvSpPr>
        <p:spPr>
          <a:xfrm>
            <a:off x="1238961" y="2928514"/>
            <a:ext cx="1944607" cy="360040"/>
          </a:xfrm>
          <a:prstGeom prst="flowChartMagneticDisk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accent1"/>
                </a:solidFill>
              </a:rPr>
              <a:t>Stops</a:t>
            </a:r>
            <a:r>
              <a:rPr lang="en-GB" sz="1200" dirty="0">
                <a:solidFill>
                  <a:schemeClr val="accent1"/>
                </a:solidFill>
              </a:rPr>
              <a:t>  – </a:t>
            </a:r>
            <a:r>
              <a:rPr lang="en-GB" sz="1200" i="1" dirty="0">
                <a:solidFill>
                  <a:schemeClr val="accent1"/>
                </a:solidFill>
              </a:rPr>
              <a:t>NeTEx Part1</a:t>
            </a:r>
          </a:p>
        </p:txBody>
      </p:sp>
      <p:sp>
        <p:nvSpPr>
          <p:cNvPr id="18" name="Flowchart: Magnetic Disk 17">
            <a:extLst>
              <a:ext uri="{FF2B5EF4-FFF2-40B4-BE49-F238E27FC236}">
                <a16:creationId xmlns:a16="http://schemas.microsoft.com/office/drawing/2014/main" id="{B7839D8A-27E8-4D9D-9D30-7171F745CAE8}"/>
              </a:ext>
            </a:extLst>
          </p:cNvPr>
          <p:cNvSpPr/>
          <p:nvPr/>
        </p:nvSpPr>
        <p:spPr>
          <a:xfrm>
            <a:off x="1261712" y="1724761"/>
            <a:ext cx="1944607" cy="433342"/>
          </a:xfrm>
          <a:prstGeom prst="flowChartMagneticDisk">
            <a:avLst/>
          </a:prstGeom>
          <a:solidFill>
            <a:schemeClr val="accent6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err="1">
                <a:solidFill>
                  <a:schemeClr val="accent1"/>
                </a:solidFill>
              </a:rPr>
              <a:t>Infrastucture</a:t>
            </a:r>
            <a:r>
              <a:rPr lang="en-GB" sz="1200" b="1" dirty="0">
                <a:solidFill>
                  <a:schemeClr val="accent1"/>
                </a:solidFill>
              </a:rPr>
              <a:t> Features</a:t>
            </a:r>
          </a:p>
          <a:p>
            <a:pPr algn="ctr"/>
            <a:r>
              <a:rPr lang="en-GB" sz="1200" dirty="0">
                <a:solidFill>
                  <a:schemeClr val="accent1"/>
                </a:solidFill>
              </a:rPr>
              <a:t>   Inspire</a:t>
            </a: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E3526CF8-3078-41E5-A93D-39B120DDFDB0}"/>
              </a:ext>
            </a:extLst>
          </p:cNvPr>
          <p:cNvSpPr/>
          <p:nvPr/>
        </p:nvSpPr>
        <p:spPr>
          <a:xfrm>
            <a:off x="6898930" y="722437"/>
            <a:ext cx="1681140" cy="281100"/>
          </a:xfrm>
          <a:prstGeom prst="homePlate">
            <a:avLst/>
          </a:prstGeom>
          <a:solidFill>
            <a:schemeClr val="bg1"/>
          </a:solidFill>
          <a:ln w="28575">
            <a:solidFill>
              <a:srgbClr val="3399FF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200" b="1" dirty="0">
                <a:solidFill>
                  <a:schemeClr val="tx2"/>
                </a:solidFill>
              </a:rPr>
              <a:t>Discovery </a:t>
            </a:r>
            <a:r>
              <a:rPr lang="en-GB" sz="1200" b="1" dirty="0" err="1">
                <a:solidFill>
                  <a:schemeClr val="tx2"/>
                </a:solidFill>
              </a:rPr>
              <a:t>DJP</a:t>
            </a:r>
            <a:endParaRPr lang="en-GB" sz="1200" b="1" dirty="0">
              <a:solidFill>
                <a:schemeClr val="tx2"/>
              </a:solidFill>
            </a:endParaRPr>
          </a:p>
        </p:txBody>
      </p: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CE87BBD2-1D0F-4027-ACEA-5141F13B697B}"/>
              </a:ext>
            </a:extLst>
          </p:cNvPr>
          <p:cNvSpPr/>
          <p:nvPr/>
        </p:nvSpPr>
        <p:spPr>
          <a:xfrm>
            <a:off x="6889096" y="1036346"/>
            <a:ext cx="1684973" cy="311927"/>
          </a:xfrm>
          <a:prstGeom prst="homePlate">
            <a:avLst/>
          </a:prstGeom>
          <a:solidFill>
            <a:schemeClr val="bg1"/>
          </a:solidFill>
          <a:ln w="28575">
            <a:solidFill>
              <a:srgbClr val="3399FF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chemeClr val="tx2"/>
                </a:solidFill>
              </a:rPr>
              <a:t>Locations </a:t>
            </a:r>
            <a:r>
              <a:rPr lang="en-GB" sz="1200" b="1" dirty="0" err="1">
                <a:solidFill>
                  <a:schemeClr val="tx2"/>
                </a:solidFill>
              </a:rPr>
              <a:t>DJP</a:t>
            </a:r>
            <a:endParaRPr lang="en-GB" sz="1200" b="1" dirty="0">
              <a:solidFill>
                <a:schemeClr val="tx2"/>
              </a:solidFill>
            </a:endParaRPr>
          </a:p>
        </p:txBody>
      </p: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3289313B-663C-485A-8248-1B603B92F3F7}"/>
              </a:ext>
            </a:extLst>
          </p:cNvPr>
          <p:cNvSpPr/>
          <p:nvPr/>
        </p:nvSpPr>
        <p:spPr>
          <a:xfrm>
            <a:off x="6901170" y="1381755"/>
            <a:ext cx="1660823" cy="295136"/>
          </a:xfrm>
          <a:prstGeom prst="homePlate">
            <a:avLst/>
          </a:prstGeom>
          <a:solidFill>
            <a:schemeClr val="bg1"/>
          </a:solidFill>
          <a:ln w="28575">
            <a:solidFill>
              <a:srgbClr val="3399FF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chemeClr val="tx2"/>
                </a:solidFill>
              </a:rPr>
              <a:t>Trip Planner  </a:t>
            </a:r>
            <a:r>
              <a:rPr lang="en-GB" sz="1200" b="1" dirty="0" err="1">
                <a:solidFill>
                  <a:schemeClr val="tx2"/>
                </a:solidFill>
              </a:rPr>
              <a:t>DJP</a:t>
            </a:r>
            <a:endParaRPr lang="en-GB" sz="1200" b="1" dirty="0">
              <a:solidFill>
                <a:schemeClr val="tx2"/>
              </a:solidFill>
            </a:endParaRP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996E6BAB-2F0D-4133-8C01-7E970806EB59}"/>
              </a:ext>
            </a:extLst>
          </p:cNvPr>
          <p:cNvSpPr/>
          <p:nvPr/>
        </p:nvSpPr>
        <p:spPr>
          <a:xfrm>
            <a:off x="6898930" y="1735840"/>
            <a:ext cx="1660823" cy="256173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3399FF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chemeClr val="tx2"/>
                </a:solidFill>
              </a:rPr>
              <a:t>Trip Fares </a:t>
            </a:r>
            <a:r>
              <a:rPr lang="en-GB" sz="1200" b="1" dirty="0" err="1">
                <a:solidFill>
                  <a:schemeClr val="tx2"/>
                </a:solidFill>
              </a:rPr>
              <a:t>DJP</a:t>
            </a:r>
            <a:endParaRPr lang="en-GB" sz="1200" b="1" dirty="0">
              <a:solidFill>
                <a:schemeClr val="tx2"/>
              </a:solidFill>
            </a:endParaRPr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E5C3038E-00E1-4FEF-A5AF-271C701AB914}"/>
              </a:ext>
            </a:extLst>
          </p:cNvPr>
          <p:cNvSpPr/>
          <p:nvPr/>
        </p:nvSpPr>
        <p:spPr>
          <a:xfrm>
            <a:off x="6904810" y="2040909"/>
            <a:ext cx="1720945" cy="282308"/>
          </a:xfrm>
          <a:prstGeom prst="homePlate">
            <a:avLst/>
          </a:prstGeom>
          <a:solidFill>
            <a:schemeClr val="bg1"/>
          </a:solidFill>
          <a:ln w="28575">
            <a:solidFill>
              <a:srgbClr val="3399FF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chemeClr val="tx2"/>
                </a:solidFill>
              </a:rPr>
              <a:t>Stop Events </a:t>
            </a:r>
            <a:r>
              <a:rPr lang="en-GB" sz="1200" b="1" dirty="0" err="1">
                <a:solidFill>
                  <a:schemeClr val="tx2"/>
                </a:solidFill>
              </a:rPr>
              <a:t>DJP</a:t>
            </a:r>
            <a:endParaRPr lang="en-GB" sz="1200" b="1" dirty="0">
              <a:solidFill>
                <a:schemeClr val="tx2"/>
              </a:solidFill>
            </a:endParaRPr>
          </a:p>
        </p:txBody>
      </p:sp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0E37A18A-3BB1-4B50-8432-222D71C3EB97}"/>
              </a:ext>
            </a:extLst>
          </p:cNvPr>
          <p:cNvSpPr/>
          <p:nvPr/>
        </p:nvSpPr>
        <p:spPr>
          <a:xfrm>
            <a:off x="6912598" y="2336194"/>
            <a:ext cx="1661471" cy="282308"/>
          </a:xfrm>
          <a:prstGeom prst="homePlate">
            <a:avLst/>
          </a:prstGeom>
          <a:solidFill>
            <a:schemeClr val="bg1"/>
          </a:solidFill>
          <a:ln w="28575">
            <a:solidFill>
              <a:srgbClr val="3399FF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chemeClr val="tx2"/>
                </a:solidFill>
              </a:rPr>
              <a:t>Facilities </a:t>
            </a:r>
            <a:r>
              <a:rPr lang="en-GB" sz="1200" b="1" dirty="0" err="1">
                <a:solidFill>
                  <a:schemeClr val="tx2"/>
                </a:solidFill>
              </a:rPr>
              <a:t>DJP</a:t>
            </a:r>
            <a:endParaRPr lang="en-GB" sz="1200" b="1" dirty="0">
              <a:solidFill>
                <a:schemeClr val="tx2"/>
              </a:solidFill>
            </a:endParaRPr>
          </a:p>
        </p:txBody>
      </p:sp>
      <p:sp>
        <p:nvSpPr>
          <p:cNvPr id="30" name="Arrow: Pentagon 29">
            <a:extLst>
              <a:ext uri="{FF2B5EF4-FFF2-40B4-BE49-F238E27FC236}">
                <a16:creationId xmlns:a16="http://schemas.microsoft.com/office/drawing/2014/main" id="{35B2EE45-DF8E-4533-8680-BEE4A49FCF0C}"/>
              </a:ext>
            </a:extLst>
          </p:cNvPr>
          <p:cNvSpPr/>
          <p:nvPr/>
        </p:nvSpPr>
        <p:spPr>
          <a:xfrm>
            <a:off x="6639722" y="3227938"/>
            <a:ext cx="2405507" cy="293827"/>
          </a:xfrm>
          <a:prstGeom prst="homePlate">
            <a:avLst/>
          </a:prstGeom>
          <a:solidFill>
            <a:schemeClr val="bg1"/>
          </a:solidFill>
          <a:ln w="28575">
            <a:solidFill>
              <a:srgbClr val="FF99FF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chemeClr val="tx2"/>
                </a:solidFill>
              </a:rPr>
              <a:t>Stop Times SIRI-ST/SM</a:t>
            </a:r>
          </a:p>
        </p:txBody>
      </p:sp>
      <p:sp>
        <p:nvSpPr>
          <p:cNvPr id="31" name="Arrow: Pentagon 30">
            <a:extLst>
              <a:ext uri="{FF2B5EF4-FFF2-40B4-BE49-F238E27FC236}">
                <a16:creationId xmlns:a16="http://schemas.microsoft.com/office/drawing/2014/main" id="{FFF1B9BF-73D0-48C9-8D93-04214F271DED}"/>
              </a:ext>
            </a:extLst>
          </p:cNvPr>
          <p:cNvSpPr/>
          <p:nvPr/>
        </p:nvSpPr>
        <p:spPr>
          <a:xfrm>
            <a:off x="6649473" y="3570660"/>
            <a:ext cx="2405507" cy="303873"/>
          </a:xfrm>
          <a:prstGeom prst="homePlate">
            <a:avLst/>
          </a:prstGeom>
          <a:solidFill>
            <a:schemeClr val="bg1"/>
          </a:solidFill>
          <a:ln w="28575">
            <a:solidFill>
              <a:srgbClr val="FF99FF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chemeClr val="tx2"/>
                </a:solidFill>
              </a:rPr>
              <a:t>Estimated Timetable SIRI-PT/ET</a:t>
            </a:r>
          </a:p>
        </p:txBody>
      </p:sp>
      <p:sp>
        <p:nvSpPr>
          <p:cNvPr id="32" name="Arrow: Pentagon 31">
            <a:extLst>
              <a:ext uri="{FF2B5EF4-FFF2-40B4-BE49-F238E27FC236}">
                <a16:creationId xmlns:a16="http://schemas.microsoft.com/office/drawing/2014/main" id="{E8A6EC17-1407-4978-ADAC-44F876D1D6DC}"/>
              </a:ext>
            </a:extLst>
          </p:cNvPr>
          <p:cNvSpPr/>
          <p:nvPr/>
        </p:nvSpPr>
        <p:spPr>
          <a:xfrm>
            <a:off x="6662931" y="3938656"/>
            <a:ext cx="2405507" cy="298619"/>
          </a:xfrm>
          <a:prstGeom prst="homePlate">
            <a:avLst/>
          </a:prstGeom>
          <a:solidFill>
            <a:schemeClr val="bg1"/>
          </a:solidFill>
          <a:ln w="28575">
            <a:solidFill>
              <a:srgbClr val="FF99FF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chemeClr val="tx2"/>
                </a:solidFill>
              </a:rPr>
              <a:t>Vehicle Monitoring SIRI-</a:t>
            </a:r>
            <a:r>
              <a:rPr lang="en-GB" sz="1200" b="1" dirty="0" err="1">
                <a:solidFill>
                  <a:schemeClr val="tx2"/>
                </a:solidFill>
              </a:rPr>
              <a:t>VM</a:t>
            </a:r>
            <a:endParaRPr lang="en-GB" sz="1200" b="1" dirty="0">
              <a:solidFill>
                <a:schemeClr val="tx2"/>
              </a:solidFill>
            </a:endParaRPr>
          </a:p>
        </p:txBody>
      </p:sp>
      <p:sp>
        <p:nvSpPr>
          <p:cNvPr id="33" name="Arrow: Pentagon 32">
            <a:extLst>
              <a:ext uri="{FF2B5EF4-FFF2-40B4-BE49-F238E27FC236}">
                <a16:creationId xmlns:a16="http://schemas.microsoft.com/office/drawing/2014/main" id="{610BA108-531D-4594-B0C8-28530FE3A443}"/>
              </a:ext>
            </a:extLst>
          </p:cNvPr>
          <p:cNvSpPr/>
          <p:nvPr/>
        </p:nvSpPr>
        <p:spPr>
          <a:xfrm>
            <a:off x="6668542" y="4288183"/>
            <a:ext cx="2412987" cy="298619"/>
          </a:xfrm>
          <a:prstGeom prst="homePlate">
            <a:avLst/>
          </a:prstGeom>
          <a:solidFill>
            <a:schemeClr val="bg1"/>
          </a:solidFill>
          <a:ln w="28575">
            <a:solidFill>
              <a:srgbClr val="FF99FF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chemeClr val="tx2"/>
                </a:solidFill>
              </a:rPr>
              <a:t>Connections SIRI-CT/CM</a:t>
            </a:r>
          </a:p>
        </p:txBody>
      </p:sp>
      <p:sp>
        <p:nvSpPr>
          <p:cNvPr id="34" name="Arrow: Pentagon 33">
            <a:extLst>
              <a:ext uri="{FF2B5EF4-FFF2-40B4-BE49-F238E27FC236}">
                <a16:creationId xmlns:a16="http://schemas.microsoft.com/office/drawing/2014/main" id="{4676E239-5F74-40EA-AB88-E82737D54C18}"/>
              </a:ext>
            </a:extLst>
          </p:cNvPr>
          <p:cNvSpPr/>
          <p:nvPr/>
        </p:nvSpPr>
        <p:spPr>
          <a:xfrm>
            <a:off x="6687422" y="4627203"/>
            <a:ext cx="2305176" cy="309180"/>
          </a:xfrm>
          <a:prstGeom prst="homePlate">
            <a:avLst/>
          </a:prstGeom>
          <a:solidFill>
            <a:schemeClr val="bg1"/>
          </a:solidFill>
          <a:ln w="28575">
            <a:solidFill>
              <a:srgbClr val="FF99FF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chemeClr val="tx2"/>
                </a:solidFill>
              </a:rPr>
              <a:t>Incidents SIRI-</a:t>
            </a:r>
            <a:r>
              <a:rPr lang="en-GB" sz="1200" b="1" dirty="0" err="1">
                <a:solidFill>
                  <a:schemeClr val="tx2"/>
                </a:solidFill>
              </a:rPr>
              <a:t>SX</a:t>
            </a:r>
            <a:endParaRPr lang="en-GB" sz="1200" b="1" dirty="0">
              <a:solidFill>
                <a:schemeClr val="tx2"/>
              </a:solidFill>
            </a:endParaRPr>
          </a:p>
        </p:txBody>
      </p:sp>
      <p:sp>
        <p:nvSpPr>
          <p:cNvPr id="43" name="Arrow: Pentagon 42">
            <a:extLst>
              <a:ext uri="{FF2B5EF4-FFF2-40B4-BE49-F238E27FC236}">
                <a16:creationId xmlns:a16="http://schemas.microsoft.com/office/drawing/2014/main" id="{6DB22682-621D-4750-AB54-0BFB962CCEAB}"/>
              </a:ext>
            </a:extLst>
          </p:cNvPr>
          <p:cNvSpPr/>
          <p:nvPr/>
        </p:nvSpPr>
        <p:spPr>
          <a:xfrm>
            <a:off x="6953175" y="139975"/>
            <a:ext cx="1146633" cy="315902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200" b="1" dirty="0">
                <a:solidFill>
                  <a:schemeClr val="tx2"/>
                </a:solidFill>
              </a:rPr>
              <a:t>Map Tiles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FAA3164-BE85-4BF0-BFD9-96BD641CED7F}"/>
              </a:ext>
            </a:extLst>
          </p:cNvPr>
          <p:cNvCxnSpPr>
            <a:cxnSpLocks/>
            <a:stCxn id="17" idx="4"/>
            <a:endCxn id="55" idx="2"/>
          </p:cNvCxnSpPr>
          <p:nvPr/>
        </p:nvCxnSpPr>
        <p:spPr>
          <a:xfrm flipV="1">
            <a:off x="3337067" y="1260422"/>
            <a:ext cx="842961" cy="252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921E075-4699-43D4-9D01-53F461A9B1C1}"/>
              </a:ext>
            </a:extLst>
          </p:cNvPr>
          <p:cNvCxnSpPr>
            <a:cxnSpLocks/>
            <a:stCxn id="18" idx="4"/>
            <a:endCxn id="69" idx="2"/>
          </p:cNvCxnSpPr>
          <p:nvPr/>
        </p:nvCxnSpPr>
        <p:spPr>
          <a:xfrm>
            <a:off x="3206319" y="1941432"/>
            <a:ext cx="675100" cy="311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9C3C980-7184-41DE-8274-8A9ED5ADE0FE}"/>
              </a:ext>
            </a:extLst>
          </p:cNvPr>
          <p:cNvCxnSpPr>
            <a:cxnSpLocks/>
            <a:stCxn id="12" idx="4"/>
            <a:endCxn id="69" idx="2"/>
          </p:cNvCxnSpPr>
          <p:nvPr/>
        </p:nvCxnSpPr>
        <p:spPr>
          <a:xfrm flipV="1">
            <a:off x="3225375" y="2253356"/>
            <a:ext cx="656044" cy="109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3EA945C-913B-4730-B19E-1D439458969F}"/>
              </a:ext>
            </a:extLst>
          </p:cNvPr>
          <p:cNvCxnSpPr>
            <a:cxnSpLocks/>
            <a:stCxn id="13" idx="4"/>
            <a:endCxn id="69" idx="2"/>
          </p:cNvCxnSpPr>
          <p:nvPr/>
        </p:nvCxnSpPr>
        <p:spPr>
          <a:xfrm flipV="1">
            <a:off x="3193549" y="2253356"/>
            <a:ext cx="687870" cy="459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Data 19">
            <a:extLst>
              <a:ext uri="{FF2B5EF4-FFF2-40B4-BE49-F238E27FC236}">
                <a16:creationId xmlns:a16="http://schemas.microsoft.com/office/drawing/2014/main" id="{7049550D-0FB5-4328-8288-7A44E01EB534}"/>
              </a:ext>
            </a:extLst>
          </p:cNvPr>
          <p:cNvSpPr/>
          <p:nvPr/>
        </p:nvSpPr>
        <p:spPr>
          <a:xfrm>
            <a:off x="4009572" y="3478518"/>
            <a:ext cx="1875700" cy="492944"/>
          </a:xfrm>
          <a:prstGeom prst="flowChartInputOutput">
            <a:avLst/>
          </a:prstGeom>
          <a:solidFill>
            <a:srgbClr val="FF99CC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accent1"/>
                </a:solidFill>
              </a:rPr>
              <a:t>Data Build for Real-time</a:t>
            </a:r>
          </a:p>
        </p:txBody>
      </p:sp>
      <p:sp>
        <p:nvSpPr>
          <p:cNvPr id="37" name="Flowchart: Process 36">
            <a:extLst>
              <a:ext uri="{FF2B5EF4-FFF2-40B4-BE49-F238E27FC236}">
                <a16:creationId xmlns:a16="http://schemas.microsoft.com/office/drawing/2014/main" id="{8A5166B2-94FE-47ED-8973-84E3AD42AB97}"/>
              </a:ext>
            </a:extLst>
          </p:cNvPr>
          <p:cNvSpPr/>
          <p:nvPr/>
        </p:nvSpPr>
        <p:spPr>
          <a:xfrm>
            <a:off x="5538855" y="1266856"/>
            <a:ext cx="848705" cy="798711"/>
          </a:xfrm>
          <a:prstGeom prst="flowChartProcess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48" name="Flowchart: Process 47">
            <a:extLst>
              <a:ext uri="{FF2B5EF4-FFF2-40B4-BE49-F238E27FC236}">
                <a16:creationId xmlns:a16="http://schemas.microsoft.com/office/drawing/2014/main" id="{11916331-9F7C-41BE-AF02-36A6CB760773}"/>
              </a:ext>
            </a:extLst>
          </p:cNvPr>
          <p:cNvSpPr/>
          <p:nvPr/>
        </p:nvSpPr>
        <p:spPr>
          <a:xfrm>
            <a:off x="5453732" y="1361363"/>
            <a:ext cx="848705" cy="798711"/>
          </a:xfrm>
          <a:prstGeom prst="flowChartProcess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46" name="Flowchart: Process 45">
            <a:extLst>
              <a:ext uri="{FF2B5EF4-FFF2-40B4-BE49-F238E27FC236}">
                <a16:creationId xmlns:a16="http://schemas.microsoft.com/office/drawing/2014/main" id="{82AE2D20-4E5B-4B39-A198-ED7968AD2A88}"/>
              </a:ext>
            </a:extLst>
          </p:cNvPr>
          <p:cNvSpPr/>
          <p:nvPr/>
        </p:nvSpPr>
        <p:spPr>
          <a:xfrm>
            <a:off x="5365135" y="1452802"/>
            <a:ext cx="848705" cy="798711"/>
          </a:xfrm>
          <a:prstGeom prst="flowChartProcess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Trip Planner Engines</a:t>
            </a:r>
          </a:p>
        </p:txBody>
      </p:sp>
      <p:sp>
        <p:nvSpPr>
          <p:cNvPr id="52" name="Flowchart: Process 51">
            <a:extLst>
              <a:ext uri="{FF2B5EF4-FFF2-40B4-BE49-F238E27FC236}">
                <a16:creationId xmlns:a16="http://schemas.microsoft.com/office/drawing/2014/main" id="{5A5D9DDD-95BD-4850-9881-E0C16F1D42E8}"/>
              </a:ext>
            </a:extLst>
          </p:cNvPr>
          <p:cNvSpPr/>
          <p:nvPr/>
        </p:nvSpPr>
        <p:spPr>
          <a:xfrm>
            <a:off x="5436763" y="218371"/>
            <a:ext cx="904418" cy="570450"/>
          </a:xfrm>
          <a:prstGeom prst="flowChartProcess">
            <a:avLst/>
          </a:prstGeom>
          <a:solidFill>
            <a:schemeClr val="accent6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>
                    <a:lumMod val="95000"/>
                  </a:schemeClr>
                </a:solidFill>
              </a:rPr>
              <a:t>Map</a:t>
            </a:r>
          </a:p>
          <a:p>
            <a:pPr algn="ctr"/>
            <a:r>
              <a:rPr lang="en-GB" sz="1200" b="1" dirty="0">
                <a:solidFill>
                  <a:schemeClr val="bg1">
                    <a:lumMod val="95000"/>
                  </a:schemeClr>
                </a:solidFill>
              </a:rPr>
              <a:t>Engines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B4EB902-E7F1-4BFC-8D37-BB0A83F252D4}"/>
              </a:ext>
            </a:extLst>
          </p:cNvPr>
          <p:cNvSpPr/>
          <p:nvPr/>
        </p:nvSpPr>
        <p:spPr>
          <a:xfrm>
            <a:off x="6448331" y="74545"/>
            <a:ext cx="589951" cy="545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chemeClr val="lt1"/>
                </a:solidFill>
              </a:rPr>
              <a:t>Map API</a:t>
            </a:r>
          </a:p>
        </p:txBody>
      </p:sp>
      <p:sp>
        <p:nvSpPr>
          <p:cNvPr id="55" name="Flowchart: Data 54">
            <a:extLst>
              <a:ext uri="{FF2B5EF4-FFF2-40B4-BE49-F238E27FC236}">
                <a16:creationId xmlns:a16="http://schemas.microsoft.com/office/drawing/2014/main" id="{496913CA-D3F4-4965-9F01-E17F38F10697}"/>
              </a:ext>
            </a:extLst>
          </p:cNvPr>
          <p:cNvSpPr/>
          <p:nvPr/>
        </p:nvSpPr>
        <p:spPr>
          <a:xfrm>
            <a:off x="4053271" y="948315"/>
            <a:ext cx="1267566" cy="624214"/>
          </a:xfrm>
          <a:prstGeom prst="flowChartInputOutput">
            <a:avLst/>
          </a:prstGeom>
          <a:solidFill>
            <a:schemeClr val="accent6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chemeClr val="tx1"/>
                </a:solidFill>
              </a:rPr>
              <a:t>Map Rending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900531D-5B5F-4A38-B1DD-460FE2F25EA6}"/>
              </a:ext>
            </a:extLst>
          </p:cNvPr>
          <p:cNvCxnSpPr>
            <a:cxnSpLocks/>
            <a:stCxn id="12" idx="4"/>
            <a:endCxn id="55" idx="2"/>
          </p:cNvCxnSpPr>
          <p:nvPr/>
        </p:nvCxnSpPr>
        <p:spPr>
          <a:xfrm flipV="1">
            <a:off x="3225375" y="1260422"/>
            <a:ext cx="954653" cy="1102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DCD3745-75ED-4BD8-9890-136B08BB64C3}"/>
              </a:ext>
            </a:extLst>
          </p:cNvPr>
          <p:cNvCxnSpPr>
            <a:cxnSpLocks/>
            <a:stCxn id="13" idx="4"/>
            <a:endCxn id="55" idx="2"/>
          </p:cNvCxnSpPr>
          <p:nvPr/>
        </p:nvCxnSpPr>
        <p:spPr>
          <a:xfrm flipV="1">
            <a:off x="3193549" y="1260422"/>
            <a:ext cx="986479" cy="1452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5F44D1D-981A-4072-B910-923478B21492}"/>
              </a:ext>
            </a:extLst>
          </p:cNvPr>
          <p:cNvCxnSpPr>
            <a:cxnSpLocks/>
            <a:stCxn id="16" idx="4"/>
            <a:endCxn id="55" idx="2"/>
          </p:cNvCxnSpPr>
          <p:nvPr/>
        </p:nvCxnSpPr>
        <p:spPr>
          <a:xfrm flipV="1">
            <a:off x="3183568" y="1260422"/>
            <a:ext cx="996460" cy="184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82AD3F4-29E0-420A-ADAA-29D14E64AA63}"/>
              </a:ext>
            </a:extLst>
          </p:cNvPr>
          <p:cNvCxnSpPr>
            <a:cxnSpLocks/>
            <a:stCxn id="8" idx="4"/>
            <a:endCxn id="69" idx="2"/>
          </p:cNvCxnSpPr>
          <p:nvPr/>
        </p:nvCxnSpPr>
        <p:spPr>
          <a:xfrm flipV="1">
            <a:off x="3284776" y="2253356"/>
            <a:ext cx="596643" cy="1222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lowchart: Data 68">
            <a:extLst>
              <a:ext uri="{FF2B5EF4-FFF2-40B4-BE49-F238E27FC236}">
                <a16:creationId xmlns:a16="http://schemas.microsoft.com/office/drawing/2014/main" id="{D16E5C90-7259-40F4-8B0D-15E8AFB044A4}"/>
              </a:ext>
            </a:extLst>
          </p:cNvPr>
          <p:cNvSpPr/>
          <p:nvPr/>
        </p:nvSpPr>
        <p:spPr>
          <a:xfrm>
            <a:off x="3731959" y="1995425"/>
            <a:ext cx="1494600" cy="515861"/>
          </a:xfrm>
          <a:prstGeom prst="flowChartInputOutput">
            <a:avLst/>
          </a:prstGeom>
          <a:solidFill>
            <a:srgbClr val="00CC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accent1"/>
                </a:solidFill>
              </a:rPr>
              <a:t>Timetable Data Build</a:t>
            </a:r>
          </a:p>
        </p:txBody>
      </p:sp>
      <p:sp>
        <p:nvSpPr>
          <p:cNvPr id="82" name="Flowchart: Process 81">
            <a:extLst>
              <a:ext uri="{FF2B5EF4-FFF2-40B4-BE49-F238E27FC236}">
                <a16:creationId xmlns:a16="http://schemas.microsoft.com/office/drawing/2014/main" id="{1BE7A72D-474D-4AD0-B8C8-D39D3FDE0BAD}"/>
              </a:ext>
            </a:extLst>
          </p:cNvPr>
          <p:cNvSpPr/>
          <p:nvPr/>
        </p:nvSpPr>
        <p:spPr>
          <a:xfrm>
            <a:off x="4980178" y="4588317"/>
            <a:ext cx="1128496" cy="696132"/>
          </a:xfrm>
          <a:prstGeom prst="flowChartProcess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Real-Time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Prediction Engines</a:t>
            </a:r>
          </a:p>
        </p:txBody>
      </p:sp>
      <p:sp>
        <p:nvSpPr>
          <p:cNvPr id="83" name="Arrow: Pentagon 82">
            <a:extLst>
              <a:ext uri="{FF2B5EF4-FFF2-40B4-BE49-F238E27FC236}">
                <a16:creationId xmlns:a16="http://schemas.microsoft.com/office/drawing/2014/main" id="{D1929182-3CD8-43CD-B20C-E6ACAA3D72C6}"/>
              </a:ext>
            </a:extLst>
          </p:cNvPr>
          <p:cNvSpPr/>
          <p:nvPr/>
        </p:nvSpPr>
        <p:spPr>
          <a:xfrm>
            <a:off x="6699638" y="4981976"/>
            <a:ext cx="2305176" cy="309180"/>
          </a:xfrm>
          <a:prstGeom prst="homePlate">
            <a:avLst/>
          </a:prstGeom>
          <a:solidFill>
            <a:schemeClr val="bg1"/>
          </a:solidFill>
          <a:ln w="28575">
            <a:solidFill>
              <a:srgbClr val="FF99FF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chemeClr val="tx2"/>
                </a:solidFill>
              </a:rPr>
              <a:t>Facility Monitoring SIRI-FM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31E3309C-0B4F-49E9-A7B4-AB8E7658418A}"/>
              </a:ext>
            </a:extLst>
          </p:cNvPr>
          <p:cNvCxnSpPr>
            <a:cxnSpLocks/>
            <a:stCxn id="55" idx="5"/>
            <a:endCxn id="52" idx="2"/>
          </p:cNvCxnSpPr>
          <p:nvPr/>
        </p:nvCxnSpPr>
        <p:spPr>
          <a:xfrm flipV="1">
            <a:off x="5194080" y="788821"/>
            <a:ext cx="694892" cy="471601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3DE531BC-E7E8-497D-8659-EE9521EFB65D}"/>
              </a:ext>
            </a:extLst>
          </p:cNvPr>
          <p:cNvCxnSpPr>
            <a:cxnSpLocks/>
            <a:stCxn id="9" idx="4"/>
            <a:endCxn id="69" idx="2"/>
          </p:cNvCxnSpPr>
          <p:nvPr/>
        </p:nvCxnSpPr>
        <p:spPr>
          <a:xfrm flipV="1">
            <a:off x="3281365" y="2253356"/>
            <a:ext cx="600054" cy="1575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96EA1EA3-54F9-46EC-A5EF-B43B6EF71B5D}"/>
              </a:ext>
            </a:extLst>
          </p:cNvPr>
          <p:cNvCxnSpPr>
            <a:cxnSpLocks/>
            <a:stCxn id="11" idx="4"/>
            <a:endCxn id="69" idx="2"/>
          </p:cNvCxnSpPr>
          <p:nvPr/>
        </p:nvCxnSpPr>
        <p:spPr>
          <a:xfrm flipV="1">
            <a:off x="3281365" y="2253356"/>
            <a:ext cx="600054" cy="1943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lowchart: Data 114">
            <a:extLst>
              <a:ext uri="{FF2B5EF4-FFF2-40B4-BE49-F238E27FC236}">
                <a16:creationId xmlns:a16="http://schemas.microsoft.com/office/drawing/2014/main" id="{3966B013-39DC-492E-A31B-D58DFC9C2CD3}"/>
              </a:ext>
            </a:extLst>
          </p:cNvPr>
          <p:cNvSpPr/>
          <p:nvPr/>
        </p:nvSpPr>
        <p:spPr>
          <a:xfrm>
            <a:off x="4163620" y="2699996"/>
            <a:ext cx="1487590" cy="491883"/>
          </a:xfrm>
          <a:prstGeom prst="flowChartInputOutput">
            <a:avLst/>
          </a:prstGeom>
          <a:solidFill>
            <a:srgbClr val="CCFFCC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accent1"/>
                </a:solidFill>
              </a:rPr>
              <a:t>Fare </a:t>
            </a:r>
            <a:br>
              <a:rPr lang="en-GB" sz="1100" b="1" dirty="0">
                <a:solidFill>
                  <a:schemeClr val="accent1"/>
                </a:solidFill>
              </a:rPr>
            </a:br>
            <a:r>
              <a:rPr lang="en-GB" sz="1100" b="1" dirty="0">
                <a:solidFill>
                  <a:schemeClr val="accent1"/>
                </a:solidFill>
              </a:rPr>
              <a:t>Data Build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0CFFB0E9-6B02-481E-949A-B851A7A868FE}"/>
              </a:ext>
            </a:extLst>
          </p:cNvPr>
          <p:cNvCxnSpPr>
            <a:cxnSpLocks/>
            <a:stCxn id="16" idx="4"/>
            <a:endCxn id="115" idx="2"/>
          </p:cNvCxnSpPr>
          <p:nvPr/>
        </p:nvCxnSpPr>
        <p:spPr>
          <a:xfrm flipV="1">
            <a:off x="3183568" y="2945938"/>
            <a:ext cx="1128811" cy="162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8FD90777-FB57-464E-A3A5-334935F1A0E0}"/>
              </a:ext>
            </a:extLst>
          </p:cNvPr>
          <p:cNvCxnSpPr>
            <a:cxnSpLocks/>
            <a:stCxn id="8" idx="4"/>
            <a:endCxn id="115" idx="2"/>
          </p:cNvCxnSpPr>
          <p:nvPr/>
        </p:nvCxnSpPr>
        <p:spPr>
          <a:xfrm flipV="1">
            <a:off x="3284776" y="2945938"/>
            <a:ext cx="1027603" cy="529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E7BEBDC1-8E2D-4DF9-8E5B-A8FABE2AE907}"/>
              </a:ext>
            </a:extLst>
          </p:cNvPr>
          <p:cNvCxnSpPr>
            <a:cxnSpLocks/>
            <a:stCxn id="9" idx="4"/>
            <a:endCxn id="115" idx="2"/>
          </p:cNvCxnSpPr>
          <p:nvPr/>
        </p:nvCxnSpPr>
        <p:spPr>
          <a:xfrm flipV="1">
            <a:off x="3281365" y="2945938"/>
            <a:ext cx="1031014" cy="882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8C346388-C5D5-4830-A28B-5D1D1057D02D}"/>
              </a:ext>
            </a:extLst>
          </p:cNvPr>
          <p:cNvCxnSpPr>
            <a:cxnSpLocks/>
            <a:stCxn id="11" idx="4"/>
            <a:endCxn id="115" idx="2"/>
          </p:cNvCxnSpPr>
          <p:nvPr/>
        </p:nvCxnSpPr>
        <p:spPr>
          <a:xfrm flipV="1">
            <a:off x="3281365" y="2945938"/>
            <a:ext cx="1031014" cy="1250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9A7AB9BF-9118-400E-9714-877D65226E74}"/>
              </a:ext>
            </a:extLst>
          </p:cNvPr>
          <p:cNvCxnSpPr>
            <a:cxnSpLocks/>
            <a:stCxn id="10" idx="4"/>
            <a:endCxn id="115" idx="2"/>
          </p:cNvCxnSpPr>
          <p:nvPr/>
        </p:nvCxnSpPr>
        <p:spPr>
          <a:xfrm flipV="1">
            <a:off x="3291957" y="2945938"/>
            <a:ext cx="1020422" cy="1662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1C29E0C4-B53D-4158-820F-06A9E9F867BC}"/>
              </a:ext>
            </a:extLst>
          </p:cNvPr>
          <p:cNvCxnSpPr>
            <a:cxnSpLocks/>
            <a:stCxn id="16" idx="4"/>
            <a:endCxn id="20" idx="2"/>
          </p:cNvCxnSpPr>
          <p:nvPr/>
        </p:nvCxnSpPr>
        <p:spPr>
          <a:xfrm>
            <a:off x="3183568" y="3108534"/>
            <a:ext cx="1013574" cy="616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1FC8D1DB-F7E9-4070-875F-57A6EEF14CED}"/>
              </a:ext>
            </a:extLst>
          </p:cNvPr>
          <p:cNvCxnSpPr>
            <a:cxnSpLocks/>
            <a:stCxn id="8" idx="4"/>
            <a:endCxn id="20" idx="2"/>
          </p:cNvCxnSpPr>
          <p:nvPr/>
        </p:nvCxnSpPr>
        <p:spPr>
          <a:xfrm>
            <a:off x="3284776" y="3475909"/>
            <a:ext cx="912366" cy="249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D1DE62A4-876D-4001-8DD4-EB2CD68493E5}"/>
              </a:ext>
            </a:extLst>
          </p:cNvPr>
          <p:cNvCxnSpPr>
            <a:cxnSpLocks/>
            <a:stCxn id="9" idx="4"/>
            <a:endCxn id="20" idx="2"/>
          </p:cNvCxnSpPr>
          <p:nvPr/>
        </p:nvCxnSpPr>
        <p:spPr>
          <a:xfrm flipV="1">
            <a:off x="3281365" y="3724990"/>
            <a:ext cx="915777" cy="103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A0991674-2C00-4F1F-AD70-E6939A349C37}"/>
              </a:ext>
            </a:extLst>
          </p:cNvPr>
          <p:cNvCxnSpPr>
            <a:cxnSpLocks/>
            <a:stCxn id="11" idx="4"/>
            <a:endCxn id="20" idx="2"/>
          </p:cNvCxnSpPr>
          <p:nvPr/>
        </p:nvCxnSpPr>
        <p:spPr>
          <a:xfrm flipV="1">
            <a:off x="3281365" y="3724990"/>
            <a:ext cx="915777" cy="4715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Arrow: Pentagon 149">
            <a:extLst>
              <a:ext uri="{FF2B5EF4-FFF2-40B4-BE49-F238E27FC236}">
                <a16:creationId xmlns:a16="http://schemas.microsoft.com/office/drawing/2014/main" id="{9C6A4F7B-768D-4C53-8F47-E30168D54E2F}"/>
              </a:ext>
            </a:extLst>
          </p:cNvPr>
          <p:cNvSpPr/>
          <p:nvPr/>
        </p:nvSpPr>
        <p:spPr>
          <a:xfrm>
            <a:off x="6932588" y="2678800"/>
            <a:ext cx="1560757" cy="244900"/>
          </a:xfrm>
          <a:prstGeom prst="homePlate">
            <a:avLst/>
          </a:prstGeom>
          <a:solidFill>
            <a:schemeClr val="bg1"/>
          </a:solidFill>
          <a:ln w="28575">
            <a:solidFill>
              <a:srgbClr val="3399FF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chemeClr val="tx2"/>
                </a:solidFill>
              </a:rPr>
              <a:t>Other APIs……</a:t>
            </a:r>
          </a:p>
        </p:txBody>
      </p: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4C3D0573-6311-4B53-B9A9-34CC3255129D}"/>
              </a:ext>
            </a:extLst>
          </p:cNvPr>
          <p:cNvCxnSpPr>
            <a:cxnSpLocks/>
            <a:stCxn id="69" idx="0"/>
            <a:endCxn id="46" idx="1"/>
          </p:cNvCxnSpPr>
          <p:nvPr/>
        </p:nvCxnSpPr>
        <p:spPr>
          <a:xfrm flipV="1">
            <a:off x="4628719" y="1852158"/>
            <a:ext cx="736416" cy="143267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2D607150-B2BD-4E25-9A98-5626FA442B9D}"/>
              </a:ext>
            </a:extLst>
          </p:cNvPr>
          <p:cNvCxnSpPr>
            <a:cxnSpLocks/>
            <a:stCxn id="115" idx="0"/>
            <a:endCxn id="46" idx="2"/>
          </p:cNvCxnSpPr>
          <p:nvPr/>
        </p:nvCxnSpPr>
        <p:spPr>
          <a:xfrm flipV="1">
            <a:off x="5056174" y="2251513"/>
            <a:ext cx="733314" cy="448483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>
            <a:extLst>
              <a:ext uri="{FF2B5EF4-FFF2-40B4-BE49-F238E27FC236}">
                <a16:creationId xmlns:a16="http://schemas.microsoft.com/office/drawing/2014/main" id="{5281BFDA-FF09-423D-8795-0DFFB35E8572}"/>
              </a:ext>
            </a:extLst>
          </p:cNvPr>
          <p:cNvCxnSpPr>
            <a:cxnSpLocks/>
            <a:stCxn id="20" idx="4"/>
            <a:endCxn id="82" idx="0"/>
          </p:cNvCxnSpPr>
          <p:nvPr/>
        </p:nvCxnSpPr>
        <p:spPr>
          <a:xfrm>
            <a:off x="4947422" y="3971462"/>
            <a:ext cx="597004" cy="616855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>
            <a:extLst>
              <a:ext uri="{FF2B5EF4-FFF2-40B4-BE49-F238E27FC236}">
                <a16:creationId xmlns:a16="http://schemas.microsoft.com/office/drawing/2014/main" id="{4EB2A14E-0412-41CF-AC0F-29AEAC373565}"/>
              </a:ext>
            </a:extLst>
          </p:cNvPr>
          <p:cNvCxnSpPr>
            <a:cxnSpLocks/>
            <a:stCxn id="50" idx="0"/>
            <a:endCxn id="46" idx="2"/>
          </p:cNvCxnSpPr>
          <p:nvPr/>
        </p:nvCxnSpPr>
        <p:spPr>
          <a:xfrm flipH="1" flipV="1">
            <a:off x="5789488" y="2251513"/>
            <a:ext cx="727250" cy="883514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Arrow: Notched Right 243">
            <a:extLst>
              <a:ext uri="{FF2B5EF4-FFF2-40B4-BE49-F238E27FC236}">
                <a16:creationId xmlns:a16="http://schemas.microsoft.com/office/drawing/2014/main" id="{35E024D2-EB2E-4F10-A0CD-115A1E75A172}"/>
              </a:ext>
            </a:extLst>
          </p:cNvPr>
          <p:cNvSpPr/>
          <p:nvPr/>
        </p:nvSpPr>
        <p:spPr>
          <a:xfrm>
            <a:off x="2128285" y="5159420"/>
            <a:ext cx="2819242" cy="581791"/>
          </a:xfrm>
          <a:prstGeom prst="notchedRightArrow">
            <a:avLst>
              <a:gd name="adj1" fmla="val 50000"/>
              <a:gd name="adj2" fmla="val 49161"/>
            </a:avLst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accent1"/>
                </a:solidFill>
              </a:rPr>
              <a:t>Real-time feeds</a:t>
            </a:r>
          </a:p>
        </p:txBody>
      </p:sp>
      <p:cxnSp>
        <p:nvCxnSpPr>
          <p:cNvPr id="317" name="Straight Arrow Connector 316">
            <a:extLst>
              <a:ext uri="{FF2B5EF4-FFF2-40B4-BE49-F238E27FC236}">
                <a16:creationId xmlns:a16="http://schemas.microsoft.com/office/drawing/2014/main" id="{5F96320E-7CC4-4C7A-9342-CBED826C8C8B}"/>
              </a:ext>
            </a:extLst>
          </p:cNvPr>
          <p:cNvCxnSpPr>
            <a:cxnSpLocks/>
            <a:stCxn id="3115" idx="4"/>
            <a:endCxn id="82" idx="1"/>
          </p:cNvCxnSpPr>
          <p:nvPr/>
        </p:nvCxnSpPr>
        <p:spPr>
          <a:xfrm>
            <a:off x="4727898" y="4503566"/>
            <a:ext cx="252280" cy="432817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Magnetic Disk 16">
            <a:extLst>
              <a:ext uri="{FF2B5EF4-FFF2-40B4-BE49-F238E27FC236}">
                <a16:creationId xmlns:a16="http://schemas.microsoft.com/office/drawing/2014/main" id="{D42A6AF6-F6FB-4DB7-94F9-5623CC844A2F}"/>
              </a:ext>
            </a:extLst>
          </p:cNvPr>
          <p:cNvSpPr/>
          <p:nvPr/>
        </p:nvSpPr>
        <p:spPr>
          <a:xfrm>
            <a:off x="1105424" y="1318736"/>
            <a:ext cx="2231643" cy="388437"/>
          </a:xfrm>
          <a:prstGeom prst="flowChartMagneticDisk">
            <a:avLst/>
          </a:prstGeom>
          <a:solidFill>
            <a:schemeClr val="accent6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accent1"/>
                </a:solidFill>
              </a:rPr>
              <a:t>Maps</a:t>
            </a:r>
            <a:r>
              <a:rPr lang="en-GB" sz="1200" dirty="0">
                <a:solidFill>
                  <a:schemeClr val="accent1"/>
                </a:solidFill>
              </a:rPr>
              <a:t>  </a:t>
            </a:r>
            <a:r>
              <a:rPr lang="en-GB" sz="1200">
                <a:solidFill>
                  <a:schemeClr val="accent1"/>
                </a:solidFill>
              </a:rPr>
              <a:t>– (GML</a:t>
            </a:r>
            <a:r>
              <a:rPr lang="en-GB" sz="1200" dirty="0">
                <a:solidFill>
                  <a:schemeClr val="accent1"/>
                </a:solidFill>
              </a:rPr>
              <a:t>, </a:t>
            </a:r>
            <a:r>
              <a:rPr lang="en-GB" sz="1200" dirty="0" err="1">
                <a:solidFill>
                  <a:schemeClr val="accent1"/>
                </a:solidFill>
              </a:rPr>
              <a:t>OSM</a:t>
            </a:r>
            <a:r>
              <a:rPr lang="en-GB" sz="1200" dirty="0">
                <a:solidFill>
                  <a:schemeClr val="accent1"/>
                </a:solidFill>
              </a:rPr>
              <a:t>, Inspire)</a:t>
            </a:r>
          </a:p>
        </p:txBody>
      </p:sp>
      <p:pic>
        <p:nvPicPr>
          <p:cNvPr id="325" name="Picture 43">
            <a:extLst>
              <a:ext uri="{FF2B5EF4-FFF2-40B4-BE49-F238E27FC236}">
                <a16:creationId xmlns:a16="http://schemas.microsoft.com/office/drawing/2014/main" id="{4F8ECD91-3CD5-43CD-94A2-43245DEAE3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8" r="9928"/>
          <a:stretch/>
        </p:blipFill>
        <p:spPr bwMode="auto">
          <a:xfrm>
            <a:off x="8695824" y="807675"/>
            <a:ext cx="349450" cy="44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Image result for icon for display screen">
            <a:extLst>
              <a:ext uri="{FF2B5EF4-FFF2-40B4-BE49-F238E27FC236}">
                <a16:creationId xmlns:a16="http://schemas.microsoft.com/office/drawing/2014/main" id="{2EC2378C-F44A-4DA1-B747-0A595096A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330" y="1765192"/>
            <a:ext cx="475811" cy="47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8" name="Arrow: Striped Right 327">
            <a:extLst>
              <a:ext uri="{FF2B5EF4-FFF2-40B4-BE49-F238E27FC236}">
                <a16:creationId xmlns:a16="http://schemas.microsoft.com/office/drawing/2014/main" id="{2F6D3513-1182-436A-BD47-192125C6AC69}"/>
              </a:ext>
            </a:extLst>
          </p:cNvPr>
          <p:cNvSpPr/>
          <p:nvPr/>
        </p:nvSpPr>
        <p:spPr>
          <a:xfrm rot="2364590">
            <a:off x="449313" y="2818897"/>
            <a:ext cx="496169" cy="334290"/>
          </a:xfrm>
          <a:prstGeom prst="stripedRightArrow">
            <a:avLst>
              <a:gd name="adj1" fmla="val 50000"/>
              <a:gd name="adj2" fmla="val 50218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30" name="Arrow: Striped Right 329">
            <a:extLst>
              <a:ext uri="{FF2B5EF4-FFF2-40B4-BE49-F238E27FC236}">
                <a16:creationId xmlns:a16="http://schemas.microsoft.com/office/drawing/2014/main" id="{E1D1F41C-20F7-4234-816E-F8558B0F8126}"/>
              </a:ext>
            </a:extLst>
          </p:cNvPr>
          <p:cNvSpPr/>
          <p:nvPr/>
        </p:nvSpPr>
        <p:spPr>
          <a:xfrm rot="2364590">
            <a:off x="403699" y="2893002"/>
            <a:ext cx="496169" cy="334290"/>
          </a:xfrm>
          <a:prstGeom prst="stripedRightArrow">
            <a:avLst>
              <a:gd name="adj1" fmla="val 50000"/>
              <a:gd name="adj2" fmla="val 50218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31" name="Arrow: Striped Right 330">
            <a:extLst>
              <a:ext uri="{FF2B5EF4-FFF2-40B4-BE49-F238E27FC236}">
                <a16:creationId xmlns:a16="http://schemas.microsoft.com/office/drawing/2014/main" id="{074DDA3F-9A96-40BF-AAC5-B3EE51917F8A}"/>
              </a:ext>
            </a:extLst>
          </p:cNvPr>
          <p:cNvSpPr/>
          <p:nvPr/>
        </p:nvSpPr>
        <p:spPr>
          <a:xfrm rot="2364590">
            <a:off x="359211" y="2974289"/>
            <a:ext cx="496169" cy="334290"/>
          </a:xfrm>
          <a:prstGeom prst="stripedRightArrow">
            <a:avLst>
              <a:gd name="adj1" fmla="val 50000"/>
              <a:gd name="adj2" fmla="val 50218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32" name="Left Brace 331">
            <a:extLst>
              <a:ext uri="{FF2B5EF4-FFF2-40B4-BE49-F238E27FC236}">
                <a16:creationId xmlns:a16="http://schemas.microsoft.com/office/drawing/2014/main" id="{FA8D5EDE-A90C-4B9C-8677-CD0E078796BF}"/>
              </a:ext>
            </a:extLst>
          </p:cNvPr>
          <p:cNvSpPr/>
          <p:nvPr/>
        </p:nvSpPr>
        <p:spPr>
          <a:xfrm>
            <a:off x="1087853" y="1836383"/>
            <a:ext cx="135519" cy="297170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9" name="Left Brace 338">
            <a:extLst>
              <a:ext uri="{FF2B5EF4-FFF2-40B4-BE49-F238E27FC236}">
                <a16:creationId xmlns:a16="http://schemas.microsoft.com/office/drawing/2014/main" id="{C47740F6-E570-4AFA-9611-6BB32D88474E}"/>
              </a:ext>
            </a:extLst>
          </p:cNvPr>
          <p:cNvSpPr/>
          <p:nvPr/>
        </p:nvSpPr>
        <p:spPr>
          <a:xfrm>
            <a:off x="850271" y="1330404"/>
            <a:ext cx="189251" cy="75903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0" name="Arrow: Striped Right 339">
            <a:extLst>
              <a:ext uri="{FF2B5EF4-FFF2-40B4-BE49-F238E27FC236}">
                <a16:creationId xmlns:a16="http://schemas.microsoft.com/office/drawing/2014/main" id="{C860FDED-D3E1-4EB0-A2D7-EA0C9A1251D1}"/>
              </a:ext>
            </a:extLst>
          </p:cNvPr>
          <p:cNvSpPr/>
          <p:nvPr/>
        </p:nvSpPr>
        <p:spPr>
          <a:xfrm rot="2364590">
            <a:off x="169264" y="1440450"/>
            <a:ext cx="496169" cy="334290"/>
          </a:xfrm>
          <a:prstGeom prst="stripedRightArrow">
            <a:avLst>
              <a:gd name="adj1" fmla="val 50000"/>
              <a:gd name="adj2" fmla="val 50218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1" name="Arrow: Striped Right 340">
            <a:extLst>
              <a:ext uri="{FF2B5EF4-FFF2-40B4-BE49-F238E27FC236}">
                <a16:creationId xmlns:a16="http://schemas.microsoft.com/office/drawing/2014/main" id="{A182E78E-6023-4A50-A6E8-90B2C84F70C2}"/>
              </a:ext>
            </a:extLst>
          </p:cNvPr>
          <p:cNvSpPr/>
          <p:nvPr/>
        </p:nvSpPr>
        <p:spPr>
          <a:xfrm rot="2364590">
            <a:off x="141270" y="1503623"/>
            <a:ext cx="496169" cy="334290"/>
          </a:xfrm>
          <a:prstGeom prst="stripedRightArrow">
            <a:avLst>
              <a:gd name="adj1" fmla="val 50000"/>
              <a:gd name="adj2" fmla="val 50218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42" name="Arrow: Striped Right 341">
            <a:extLst>
              <a:ext uri="{FF2B5EF4-FFF2-40B4-BE49-F238E27FC236}">
                <a16:creationId xmlns:a16="http://schemas.microsoft.com/office/drawing/2014/main" id="{A494B875-F9DB-4F09-A0B4-59CAF1394D31}"/>
              </a:ext>
            </a:extLst>
          </p:cNvPr>
          <p:cNvSpPr/>
          <p:nvPr/>
        </p:nvSpPr>
        <p:spPr>
          <a:xfrm rot="2364590">
            <a:off x="87524" y="1595990"/>
            <a:ext cx="496169" cy="334290"/>
          </a:xfrm>
          <a:prstGeom prst="stripedRightArrow">
            <a:avLst>
              <a:gd name="adj1" fmla="val 50000"/>
              <a:gd name="adj2" fmla="val 50218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113" name="Parallelogram 3112">
            <a:extLst>
              <a:ext uri="{FF2B5EF4-FFF2-40B4-BE49-F238E27FC236}">
                <a16:creationId xmlns:a16="http://schemas.microsoft.com/office/drawing/2014/main" id="{9FE3898F-7D2E-45FA-B9F8-9789C66E889B}"/>
              </a:ext>
            </a:extLst>
          </p:cNvPr>
          <p:cNvSpPr/>
          <p:nvPr/>
        </p:nvSpPr>
        <p:spPr>
          <a:xfrm>
            <a:off x="-53493" y="2165497"/>
            <a:ext cx="1268149" cy="550677"/>
          </a:xfrm>
          <a:prstGeom prst="parallelogram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accent1"/>
                </a:solidFill>
              </a:rPr>
              <a:t>Discovery / Aggregation</a:t>
            </a:r>
          </a:p>
        </p:txBody>
      </p:sp>
      <p:sp>
        <p:nvSpPr>
          <p:cNvPr id="428" name="Parallelogram 427">
            <a:extLst>
              <a:ext uri="{FF2B5EF4-FFF2-40B4-BE49-F238E27FC236}">
                <a16:creationId xmlns:a16="http://schemas.microsoft.com/office/drawing/2014/main" id="{189B08E1-05F7-4D5A-BA43-07BDE61BA72C}"/>
              </a:ext>
            </a:extLst>
          </p:cNvPr>
          <p:cNvSpPr/>
          <p:nvPr/>
        </p:nvSpPr>
        <p:spPr>
          <a:xfrm>
            <a:off x="-25180" y="4175741"/>
            <a:ext cx="1184850" cy="315641"/>
          </a:xfrm>
          <a:prstGeom prst="parallelogram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accent1"/>
                </a:solidFill>
              </a:rPr>
              <a:t>Conversion</a:t>
            </a:r>
          </a:p>
        </p:txBody>
      </p:sp>
      <p:sp>
        <p:nvSpPr>
          <p:cNvPr id="429" name="Arrow: Striped Right 428">
            <a:extLst>
              <a:ext uri="{FF2B5EF4-FFF2-40B4-BE49-F238E27FC236}">
                <a16:creationId xmlns:a16="http://schemas.microsoft.com/office/drawing/2014/main" id="{C1F6E210-FE41-4A4D-8EAC-B7510CEEE3C5}"/>
              </a:ext>
            </a:extLst>
          </p:cNvPr>
          <p:cNvSpPr/>
          <p:nvPr/>
        </p:nvSpPr>
        <p:spPr>
          <a:xfrm rot="19283369">
            <a:off x="478449" y="3499363"/>
            <a:ext cx="496169" cy="334290"/>
          </a:xfrm>
          <a:prstGeom prst="stripedRightArrow">
            <a:avLst>
              <a:gd name="adj1" fmla="val 50000"/>
              <a:gd name="adj2" fmla="val 50218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30" name="Arrow: Striped Right 429">
            <a:extLst>
              <a:ext uri="{FF2B5EF4-FFF2-40B4-BE49-F238E27FC236}">
                <a16:creationId xmlns:a16="http://schemas.microsoft.com/office/drawing/2014/main" id="{59F47BA3-4EC5-434A-8700-709BFACD4FC8}"/>
              </a:ext>
            </a:extLst>
          </p:cNvPr>
          <p:cNvSpPr/>
          <p:nvPr/>
        </p:nvSpPr>
        <p:spPr>
          <a:xfrm rot="19283369">
            <a:off x="432835" y="3573468"/>
            <a:ext cx="496169" cy="334290"/>
          </a:xfrm>
          <a:prstGeom prst="stripedRightArrow">
            <a:avLst>
              <a:gd name="adj1" fmla="val 50000"/>
              <a:gd name="adj2" fmla="val 50218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31" name="Arrow: Striped Right 430">
            <a:extLst>
              <a:ext uri="{FF2B5EF4-FFF2-40B4-BE49-F238E27FC236}">
                <a16:creationId xmlns:a16="http://schemas.microsoft.com/office/drawing/2014/main" id="{88BFE28E-24BA-4011-BD87-F6D915947C73}"/>
              </a:ext>
            </a:extLst>
          </p:cNvPr>
          <p:cNvSpPr/>
          <p:nvPr/>
        </p:nvSpPr>
        <p:spPr>
          <a:xfrm rot="19283369">
            <a:off x="382169" y="3662773"/>
            <a:ext cx="496169" cy="334290"/>
          </a:xfrm>
          <a:prstGeom prst="stripedRightArrow">
            <a:avLst>
              <a:gd name="adj1" fmla="val 50000"/>
              <a:gd name="adj2" fmla="val 50218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115" name="Cylinder 3114">
            <a:extLst>
              <a:ext uri="{FF2B5EF4-FFF2-40B4-BE49-F238E27FC236}">
                <a16:creationId xmlns:a16="http://schemas.microsoft.com/office/drawing/2014/main" id="{EE11DC15-0090-493D-93DA-B550DB128051}"/>
              </a:ext>
            </a:extLst>
          </p:cNvPr>
          <p:cNvSpPr/>
          <p:nvPr/>
        </p:nvSpPr>
        <p:spPr>
          <a:xfrm>
            <a:off x="3719695" y="4194622"/>
            <a:ext cx="1008203" cy="617888"/>
          </a:xfrm>
          <a:prstGeom prst="can">
            <a:avLst>
              <a:gd name="adj" fmla="val 11548"/>
            </a:avLst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accent1"/>
                </a:solidFill>
              </a:rPr>
              <a:t>Real-time</a:t>
            </a:r>
          </a:p>
          <a:p>
            <a:pPr algn="ctr"/>
            <a:r>
              <a:rPr lang="en-GB" sz="1100" b="1" dirty="0">
                <a:solidFill>
                  <a:schemeClr val="accent1"/>
                </a:solidFill>
              </a:rPr>
              <a:t>Situation Store</a:t>
            </a:r>
          </a:p>
        </p:txBody>
      </p:sp>
      <p:pic>
        <p:nvPicPr>
          <p:cNvPr id="438" name="Picture 2" descr="Image result for icon for aggregation">
            <a:extLst>
              <a:ext uri="{FF2B5EF4-FFF2-40B4-BE49-F238E27FC236}">
                <a16:creationId xmlns:a16="http://schemas.microsoft.com/office/drawing/2014/main" id="{F7421460-E352-49A2-A260-50B57D658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490" y="3229140"/>
            <a:ext cx="355454" cy="35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9" name="Picture 2" descr="Image result for icon for aggregation">
            <a:extLst>
              <a:ext uri="{FF2B5EF4-FFF2-40B4-BE49-F238E27FC236}">
                <a16:creationId xmlns:a16="http://schemas.microsoft.com/office/drawing/2014/main" id="{C7E59F36-5A3C-4F0B-B02B-4846F83F2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10597" y="2671001"/>
            <a:ext cx="241332" cy="24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" name="Picture 2" descr="Image result for icon for aggregation">
            <a:extLst>
              <a:ext uri="{FF2B5EF4-FFF2-40B4-BE49-F238E27FC236}">
                <a16:creationId xmlns:a16="http://schemas.microsoft.com/office/drawing/2014/main" id="{C1198BD8-7DE8-4AB0-BE3F-092C57980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248" y="3299074"/>
            <a:ext cx="241332" cy="24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1" name="Picture 2" descr="Image result for icon for aggregation">
            <a:extLst>
              <a:ext uri="{FF2B5EF4-FFF2-40B4-BE49-F238E27FC236}">
                <a16:creationId xmlns:a16="http://schemas.microsoft.com/office/drawing/2014/main" id="{F1778242-F829-4457-8CDF-09A7380D4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78206" y="1913146"/>
            <a:ext cx="241332" cy="24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2" name="Picture 2" descr="Image result for icon for aggregation">
            <a:extLst>
              <a:ext uri="{FF2B5EF4-FFF2-40B4-BE49-F238E27FC236}">
                <a16:creationId xmlns:a16="http://schemas.microsoft.com/office/drawing/2014/main" id="{DA7D3386-FDFB-490F-BE42-9882029FD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65494" y="967124"/>
            <a:ext cx="241332" cy="24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3" name="Picture 2" descr="Image result for icon for aggregation">
            <a:extLst>
              <a:ext uri="{FF2B5EF4-FFF2-40B4-BE49-F238E27FC236}">
                <a16:creationId xmlns:a16="http://schemas.microsoft.com/office/drawing/2014/main" id="{CED249C7-47D5-473D-AC7B-4B2A42525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50969" y="5438679"/>
            <a:ext cx="241332" cy="24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4" name="Straight Arrow Connector 443">
            <a:extLst>
              <a:ext uri="{FF2B5EF4-FFF2-40B4-BE49-F238E27FC236}">
                <a16:creationId xmlns:a16="http://schemas.microsoft.com/office/drawing/2014/main" id="{85D27077-F6B2-4ECD-BDCC-D0FD7A4B15EC}"/>
              </a:ext>
            </a:extLst>
          </p:cNvPr>
          <p:cNvCxnSpPr>
            <a:cxnSpLocks/>
            <a:stCxn id="244" idx="3"/>
            <a:endCxn id="82" idx="2"/>
          </p:cNvCxnSpPr>
          <p:nvPr/>
        </p:nvCxnSpPr>
        <p:spPr>
          <a:xfrm flipV="1">
            <a:off x="4947527" y="5284449"/>
            <a:ext cx="596899" cy="165867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Arrow Connector 446">
            <a:extLst>
              <a:ext uri="{FF2B5EF4-FFF2-40B4-BE49-F238E27FC236}">
                <a16:creationId xmlns:a16="http://schemas.microsoft.com/office/drawing/2014/main" id="{23455219-416A-4943-A53D-991AA156B393}"/>
              </a:ext>
            </a:extLst>
          </p:cNvPr>
          <p:cNvCxnSpPr>
            <a:cxnSpLocks/>
            <a:stCxn id="321" idx="0"/>
            <a:endCxn id="3115" idx="3"/>
          </p:cNvCxnSpPr>
          <p:nvPr/>
        </p:nvCxnSpPr>
        <p:spPr>
          <a:xfrm flipH="1" flipV="1">
            <a:off x="4223797" y="4812510"/>
            <a:ext cx="62189" cy="226006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2" name="Arrow: Striped Right 451">
            <a:extLst>
              <a:ext uri="{FF2B5EF4-FFF2-40B4-BE49-F238E27FC236}">
                <a16:creationId xmlns:a16="http://schemas.microsoft.com/office/drawing/2014/main" id="{D00B6A2A-6C90-4461-BC4D-DD2015F35F32}"/>
              </a:ext>
            </a:extLst>
          </p:cNvPr>
          <p:cNvSpPr/>
          <p:nvPr/>
        </p:nvSpPr>
        <p:spPr>
          <a:xfrm rot="16200000">
            <a:off x="254543" y="4635699"/>
            <a:ext cx="496169" cy="334290"/>
          </a:xfrm>
          <a:prstGeom prst="stripedRightArrow">
            <a:avLst>
              <a:gd name="adj1" fmla="val 50000"/>
              <a:gd name="adj2" fmla="val 50218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53" name="Arrow: Striped Right 452">
            <a:extLst>
              <a:ext uri="{FF2B5EF4-FFF2-40B4-BE49-F238E27FC236}">
                <a16:creationId xmlns:a16="http://schemas.microsoft.com/office/drawing/2014/main" id="{BD95E9B0-246A-4A85-B9CF-ABE10BBEEBB6}"/>
              </a:ext>
            </a:extLst>
          </p:cNvPr>
          <p:cNvSpPr/>
          <p:nvPr/>
        </p:nvSpPr>
        <p:spPr>
          <a:xfrm rot="16200000">
            <a:off x="233924" y="4688234"/>
            <a:ext cx="496169" cy="334290"/>
          </a:xfrm>
          <a:prstGeom prst="stripedRightArrow">
            <a:avLst>
              <a:gd name="adj1" fmla="val 50000"/>
              <a:gd name="adj2" fmla="val 50218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54" name="Cylinder 453">
            <a:extLst>
              <a:ext uri="{FF2B5EF4-FFF2-40B4-BE49-F238E27FC236}">
                <a16:creationId xmlns:a16="http://schemas.microsoft.com/office/drawing/2014/main" id="{6339A1B5-90E4-4AC9-8DDE-51A35FFD8725}"/>
              </a:ext>
            </a:extLst>
          </p:cNvPr>
          <p:cNvSpPr/>
          <p:nvPr/>
        </p:nvSpPr>
        <p:spPr>
          <a:xfrm>
            <a:off x="33060" y="5166567"/>
            <a:ext cx="1008203" cy="617888"/>
          </a:xfrm>
          <a:prstGeom prst="can">
            <a:avLst>
              <a:gd name="adj" fmla="val 11548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Other formats</a:t>
            </a:r>
            <a:endParaRPr lang="en-GB" sz="1100" b="1" dirty="0">
              <a:solidFill>
                <a:schemeClr val="accent1"/>
              </a:solidFill>
            </a:endParaRPr>
          </a:p>
        </p:txBody>
      </p:sp>
      <p:pic>
        <p:nvPicPr>
          <p:cNvPr id="108" name="Picture 2" descr="https://static.thenounproject.com/png/410844-200.png">
            <a:extLst>
              <a:ext uri="{FF2B5EF4-FFF2-40B4-BE49-F238E27FC236}">
                <a16:creationId xmlns:a16="http://schemas.microsoft.com/office/drawing/2014/main" id="{F7772C4F-1E7D-44E9-82B5-65AD3A6E5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320" y="5311628"/>
            <a:ext cx="423884" cy="42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https://static.thenounproject.com/png/410844-200.png">
            <a:extLst>
              <a:ext uri="{FF2B5EF4-FFF2-40B4-BE49-F238E27FC236}">
                <a16:creationId xmlns:a16="http://schemas.microsoft.com/office/drawing/2014/main" id="{1B92AC04-2A16-43EC-8202-09AE1012A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91" y="346171"/>
            <a:ext cx="423884" cy="42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https://static.thenounproject.com/png/410844-200.png">
            <a:extLst>
              <a:ext uri="{FF2B5EF4-FFF2-40B4-BE49-F238E27FC236}">
                <a16:creationId xmlns:a16="http://schemas.microsoft.com/office/drawing/2014/main" id="{A1F23F0B-AF7A-4443-AB95-6A2E44BF1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301" y="2817443"/>
            <a:ext cx="423884" cy="42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s://static.thenounproject.com/png/226946-200.png">
            <a:extLst>
              <a:ext uri="{FF2B5EF4-FFF2-40B4-BE49-F238E27FC236}">
                <a16:creationId xmlns:a16="http://schemas.microsoft.com/office/drawing/2014/main" id="{BBB6B2DE-9366-4647-899C-8E444E643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95" y="889210"/>
            <a:ext cx="373531" cy="37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https://static.thenounproject.com/png/226946-200.png">
            <a:extLst>
              <a:ext uri="{FF2B5EF4-FFF2-40B4-BE49-F238E27FC236}">
                <a16:creationId xmlns:a16="http://schemas.microsoft.com/office/drawing/2014/main" id="{9288F25D-620D-41BD-8AAB-5C74D1BF3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095" y="107308"/>
            <a:ext cx="373531" cy="37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" descr="https://static.thenounproject.com/png/226946-200.png">
            <a:extLst>
              <a:ext uri="{FF2B5EF4-FFF2-40B4-BE49-F238E27FC236}">
                <a16:creationId xmlns:a16="http://schemas.microsoft.com/office/drawing/2014/main" id="{3443EEE3-4417-43DF-9AC1-E955C4329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609" y="4081117"/>
            <a:ext cx="373531" cy="37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954B88-C867-491A-8B31-415B03C52937}"/>
              </a:ext>
            </a:extLst>
          </p:cNvPr>
          <p:cNvSpPr/>
          <p:nvPr/>
        </p:nvSpPr>
        <p:spPr>
          <a:xfrm>
            <a:off x="7586621" y="2773506"/>
            <a:ext cx="45719" cy="149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27AB51-0228-4D47-8C91-A592249BD7F0}"/>
              </a:ext>
            </a:extLst>
          </p:cNvPr>
          <p:cNvSpPr/>
          <p:nvPr/>
        </p:nvSpPr>
        <p:spPr>
          <a:xfrm>
            <a:off x="7632340" y="2983037"/>
            <a:ext cx="1360258" cy="196967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Protocols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D8B04CB3-4EC1-4A4B-8151-B897C7FEC2E5}"/>
              </a:ext>
            </a:extLst>
          </p:cNvPr>
          <p:cNvSpPr/>
          <p:nvPr/>
        </p:nvSpPr>
        <p:spPr>
          <a:xfrm>
            <a:off x="1407489" y="4870370"/>
            <a:ext cx="1360258" cy="196967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Formats</a:t>
            </a: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487D9F53-969B-4F51-8F39-6E2C809E05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59090" y="5336749"/>
            <a:ext cx="372269" cy="73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5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E46A-5E6E-4B73-8242-B642CB84E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203" y="340726"/>
            <a:ext cx="6030833" cy="1108053"/>
          </a:xfrm>
        </p:spPr>
        <p:txBody>
          <a:bodyPr>
            <a:normAutofit/>
          </a:bodyPr>
          <a:lstStyle/>
          <a:p>
            <a:r>
              <a:rPr lang="en-GB" dirty="0"/>
              <a:t>Interoperating fares – </a:t>
            </a:r>
            <a:r>
              <a:rPr lang="en-GB" dirty="0" err="1"/>
              <a:t>eg</a:t>
            </a:r>
            <a:r>
              <a:rPr lang="en-GB" dirty="0"/>
              <a:t> Plus Bus : Zonal add on for rail tickets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40EC9C-3AB0-4821-A1BE-67A882759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0423-F2DA-4A11-9E75-1EB6423D69A6}" type="slidenum">
              <a:rPr lang="en-GB" smtClean="0"/>
              <a:pPr/>
              <a:t>60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EAF56-FA3B-4FF9-941E-0EED17B4B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1DDF-3FF4-486F-A34E-226A766753A1}" type="datetime6">
              <a:rPr lang="en-GB" smtClean="0"/>
              <a:t>September 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0B74B-60EC-425C-AC43-3830DCCA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NeTEx UK Fare </a:t>
            </a:r>
            <a:r>
              <a:rPr lang="it-IT" dirty="0" err="1"/>
              <a:t>Profile</a:t>
            </a:r>
            <a:r>
              <a:rPr lang="it-IT" dirty="0"/>
              <a:t> - Complex </a:t>
            </a:r>
            <a:r>
              <a:rPr lang="it-IT" dirty="0" err="1"/>
              <a:t>Fares</a:t>
            </a:r>
            <a:endParaRPr lang="en-GB" sz="9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6258DF-F2B4-4239-8DB1-19A8213F6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03" y="2242459"/>
            <a:ext cx="1526395" cy="19379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9C5C29-B811-4F6E-8FDF-59D12CE1D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66" y="1623431"/>
            <a:ext cx="1727132" cy="5472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EDD923-5570-4B07-929B-4C9D7AD5E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3" y="4205016"/>
            <a:ext cx="1654307" cy="16066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923A2D-3EF3-4373-8953-AB06955861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3098" y="1153738"/>
            <a:ext cx="3754037" cy="3072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E83107-C7AA-454C-8E96-A1EF5D8E72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1087" y="4359377"/>
            <a:ext cx="2229149" cy="1800652"/>
          </a:xfrm>
          <a:prstGeom prst="rect">
            <a:avLst/>
          </a:prstGeom>
        </p:spPr>
      </p:pic>
      <p:sp>
        <p:nvSpPr>
          <p:cNvPr id="12" name="Line Callout 1 5">
            <a:extLst>
              <a:ext uri="{FF2B5EF4-FFF2-40B4-BE49-F238E27FC236}">
                <a16:creationId xmlns:a16="http://schemas.microsoft.com/office/drawing/2014/main" id="{E26F0DA8-CB4F-43CC-9A4D-C6CAAE86B9B7}"/>
              </a:ext>
            </a:extLst>
          </p:cNvPr>
          <p:cNvSpPr/>
          <p:nvPr/>
        </p:nvSpPr>
        <p:spPr bwMode="auto">
          <a:xfrm>
            <a:off x="6477518" y="1086875"/>
            <a:ext cx="1530170" cy="266302"/>
          </a:xfrm>
          <a:prstGeom prst="borderCallout1">
            <a:avLst>
              <a:gd name="adj1" fmla="val 103408"/>
              <a:gd name="adj2" fmla="val 39067"/>
              <a:gd name="adj3" fmla="val 189268"/>
              <a:gd name="adj4" fmla="val -60086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FARE ZONEs</a:t>
            </a:r>
          </a:p>
        </p:txBody>
      </p:sp>
      <p:sp>
        <p:nvSpPr>
          <p:cNvPr id="13" name="Line Callout 1 10">
            <a:extLst>
              <a:ext uri="{FF2B5EF4-FFF2-40B4-BE49-F238E27FC236}">
                <a16:creationId xmlns:a16="http://schemas.microsoft.com/office/drawing/2014/main" id="{915198E8-20FD-4D6C-9D31-3A11164B6A92}"/>
              </a:ext>
            </a:extLst>
          </p:cNvPr>
          <p:cNvSpPr/>
          <p:nvPr/>
        </p:nvSpPr>
        <p:spPr bwMode="auto">
          <a:xfrm>
            <a:off x="6477518" y="1608372"/>
            <a:ext cx="2269163" cy="266302"/>
          </a:xfrm>
          <a:prstGeom prst="borderCallout1">
            <a:avLst>
              <a:gd name="adj1" fmla="val 75463"/>
              <a:gd name="adj2" fmla="val -21"/>
              <a:gd name="adj3" fmla="val 120809"/>
              <a:gd name="adj4" fmla="val -43350"/>
            </a:avLst>
          </a:prstGeom>
          <a:solidFill>
            <a:srgbClr val="CC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TOPOGRAPHIC </a:t>
            </a:r>
            <a:r>
              <a:rPr kumimoji="0" lang="en-GB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PLACEs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559E2351-7C55-44D2-86D7-2083A1DE3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154" y="1183454"/>
            <a:ext cx="339445" cy="33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21DFE21-4432-43FB-BAA8-A86787E6D04F}"/>
              </a:ext>
            </a:extLst>
          </p:cNvPr>
          <p:cNvCxnSpPr>
            <a:cxnSpLocks/>
          </p:cNvCxnSpPr>
          <p:nvPr/>
        </p:nvCxnSpPr>
        <p:spPr>
          <a:xfrm>
            <a:off x="1335125" y="3873700"/>
            <a:ext cx="1616695" cy="1089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01EAB36-58D4-462B-89DF-0FC5454227AB}"/>
              </a:ext>
            </a:extLst>
          </p:cNvPr>
          <p:cNvCxnSpPr>
            <a:cxnSpLocks/>
          </p:cNvCxnSpPr>
          <p:nvPr/>
        </p:nvCxnSpPr>
        <p:spPr>
          <a:xfrm flipH="1">
            <a:off x="995325" y="3894862"/>
            <a:ext cx="372524" cy="523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1D83375-3765-47E9-9752-DAF2EEB92209}"/>
              </a:ext>
            </a:extLst>
          </p:cNvPr>
          <p:cNvCxnSpPr>
            <a:cxnSpLocks/>
          </p:cNvCxnSpPr>
          <p:nvPr/>
        </p:nvCxnSpPr>
        <p:spPr>
          <a:xfrm flipV="1">
            <a:off x="1394953" y="3511458"/>
            <a:ext cx="924235" cy="238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Image result for example icon png">
            <a:extLst>
              <a:ext uri="{FF2B5EF4-FFF2-40B4-BE49-F238E27FC236}">
                <a16:creationId xmlns:a16="http://schemas.microsoft.com/office/drawing/2014/main" id="{E6CEE270-5E98-4D94-963F-3EC05BFF6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962" y="178981"/>
            <a:ext cx="659224" cy="80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DC48DBC-A450-4302-9077-50FFAC7A8844}"/>
              </a:ext>
            </a:extLst>
          </p:cNvPr>
          <p:cNvCxnSpPr>
            <a:cxnSpLocks/>
            <a:endCxn id="30" idx="1"/>
          </p:cNvCxnSpPr>
          <p:nvPr/>
        </p:nvCxnSpPr>
        <p:spPr bwMode="auto">
          <a:xfrm flipV="1">
            <a:off x="1868155" y="3360464"/>
            <a:ext cx="1748914" cy="826936"/>
          </a:xfrm>
          <a:prstGeom prst="straightConnector1">
            <a:avLst/>
          </a:prstGeom>
          <a:solidFill>
            <a:srgbClr val="00B0D8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DCDD3497-40BC-4609-8C3B-F7C8E5AD881A}"/>
              </a:ext>
            </a:extLst>
          </p:cNvPr>
          <p:cNvSpPr/>
          <p:nvPr/>
        </p:nvSpPr>
        <p:spPr>
          <a:xfrm>
            <a:off x="3617069" y="2970517"/>
            <a:ext cx="1134951" cy="779894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F8D182A-7262-4F73-A9FF-28E07695263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803356" y="3548446"/>
            <a:ext cx="2018894" cy="728045"/>
          </a:xfrm>
          <a:prstGeom prst="straightConnector1">
            <a:avLst/>
          </a:prstGeom>
          <a:solidFill>
            <a:srgbClr val="00B0D8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  <p:pic>
        <p:nvPicPr>
          <p:cNvPr id="39" name="Content Placeholder 4">
            <a:extLst>
              <a:ext uri="{FF2B5EF4-FFF2-40B4-BE49-F238E27FC236}">
                <a16:creationId xmlns:a16="http://schemas.microsoft.com/office/drawing/2014/main" id="{131B4F78-BC02-47A5-B403-5C78C37C17D0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6752348" y="2572548"/>
            <a:ext cx="1719502" cy="1703943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40722A9-0953-4F8E-9154-43632BC5F896}"/>
              </a:ext>
            </a:extLst>
          </p:cNvPr>
          <p:cNvCxnSpPr>
            <a:cxnSpLocks/>
          </p:cNvCxnSpPr>
          <p:nvPr/>
        </p:nvCxnSpPr>
        <p:spPr bwMode="auto">
          <a:xfrm flipH="1">
            <a:off x="4784168" y="2572548"/>
            <a:ext cx="1968180" cy="423848"/>
          </a:xfrm>
          <a:prstGeom prst="straightConnector1">
            <a:avLst/>
          </a:prstGeom>
          <a:solidFill>
            <a:srgbClr val="00B0D8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3459D4E-9703-423A-A14B-159D99711056}"/>
              </a:ext>
            </a:extLst>
          </p:cNvPr>
          <p:cNvCxnSpPr>
            <a:cxnSpLocks/>
          </p:cNvCxnSpPr>
          <p:nvPr/>
        </p:nvCxnSpPr>
        <p:spPr>
          <a:xfrm flipV="1">
            <a:off x="1327601" y="3055212"/>
            <a:ext cx="335903" cy="300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CC721D40-3622-4BE1-8997-7A4502EB09C3}"/>
              </a:ext>
            </a:extLst>
          </p:cNvPr>
          <p:cNvSpPr/>
          <p:nvPr/>
        </p:nvSpPr>
        <p:spPr>
          <a:xfrm>
            <a:off x="4803356" y="4671378"/>
            <a:ext cx="41737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Zones around country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Multiple participating Bus operators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Exceptions in each zone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Sold via rail sales channels</a:t>
            </a:r>
          </a:p>
        </p:txBody>
      </p:sp>
    </p:spTree>
    <p:extLst>
      <p:ext uri="{BB962C8B-B14F-4D97-AF65-F5344CB8AC3E}">
        <p14:creationId xmlns:p14="http://schemas.microsoft.com/office/powerpoint/2010/main" val="110263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BCA2D-610F-47D0-8CC0-C419166D2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897" y="175578"/>
            <a:ext cx="8644445" cy="704348"/>
          </a:xfrm>
        </p:spPr>
        <p:txBody>
          <a:bodyPr/>
          <a:lstStyle/>
          <a:p>
            <a:r>
              <a:rPr lang="en-GB" dirty="0"/>
              <a:t>Plus Bus tariff - Crawley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33C6CD-8BD7-49FB-8CD5-C1707BEE4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0423-F2DA-4A11-9E75-1EB6423D69A6}" type="slidenum">
              <a:rPr lang="en-GB" smtClean="0"/>
              <a:pPr/>
              <a:t>61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764F6-97CA-4B38-AC16-7B1A0354C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1DDF-3FF4-486F-A34E-226A766753A1}" type="datetime6">
              <a:rPr lang="en-GB" smtClean="0"/>
              <a:t>September 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5FCFD-65E7-479D-A01D-151E514C1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NeTEx UK Fare </a:t>
            </a:r>
            <a:r>
              <a:rPr lang="it-IT" dirty="0" err="1"/>
              <a:t>Profile</a:t>
            </a:r>
            <a:r>
              <a:rPr lang="it-IT" dirty="0"/>
              <a:t> - Complex </a:t>
            </a:r>
            <a:r>
              <a:rPr lang="it-IT" dirty="0" err="1"/>
              <a:t>Fares</a:t>
            </a:r>
            <a:endParaRPr lang="en-GB" sz="9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EB50A8-236F-43DE-B836-480B092C4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406" y="728700"/>
            <a:ext cx="3870247" cy="55496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54FB6F-4835-4C23-A0AE-7AA20BD13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05" y="2007816"/>
            <a:ext cx="4305245" cy="275175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Image result for example icon png">
            <a:extLst>
              <a:ext uri="{FF2B5EF4-FFF2-40B4-BE49-F238E27FC236}">
                <a16:creationId xmlns:a16="http://schemas.microsoft.com/office/drawing/2014/main" id="{6330149B-70E6-47A8-B244-7A2706040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430" y="67380"/>
            <a:ext cx="575027" cy="70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0658C14E-0A52-495C-8C27-A56707AA2C93}"/>
              </a:ext>
            </a:extLst>
          </p:cNvPr>
          <p:cNvSpPr/>
          <p:nvPr/>
        </p:nvSpPr>
        <p:spPr>
          <a:xfrm rot="20224806">
            <a:off x="3648384" y="4480106"/>
            <a:ext cx="900100" cy="810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0">
            <a:extLst>
              <a:ext uri="{FF2B5EF4-FFF2-40B4-BE49-F238E27FC236}">
                <a16:creationId xmlns:a16="http://schemas.microsoft.com/office/drawing/2014/main" id="{99297EDD-1557-41F3-9A49-B0D7304C6B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0" b="45429"/>
          <a:stretch/>
        </p:blipFill>
        <p:spPr bwMode="auto">
          <a:xfrm>
            <a:off x="7542330" y="2527471"/>
            <a:ext cx="428687" cy="23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24">
            <a:extLst>
              <a:ext uri="{FF2B5EF4-FFF2-40B4-BE49-F238E27FC236}">
                <a16:creationId xmlns:a16="http://schemas.microsoft.com/office/drawing/2014/main" id="{6E720FD3-2620-4138-903E-BC93DA3F7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139" y="3608149"/>
            <a:ext cx="399551" cy="41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77D802-136A-4B74-8729-6A79C23AFE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6162" y="2350849"/>
            <a:ext cx="371632" cy="414774"/>
          </a:xfrm>
          <a:prstGeom prst="rect">
            <a:avLst/>
          </a:prstGeom>
        </p:spPr>
      </p:pic>
      <p:pic>
        <p:nvPicPr>
          <p:cNvPr id="21" name="Picture 2" descr="Image result for icon family">
            <a:extLst>
              <a:ext uri="{FF2B5EF4-FFF2-40B4-BE49-F238E27FC236}">
                <a16:creationId xmlns:a16="http://schemas.microsoft.com/office/drawing/2014/main" id="{2D956E94-C210-4575-94F5-311EFD84F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127" y="5256607"/>
            <a:ext cx="690430" cy="57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>
            <a:extLst>
              <a:ext uri="{FF2B5EF4-FFF2-40B4-BE49-F238E27FC236}">
                <a16:creationId xmlns:a16="http://schemas.microsoft.com/office/drawing/2014/main" id="{5C39FF20-7548-412B-B542-673B07529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679" y="4508548"/>
            <a:ext cx="297115" cy="35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0E1CF11D-E894-484F-AC89-2989AB532E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0" b="45429"/>
          <a:stretch/>
        </p:blipFill>
        <p:spPr bwMode="auto">
          <a:xfrm>
            <a:off x="8301256" y="1827333"/>
            <a:ext cx="428687" cy="23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9833FCE0-CDD0-4190-B7F8-FFE95014CA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0" b="45429"/>
          <a:stretch/>
        </p:blipFill>
        <p:spPr bwMode="auto">
          <a:xfrm>
            <a:off x="8420606" y="5277186"/>
            <a:ext cx="428687" cy="23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18">
            <a:extLst>
              <a:ext uri="{FF2B5EF4-FFF2-40B4-BE49-F238E27FC236}">
                <a16:creationId xmlns:a16="http://schemas.microsoft.com/office/drawing/2014/main" id="{22E9365F-2355-44EF-B820-D8FF404FBB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4" r="26958"/>
          <a:stretch/>
        </p:blipFill>
        <p:spPr bwMode="auto">
          <a:xfrm>
            <a:off x="4695364" y="1321707"/>
            <a:ext cx="327743" cy="53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3">
            <a:extLst>
              <a:ext uri="{FF2B5EF4-FFF2-40B4-BE49-F238E27FC236}">
                <a16:creationId xmlns:a16="http://schemas.microsoft.com/office/drawing/2014/main" id="{B3491FC1-1138-4A30-922D-7FEAFB332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693" y="2958842"/>
            <a:ext cx="393889" cy="32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Line Callout 1 5">
            <a:extLst>
              <a:ext uri="{FF2B5EF4-FFF2-40B4-BE49-F238E27FC236}">
                <a16:creationId xmlns:a16="http://schemas.microsoft.com/office/drawing/2014/main" id="{BD732D45-3FAF-4CC4-9312-07829B4479CF}"/>
              </a:ext>
            </a:extLst>
          </p:cNvPr>
          <p:cNvSpPr/>
          <p:nvPr/>
        </p:nvSpPr>
        <p:spPr bwMode="auto">
          <a:xfrm>
            <a:off x="3647245" y="1142600"/>
            <a:ext cx="928330" cy="602542"/>
          </a:xfrm>
          <a:prstGeom prst="borderCallout1">
            <a:avLst>
              <a:gd name="adj1" fmla="val 99461"/>
              <a:gd name="adj2" fmla="val 28503"/>
              <a:gd name="adj3" fmla="val 286767"/>
              <a:gd name="adj4" fmla="val -46199"/>
            </a:avLst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latin typeface="Arial" charset="0"/>
              </a:rPr>
              <a:t>FARE ZONE</a:t>
            </a:r>
          </a:p>
        </p:txBody>
      </p:sp>
      <p:sp>
        <p:nvSpPr>
          <p:cNvPr id="28" name="Line Callout 1 13">
            <a:extLst>
              <a:ext uri="{FF2B5EF4-FFF2-40B4-BE49-F238E27FC236}">
                <a16:creationId xmlns:a16="http://schemas.microsoft.com/office/drawing/2014/main" id="{68AB6E9F-E294-4322-B12E-4A93E6A811C9}"/>
              </a:ext>
            </a:extLst>
          </p:cNvPr>
          <p:cNvSpPr/>
          <p:nvPr/>
        </p:nvSpPr>
        <p:spPr bwMode="auto">
          <a:xfrm>
            <a:off x="23082" y="987926"/>
            <a:ext cx="2088362" cy="360040"/>
          </a:xfrm>
          <a:prstGeom prst="borderCallout1">
            <a:avLst>
              <a:gd name="adj1" fmla="val 120293"/>
              <a:gd name="adj2" fmla="val 39248"/>
              <a:gd name="adj3" fmla="val 712782"/>
              <a:gd name="adj4" fmla="val 37875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SALES PACKAGEs</a:t>
            </a:r>
          </a:p>
        </p:txBody>
      </p:sp>
      <p:sp>
        <p:nvSpPr>
          <p:cNvPr id="29" name="Line Callout 1 20">
            <a:extLst>
              <a:ext uri="{FF2B5EF4-FFF2-40B4-BE49-F238E27FC236}">
                <a16:creationId xmlns:a16="http://schemas.microsoft.com/office/drawing/2014/main" id="{053BF374-4D78-4C02-8746-0BE1AF55EB5A}"/>
              </a:ext>
            </a:extLst>
          </p:cNvPr>
          <p:cNvSpPr/>
          <p:nvPr/>
        </p:nvSpPr>
        <p:spPr bwMode="auto">
          <a:xfrm>
            <a:off x="361825" y="1455607"/>
            <a:ext cx="1991167" cy="355481"/>
          </a:xfrm>
          <a:prstGeom prst="borderCallout1">
            <a:avLst>
              <a:gd name="adj1" fmla="val 84480"/>
              <a:gd name="adj2" fmla="val 68032"/>
              <a:gd name="adj3" fmla="val 617994"/>
              <a:gd name="adj4" fmla="val 20572"/>
            </a:avLst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FARE PRODUCTs</a:t>
            </a:r>
          </a:p>
        </p:txBody>
      </p:sp>
      <p:sp>
        <p:nvSpPr>
          <p:cNvPr id="30" name="Line Callout 1 21">
            <a:extLst>
              <a:ext uri="{FF2B5EF4-FFF2-40B4-BE49-F238E27FC236}">
                <a16:creationId xmlns:a16="http://schemas.microsoft.com/office/drawing/2014/main" id="{2FC6E75D-DFF4-48D9-A2F8-13949E878647}"/>
              </a:ext>
            </a:extLst>
          </p:cNvPr>
          <p:cNvSpPr/>
          <p:nvPr/>
        </p:nvSpPr>
        <p:spPr bwMode="auto">
          <a:xfrm>
            <a:off x="30428" y="4916907"/>
            <a:ext cx="1352200" cy="592440"/>
          </a:xfrm>
          <a:prstGeom prst="borderCallout1">
            <a:avLst>
              <a:gd name="adj1" fmla="val -8360"/>
              <a:gd name="adj2" fmla="val 22530"/>
              <a:gd name="adj3" fmla="val -57418"/>
              <a:gd name="adj4" fmla="val 31339"/>
            </a:avLst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TIME INTERVALs</a:t>
            </a:r>
          </a:p>
        </p:txBody>
      </p:sp>
      <p:sp>
        <p:nvSpPr>
          <p:cNvPr id="31" name="Line Callout 1 25">
            <a:extLst>
              <a:ext uri="{FF2B5EF4-FFF2-40B4-BE49-F238E27FC236}">
                <a16:creationId xmlns:a16="http://schemas.microsoft.com/office/drawing/2014/main" id="{D084524C-39CF-41F1-8806-AB0E458FE3E8}"/>
              </a:ext>
            </a:extLst>
          </p:cNvPr>
          <p:cNvSpPr/>
          <p:nvPr/>
        </p:nvSpPr>
        <p:spPr bwMode="auto">
          <a:xfrm>
            <a:off x="2462191" y="5031714"/>
            <a:ext cx="1009676" cy="601874"/>
          </a:xfrm>
          <a:prstGeom prst="borderCallout1">
            <a:avLst>
              <a:gd name="adj1" fmla="val -8106"/>
              <a:gd name="adj2" fmla="val 67774"/>
              <a:gd name="adj3" fmla="val -87297"/>
              <a:gd name="adj4" fmla="val -54804"/>
            </a:avLst>
          </a:prstGeom>
          <a:solidFill>
            <a:srgbClr val="8DA12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FARE PRICEs</a:t>
            </a:r>
            <a:endParaRPr kumimoji="0" lang="en-GB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0609EDA-607E-46F6-86A6-73AA9A6706D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99054" y="5044147"/>
            <a:ext cx="427133" cy="424920"/>
          </a:xfrm>
          <a:prstGeom prst="rect">
            <a:avLst/>
          </a:prstGeom>
        </p:spPr>
      </p:pic>
      <p:pic>
        <p:nvPicPr>
          <p:cNvPr id="33" name="Picture 5">
            <a:extLst>
              <a:ext uri="{FF2B5EF4-FFF2-40B4-BE49-F238E27FC236}">
                <a16:creationId xmlns:a16="http://schemas.microsoft.com/office/drawing/2014/main" id="{A27D3194-1499-4BBA-93EF-AF5D42A93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514" y="875970"/>
            <a:ext cx="729271" cy="72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>
            <a:extLst>
              <a:ext uri="{FF2B5EF4-FFF2-40B4-BE49-F238E27FC236}">
                <a16:creationId xmlns:a16="http://schemas.microsoft.com/office/drawing/2014/main" id="{CDE34AC4-B8FB-47E5-9690-D41501ED3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673" y="1205151"/>
            <a:ext cx="429954" cy="49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F738C64B-835E-4852-B52A-AD98CE4BBDEB}"/>
              </a:ext>
            </a:extLst>
          </p:cNvPr>
          <p:cNvGrpSpPr/>
          <p:nvPr/>
        </p:nvGrpSpPr>
        <p:grpSpPr>
          <a:xfrm>
            <a:off x="3484662" y="5478653"/>
            <a:ext cx="469433" cy="760763"/>
            <a:chOff x="7452320" y="1886231"/>
            <a:chExt cx="1204901" cy="1498714"/>
          </a:xfrm>
        </p:grpSpPr>
        <p:pic>
          <p:nvPicPr>
            <p:cNvPr id="36" name="Picture 3" descr="C:\Users\nick.knowles\AppData\Local\Microsoft\Windows\INetCache\IE\1X7Q07M1\price-tag[1].jpg">
              <a:extLst>
                <a:ext uri="{FF2B5EF4-FFF2-40B4-BE49-F238E27FC236}">
                  <a16:creationId xmlns:a16="http://schemas.microsoft.com/office/drawing/2014/main" id="{3E064692-FDCB-4DCE-8BCC-7D7E2B7D52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1886231"/>
              <a:ext cx="1204901" cy="1498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5" descr="C:\Program Files\Microsoft Office\MEDIA\CAGCAT10\j0222021.wmf">
              <a:extLst>
                <a:ext uri="{FF2B5EF4-FFF2-40B4-BE49-F238E27FC236}">
                  <a16:creationId xmlns:a16="http://schemas.microsoft.com/office/drawing/2014/main" id="{E7990310-E9F6-411B-9C5A-E4C7943874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58154">
              <a:off x="7758810" y="2802089"/>
              <a:ext cx="353460" cy="354720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38" name="Picture 5">
            <a:extLst>
              <a:ext uri="{FF2B5EF4-FFF2-40B4-BE49-F238E27FC236}">
                <a16:creationId xmlns:a16="http://schemas.microsoft.com/office/drawing/2014/main" id="{80123944-FE79-48D2-A2EA-FF53F4AFB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969"/>
          <a:stretch/>
        </p:blipFill>
        <p:spPr bwMode="auto">
          <a:xfrm>
            <a:off x="1993221" y="5847989"/>
            <a:ext cx="345352" cy="340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9" descr="Related image">
            <a:extLst>
              <a:ext uri="{FF2B5EF4-FFF2-40B4-BE49-F238E27FC236}">
                <a16:creationId xmlns:a16="http://schemas.microsoft.com/office/drawing/2014/main" id="{C008382C-AFEE-44F7-A1FC-066467F26E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3" r="17613"/>
          <a:stretch/>
        </p:blipFill>
        <p:spPr bwMode="auto">
          <a:xfrm>
            <a:off x="2352993" y="5810228"/>
            <a:ext cx="269112" cy="40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Line Callout 1 10">
            <a:extLst>
              <a:ext uri="{FF2B5EF4-FFF2-40B4-BE49-F238E27FC236}">
                <a16:creationId xmlns:a16="http://schemas.microsoft.com/office/drawing/2014/main" id="{768749C3-0C38-46D8-82C7-03FAAABAE434}"/>
              </a:ext>
            </a:extLst>
          </p:cNvPr>
          <p:cNvSpPr/>
          <p:nvPr/>
        </p:nvSpPr>
        <p:spPr bwMode="auto">
          <a:xfrm>
            <a:off x="702707" y="5576908"/>
            <a:ext cx="1192694" cy="637958"/>
          </a:xfrm>
          <a:prstGeom prst="borderCallout1">
            <a:avLst>
              <a:gd name="adj1" fmla="val 39266"/>
              <a:gd name="adj2" fmla="val 100197"/>
              <a:gd name="adj3" fmla="val -136659"/>
              <a:gd name="adj4" fmla="val 9590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600" b="1" dirty="0"/>
              <a:t>USER</a:t>
            </a:r>
            <a:r>
              <a:rPr lang="en-GB" sz="1600" dirty="0"/>
              <a:t> </a:t>
            </a:r>
            <a:r>
              <a:rPr lang="en-GB" sz="1600" b="1" dirty="0"/>
              <a:t>PROFILEs</a:t>
            </a:r>
          </a:p>
        </p:txBody>
      </p:sp>
      <p:sp>
        <p:nvSpPr>
          <p:cNvPr id="42" name="Line Callout 1 24">
            <a:extLst>
              <a:ext uri="{FF2B5EF4-FFF2-40B4-BE49-F238E27FC236}">
                <a16:creationId xmlns:a16="http://schemas.microsoft.com/office/drawing/2014/main" id="{A579CA66-28C6-4667-9139-00C27D7A73D8}"/>
              </a:ext>
            </a:extLst>
          </p:cNvPr>
          <p:cNvSpPr/>
          <p:nvPr/>
        </p:nvSpPr>
        <p:spPr bwMode="auto">
          <a:xfrm>
            <a:off x="2489304" y="1496115"/>
            <a:ext cx="1021629" cy="354289"/>
          </a:xfrm>
          <a:prstGeom prst="borderCallout1">
            <a:avLst>
              <a:gd name="adj1" fmla="val 110142"/>
              <a:gd name="adj2" fmla="val 63283"/>
              <a:gd name="adj3" fmla="val 650250"/>
              <a:gd name="adj4" fmla="val -70820"/>
            </a:avLst>
          </a:prstGeom>
          <a:solidFill>
            <a:srgbClr val="FF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TARIFFs</a:t>
            </a:r>
          </a:p>
        </p:txBody>
      </p:sp>
      <p:sp>
        <p:nvSpPr>
          <p:cNvPr id="44" name="Line Callout 1 10">
            <a:extLst>
              <a:ext uri="{FF2B5EF4-FFF2-40B4-BE49-F238E27FC236}">
                <a16:creationId xmlns:a16="http://schemas.microsoft.com/office/drawing/2014/main" id="{9B1F9C4E-994C-4122-94EE-50A97FBD273F}"/>
              </a:ext>
            </a:extLst>
          </p:cNvPr>
          <p:cNvSpPr/>
          <p:nvPr/>
        </p:nvSpPr>
        <p:spPr bwMode="auto">
          <a:xfrm>
            <a:off x="2271591" y="746756"/>
            <a:ext cx="1192694" cy="637958"/>
          </a:xfrm>
          <a:prstGeom prst="borderCallout1">
            <a:avLst>
              <a:gd name="adj1" fmla="val 39266"/>
              <a:gd name="adj2" fmla="val 100197"/>
              <a:gd name="adj3" fmla="val 21200"/>
              <a:gd name="adj4" fmla="val 241988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600" b="1" dirty="0"/>
              <a:t>USER</a:t>
            </a:r>
            <a:r>
              <a:rPr lang="en-GB" sz="1600" dirty="0"/>
              <a:t> </a:t>
            </a:r>
            <a:r>
              <a:rPr lang="en-GB" sz="1600" b="1" dirty="0"/>
              <a:t>PROFILEs</a:t>
            </a:r>
          </a:p>
        </p:txBody>
      </p:sp>
      <p:sp>
        <p:nvSpPr>
          <p:cNvPr id="45" name="Line Callout 1 20">
            <a:extLst>
              <a:ext uri="{FF2B5EF4-FFF2-40B4-BE49-F238E27FC236}">
                <a16:creationId xmlns:a16="http://schemas.microsoft.com/office/drawing/2014/main" id="{6B656620-C32E-4C0B-920D-D72DE54F6889}"/>
              </a:ext>
            </a:extLst>
          </p:cNvPr>
          <p:cNvSpPr/>
          <p:nvPr/>
        </p:nvSpPr>
        <p:spPr bwMode="auto">
          <a:xfrm>
            <a:off x="6271433" y="175578"/>
            <a:ext cx="2018986" cy="427699"/>
          </a:xfrm>
          <a:prstGeom prst="borderCallout1">
            <a:avLst>
              <a:gd name="adj1" fmla="val 84480"/>
              <a:gd name="adj2" fmla="val 68032"/>
              <a:gd name="adj3" fmla="val 177040"/>
              <a:gd name="adj4" fmla="val -26279"/>
            </a:avLst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DISCOUNT RIGHT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8CD76981-2748-4FC6-81AC-8A2FD5D49D3E}"/>
              </a:ext>
            </a:extLst>
          </p:cNvPr>
          <p:cNvSpPr/>
          <p:nvPr/>
        </p:nvSpPr>
        <p:spPr>
          <a:xfrm>
            <a:off x="241022" y="3568009"/>
            <a:ext cx="1540668" cy="401052"/>
          </a:xfrm>
          <a:prstGeom prst="roundRect">
            <a:avLst/>
          </a:prstGeom>
          <a:noFill/>
          <a:ln w="28575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9DF8AF1A-86CC-4933-852F-A1188963A683}"/>
              </a:ext>
            </a:extLst>
          </p:cNvPr>
          <p:cNvSpPr/>
          <p:nvPr/>
        </p:nvSpPr>
        <p:spPr>
          <a:xfrm>
            <a:off x="283438" y="4009055"/>
            <a:ext cx="2205866" cy="692570"/>
          </a:xfrm>
          <a:prstGeom prst="roundRect">
            <a:avLst/>
          </a:prstGeom>
          <a:noFill/>
          <a:ln w="28575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CFD366E3-676E-45EF-A6E3-EF17266E63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89"/>
          <a:stretch/>
        </p:blipFill>
        <p:spPr bwMode="auto">
          <a:xfrm>
            <a:off x="1925297" y="3507916"/>
            <a:ext cx="429889" cy="32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4">
            <a:extLst>
              <a:ext uri="{FF2B5EF4-FFF2-40B4-BE49-F238E27FC236}">
                <a16:creationId xmlns:a16="http://schemas.microsoft.com/office/drawing/2014/main" id="{203E26EF-F72C-49A7-B445-B7E39D58C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0154">
            <a:off x="2579472" y="4149355"/>
            <a:ext cx="348356" cy="29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41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00E76-612D-4226-82D1-E66493A50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0064" y="243056"/>
            <a:ext cx="5902486" cy="704348"/>
          </a:xfrm>
        </p:spPr>
        <p:txBody>
          <a:bodyPr/>
          <a:lstStyle/>
          <a:p>
            <a:r>
              <a:rPr lang="en-GB" dirty="0"/>
              <a:t>Modularise ; references may be internal or external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168ED1-B952-4172-8FE3-33002FA0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0423-F2DA-4A11-9E75-1EB6423D69A6}" type="slidenum">
              <a:rPr lang="en-GB" smtClean="0"/>
              <a:pPr/>
              <a:t>62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610D7-0941-4EEB-B924-C68B4FDDF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NeTEx UK Fare </a:t>
            </a:r>
            <a:r>
              <a:rPr lang="it-IT" dirty="0" err="1"/>
              <a:t>Profile</a:t>
            </a:r>
            <a:r>
              <a:rPr lang="it-IT" dirty="0"/>
              <a:t> - Complex </a:t>
            </a:r>
            <a:r>
              <a:rPr lang="it-IT" dirty="0" err="1"/>
              <a:t>Fares</a:t>
            </a:r>
            <a:endParaRPr lang="en-GB" sz="900" dirty="0"/>
          </a:p>
        </p:txBody>
      </p:sp>
      <p:sp>
        <p:nvSpPr>
          <p:cNvPr id="6" name="Cylinder 5">
            <a:extLst>
              <a:ext uri="{FF2B5EF4-FFF2-40B4-BE49-F238E27FC236}">
                <a16:creationId xmlns:a16="http://schemas.microsoft.com/office/drawing/2014/main" id="{9BF0D629-8B93-41D3-AC9C-079897700E06}"/>
              </a:ext>
            </a:extLst>
          </p:cNvPr>
          <p:cNvSpPr/>
          <p:nvPr/>
        </p:nvSpPr>
        <p:spPr>
          <a:xfrm>
            <a:off x="521550" y="2259012"/>
            <a:ext cx="1813683" cy="216009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Cylinder 48">
            <a:extLst>
              <a:ext uri="{FF2B5EF4-FFF2-40B4-BE49-F238E27FC236}">
                <a16:creationId xmlns:a16="http://schemas.microsoft.com/office/drawing/2014/main" id="{2A632A41-16E7-421F-A510-A34FBDDB8CE1}"/>
              </a:ext>
            </a:extLst>
          </p:cNvPr>
          <p:cNvSpPr/>
          <p:nvPr/>
        </p:nvSpPr>
        <p:spPr>
          <a:xfrm>
            <a:off x="2930085" y="1403775"/>
            <a:ext cx="1530170" cy="153017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Cylinder 49">
            <a:extLst>
              <a:ext uri="{FF2B5EF4-FFF2-40B4-BE49-F238E27FC236}">
                <a16:creationId xmlns:a16="http://schemas.microsoft.com/office/drawing/2014/main" id="{8D75ED25-9197-409E-8CEB-CD17E7A621C9}"/>
              </a:ext>
            </a:extLst>
          </p:cNvPr>
          <p:cNvSpPr/>
          <p:nvPr/>
        </p:nvSpPr>
        <p:spPr>
          <a:xfrm>
            <a:off x="3062933" y="4464115"/>
            <a:ext cx="1559721" cy="153017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Cylinder 50">
            <a:extLst>
              <a:ext uri="{FF2B5EF4-FFF2-40B4-BE49-F238E27FC236}">
                <a16:creationId xmlns:a16="http://schemas.microsoft.com/office/drawing/2014/main" id="{57F1B821-48B5-460C-A03E-222E6150FB17}"/>
              </a:ext>
            </a:extLst>
          </p:cNvPr>
          <p:cNvSpPr/>
          <p:nvPr/>
        </p:nvSpPr>
        <p:spPr>
          <a:xfrm>
            <a:off x="5922150" y="2438890"/>
            <a:ext cx="1530170" cy="189021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2" name="Picture 6">
            <a:extLst>
              <a:ext uri="{FF2B5EF4-FFF2-40B4-BE49-F238E27FC236}">
                <a16:creationId xmlns:a16="http://schemas.microsoft.com/office/drawing/2014/main" id="{BAC80D34-86D9-4836-A1A5-F6DBB715E3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086" y="2911442"/>
            <a:ext cx="1215135" cy="121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6">
            <a:extLst>
              <a:ext uri="{FF2B5EF4-FFF2-40B4-BE49-F238E27FC236}">
                <a16:creationId xmlns:a16="http://schemas.microsoft.com/office/drawing/2014/main" id="{1700E088-F46C-4990-88D5-633ECD552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38990"/>
            <a:ext cx="331449" cy="33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6">
            <a:extLst>
              <a:ext uri="{FF2B5EF4-FFF2-40B4-BE49-F238E27FC236}">
                <a16:creationId xmlns:a16="http://schemas.microsoft.com/office/drawing/2014/main" id="{D391DD6D-199D-4BBA-AC06-C76133FF6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038" y="3564015"/>
            <a:ext cx="331449" cy="33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6">
            <a:extLst>
              <a:ext uri="{FF2B5EF4-FFF2-40B4-BE49-F238E27FC236}">
                <a16:creationId xmlns:a16="http://schemas.microsoft.com/office/drawing/2014/main" id="{935A0BA4-FF56-4C69-AE8D-DC9F93F19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574" y="1853824"/>
            <a:ext cx="585065" cy="58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6">
            <a:extLst>
              <a:ext uri="{FF2B5EF4-FFF2-40B4-BE49-F238E27FC236}">
                <a16:creationId xmlns:a16="http://schemas.microsoft.com/office/drawing/2014/main" id="{7903F03A-E41A-43A1-8FE5-A861BAF40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78" y="2057954"/>
            <a:ext cx="331449" cy="33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6">
            <a:extLst>
              <a:ext uri="{FF2B5EF4-FFF2-40B4-BE49-F238E27FC236}">
                <a16:creationId xmlns:a16="http://schemas.microsoft.com/office/drawing/2014/main" id="{FC5BFB6D-2E47-4ACB-8612-E480E9625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019" y="2185273"/>
            <a:ext cx="585065" cy="58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6">
            <a:extLst>
              <a:ext uri="{FF2B5EF4-FFF2-40B4-BE49-F238E27FC236}">
                <a16:creationId xmlns:a16="http://schemas.microsoft.com/office/drawing/2014/main" id="{90765DA1-E798-40C7-A7CD-0D84E412A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353" y="2383443"/>
            <a:ext cx="331449" cy="33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6">
            <a:extLst>
              <a:ext uri="{FF2B5EF4-FFF2-40B4-BE49-F238E27FC236}">
                <a16:creationId xmlns:a16="http://schemas.microsoft.com/office/drawing/2014/main" id="{B5E41B1A-F007-44FE-A4C6-E56022250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047865"/>
            <a:ext cx="656205" cy="65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6">
            <a:extLst>
              <a:ext uri="{FF2B5EF4-FFF2-40B4-BE49-F238E27FC236}">
                <a16:creationId xmlns:a16="http://schemas.microsoft.com/office/drawing/2014/main" id="{0699EF1B-99F0-4401-8206-A043AD9F1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809" y="5272680"/>
            <a:ext cx="331449" cy="33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B5256D-1AB5-4435-85CF-24C20DA637E9}"/>
              </a:ext>
            </a:extLst>
          </p:cNvPr>
          <p:cNvCxnSpPr>
            <a:cxnSpLocks/>
          </p:cNvCxnSpPr>
          <p:nvPr/>
        </p:nvCxnSpPr>
        <p:spPr>
          <a:xfrm>
            <a:off x="4622654" y="2080968"/>
            <a:ext cx="1148067" cy="689370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1000D675-16BB-48DE-9EC7-8CBE25F63F98}"/>
              </a:ext>
            </a:extLst>
          </p:cNvPr>
          <p:cNvSpPr txBox="1"/>
          <p:nvPr/>
        </p:nvSpPr>
        <p:spPr>
          <a:xfrm>
            <a:off x="502509" y="5315689"/>
            <a:ext cx="164764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NeTEx XML documents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EB2480E-9D2F-402E-A5C9-423DAFF6600C}"/>
              </a:ext>
            </a:extLst>
          </p:cNvPr>
          <p:cNvCxnSpPr>
            <a:cxnSpLocks/>
          </p:cNvCxnSpPr>
          <p:nvPr/>
        </p:nvCxnSpPr>
        <p:spPr>
          <a:xfrm flipV="1">
            <a:off x="4977045" y="4537837"/>
            <a:ext cx="945105" cy="689370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75209F47-319F-4B33-A251-F539869BE722}"/>
              </a:ext>
            </a:extLst>
          </p:cNvPr>
          <p:cNvCxnSpPr>
            <a:cxnSpLocks/>
          </p:cNvCxnSpPr>
          <p:nvPr/>
        </p:nvCxnSpPr>
        <p:spPr>
          <a:xfrm>
            <a:off x="3669809" y="3040369"/>
            <a:ext cx="185743" cy="1319441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BA5910F-1A3E-4482-8043-02BEE12C9002}"/>
              </a:ext>
            </a:extLst>
          </p:cNvPr>
          <p:cNvCxnSpPr>
            <a:cxnSpLocks/>
          </p:cNvCxnSpPr>
          <p:nvPr/>
        </p:nvCxnSpPr>
        <p:spPr>
          <a:xfrm flipV="1">
            <a:off x="2486662" y="2666033"/>
            <a:ext cx="320537" cy="654890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095C8395-0123-4F36-8000-0D6AC8A6C335}"/>
              </a:ext>
            </a:extLst>
          </p:cNvPr>
          <p:cNvCxnSpPr>
            <a:cxnSpLocks/>
          </p:cNvCxnSpPr>
          <p:nvPr/>
        </p:nvCxnSpPr>
        <p:spPr>
          <a:xfrm>
            <a:off x="2554169" y="4048205"/>
            <a:ext cx="621887" cy="422141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2">
            <a:extLst>
              <a:ext uri="{FF2B5EF4-FFF2-40B4-BE49-F238E27FC236}">
                <a16:creationId xmlns:a16="http://schemas.microsoft.com/office/drawing/2014/main" id="{63ED4A03-392F-4392-A169-CF09BF783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148" y="4558485"/>
            <a:ext cx="529776" cy="52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2">
            <a:extLst>
              <a:ext uri="{FF2B5EF4-FFF2-40B4-BE49-F238E27FC236}">
                <a16:creationId xmlns:a16="http://schemas.microsoft.com/office/drawing/2014/main" id="{C5A433CD-F3AD-44CB-8425-48CAB6993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38" y="2311515"/>
            <a:ext cx="758322" cy="364666"/>
          </a:xfrm>
          <a:prstGeom prst="rect">
            <a:avLst/>
          </a:prstGeom>
          <a:noFill/>
          <a:ln>
            <a:noFill/>
          </a:ln>
          <a:scene3d>
            <a:camera prst="perspectiveRelaxedModerately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2">
            <a:extLst>
              <a:ext uri="{FF2B5EF4-FFF2-40B4-BE49-F238E27FC236}">
                <a16:creationId xmlns:a16="http://schemas.microsoft.com/office/drawing/2014/main" id="{001DF254-4562-40E0-BCEB-E438FDBEB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816" y="5608512"/>
            <a:ext cx="529776" cy="52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2">
            <a:extLst>
              <a:ext uri="{FF2B5EF4-FFF2-40B4-BE49-F238E27FC236}">
                <a16:creationId xmlns:a16="http://schemas.microsoft.com/office/drawing/2014/main" id="{1BAC6394-1458-4BA6-8C4B-8DD8F596E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766" y="2874673"/>
            <a:ext cx="529776" cy="52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2">
            <a:extLst>
              <a:ext uri="{FF2B5EF4-FFF2-40B4-BE49-F238E27FC236}">
                <a16:creationId xmlns:a16="http://schemas.microsoft.com/office/drawing/2014/main" id="{BFABC6E7-5F8E-4847-9923-2249AF992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059" y="4014858"/>
            <a:ext cx="529776" cy="52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6">
            <a:extLst>
              <a:ext uri="{FF2B5EF4-FFF2-40B4-BE49-F238E27FC236}">
                <a16:creationId xmlns:a16="http://schemas.microsoft.com/office/drawing/2014/main" id="{B11586A3-A09A-4156-BBD4-84A584E78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62" y="2779451"/>
            <a:ext cx="585065" cy="58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6">
            <a:extLst>
              <a:ext uri="{FF2B5EF4-FFF2-40B4-BE49-F238E27FC236}">
                <a16:creationId xmlns:a16="http://schemas.microsoft.com/office/drawing/2014/main" id="{F778AF00-AAFF-477F-B2E1-2D42822BE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37" y="2985991"/>
            <a:ext cx="331449" cy="33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6">
            <a:extLst>
              <a:ext uri="{FF2B5EF4-FFF2-40B4-BE49-F238E27FC236}">
                <a16:creationId xmlns:a16="http://schemas.microsoft.com/office/drawing/2014/main" id="{7748A21F-47C5-4EB2-ACFC-B34D96BA9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98" y="3430459"/>
            <a:ext cx="933195" cy="93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6">
            <a:extLst>
              <a:ext uri="{FF2B5EF4-FFF2-40B4-BE49-F238E27FC236}">
                <a16:creationId xmlns:a16="http://schemas.microsoft.com/office/drawing/2014/main" id="{837A3CC7-6EE3-48DA-95E1-B19B09B1A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19" y="3774195"/>
            <a:ext cx="331449" cy="33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6">
            <a:extLst>
              <a:ext uri="{FF2B5EF4-FFF2-40B4-BE49-F238E27FC236}">
                <a16:creationId xmlns:a16="http://schemas.microsoft.com/office/drawing/2014/main" id="{4A8848B1-FE59-4772-A849-1BDC1624F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87" y="3817357"/>
            <a:ext cx="331449" cy="33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Arc 87">
            <a:extLst>
              <a:ext uri="{FF2B5EF4-FFF2-40B4-BE49-F238E27FC236}">
                <a16:creationId xmlns:a16="http://schemas.microsoft.com/office/drawing/2014/main" id="{5D9A2D3F-8D5E-4DEA-84A4-38CF2A832B2B}"/>
              </a:ext>
            </a:extLst>
          </p:cNvPr>
          <p:cNvSpPr/>
          <p:nvPr/>
        </p:nvSpPr>
        <p:spPr>
          <a:xfrm rot="3840595">
            <a:off x="1747399" y="1803819"/>
            <a:ext cx="758646" cy="336001"/>
          </a:xfrm>
          <a:prstGeom prst="arc">
            <a:avLst>
              <a:gd name="adj1" fmla="val 7629861"/>
              <a:gd name="adj2" fmla="val 0"/>
            </a:avLst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9" name="Picture 2">
            <a:extLst>
              <a:ext uri="{FF2B5EF4-FFF2-40B4-BE49-F238E27FC236}">
                <a16:creationId xmlns:a16="http://schemas.microsoft.com/office/drawing/2014/main" id="{029872E0-950D-4F26-A715-FB775BAE1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09" y="1407923"/>
            <a:ext cx="758322" cy="364666"/>
          </a:xfrm>
          <a:prstGeom prst="rect">
            <a:avLst/>
          </a:prstGeom>
          <a:noFill/>
          <a:ln>
            <a:noFill/>
          </a:ln>
          <a:scene3d>
            <a:camera prst="perspectiveRelaxedModerately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2">
            <a:extLst>
              <a:ext uri="{FF2B5EF4-FFF2-40B4-BE49-F238E27FC236}">
                <a16:creationId xmlns:a16="http://schemas.microsoft.com/office/drawing/2014/main" id="{293B4369-7CB1-44C2-802D-7170924F7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722" y="4475244"/>
            <a:ext cx="758322" cy="364666"/>
          </a:xfrm>
          <a:prstGeom prst="rect">
            <a:avLst/>
          </a:prstGeom>
          <a:noFill/>
          <a:ln>
            <a:noFill/>
          </a:ln>
          <a:scene3d>
            <a:camera prst="perspectiveRelaxedModerately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2">
            <a:extLst>
              <a:ext uri="{FF2B5EF4-FFF2-40B4-BE49-F238E27FC236}">
                <a16:creationId xmlns:a16="http://schemas.microsoft.com/office/drawing/2014/main" id="{370B09B1-5287-43D9-9E90-EEC245527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488" y="2438889"/>
            <a:ext cx="758322" cy="364666"/>
          </a:xfrm>
          <a:prstGeom prst="rect">
            <a:avLst/>
          </a:prstGeom>
          <a:noFill/>
          <a:ln>
            <a:noFill/>
          </a:ln>
          <a:scene3d>
            <a:camera prst="perspectiveRelaxedModerately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Arc 91">
            <a:extLst>
              <a:ext uri="{FF2B5EF4-FFF2-40B4-BE49-F238E27FC236}">
                <a16:creationId xmlns:a16="http://schemas.microsoft.com/office/drawing/2014/main" id="{AD35C183-0801-4FA1-9CBE-63F0E1869A6A}"/>
              </a:ext>
            </a:extLst>
          </p:cNvPr>
          <p:cNvSpPr/>
          <p:nvPr/>
        </p:nvSpPr>
        <p:spPr>
          <a:xfrm rot="3840595">
            <a:off x="7154093" y="2177039"/>
            <a:ext cx="758646" cy="336001"/>
          </a:xfrm>
          <a:prstGeom prst="arc">
            <a:avLst>
              <a:gd name="adj1" fmla="val 7629861"/>
              <a:gd name="adj2" fmla="val 0"/>
            </a:avLst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11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Arrow: Striped Right 278">
            <a:extLst>
              <a:ext uri="{FF2B5EF4-FFF2-40B4-BE49-F238E27FC236}">
                <a16:creationId xmlns:a16="http://schemas.microsoft.com/office/drawing/2014/main" id="{A9BF70DE-F428-42F8-9673-D60EE6AB22F3}"/>
              </a:ext>
            </a:extLst>
          </p:cNvPr>
          <p:cNvSpPr/>
          <p:nvPr/>
        </p:nvSpPr>
        <p:spPr>
          <a:xfrm rot="10800000">
            <a:off x="3864010" y="955195"/>
            <a:ext cx="1921001" cy="330534"/>
          </a:xfrm>
          <a:prstGeom prst="stripedRightArrow">
            <a:avLst>
              <a:gd name="adj1" fmla="val 53924"/>
              <a:gd name="adj2" fmla="val 50000"/>
            </a:avLst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Cylinder 101">
            <a:extLst>
              <a:ext uri="{FF2B5EF4-FFF2-40B4-BE49-F238E27FC236}">
                <a16:creationId xmlns:a16="http://schemas.microsoft.com/office/drawing/2014/main" id="{1BA1A065-1DAE-4511-8ED9-375121D9B338}"/>
              </a:ext>
            </a:extLst>
          </p:cNvPr>
          <p:cNvSpPr/>
          <p:nvPr/>
        </p:nvSpPr>
        <p:spPr>
          <a:xfrm>
            <a:off x="2355208" y="5602806"/>
            <a:ext cx="2517097" cy="625132"/>
          </a:xfrm>
          <a:prstGeom prst="can">
            <a:avLst>
              <a:gd name="adj" fmla="val 18325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Cylinder 79">
            <a:extLst>
              <a:ext uri="{FF2B5EF4-FFF2-40B4-BE49-F238E27FC236}">
                <a16:creationId xmlns:a16="http://schemas.microsoft.com/office/drawing/2014/main" id="{E229B58C-3820-4C11-B703-4F96ED43E218}"/>
              </a:ext>
            </a:extLst>
          </p:cNvPr>
          <p:cNvSpPr/>
          <p:nvPr/>
        </p:nvSpPr>
        <p:spPr>
          <a:xfrm>
            <a:off x="5406739" y="2752923"/>
            <a:ext cx="2161364" cy="444822"/>
          </a:xfrm>
          <a:prstGeom prst="can">
            <a:avLst>
              <a:gd name="adj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2"/>
                </a:solidFill>
              </a:rPr>
              <a:t>Operator …..</a:t>
            </a:r>
          </a:p>
        </p:txBody>
      </p:sp>
      <p:sp>
        <p:nvSpPr>
          <p:cNvPr id="79" name="Cylinder 78">
            <a:extLst>
              <a:ext uri="{FF2B5EF4-FFF2-40B4-BE49-F238E27FC236}">
                <a16:creationId xmlns:a16="http://schemas.microsoft.com/office/drawing/2014/main" id="{CF9F3F54-8FC8-4E35-886C-7A6EC5A7DB8A}"/>
              </a:ext>
            </a:extLst>
          </p:cNvPr>
          <p:cNvSpPr/>
          <p:nvPr/>
        </p:nvSpPr>
        <p:spPr>
          <a:xfrm>
            <a:off x="5408594" y="2438551"/>
            <a:ext cx="2161364" cy="444822"/>
          </a:xfrm>
          <a:prstGeom prst="can">
            <a:avLst>
              <a:gd name="adj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2"/>
                </a:solidFill>
              </a:rPr>
              <a:t>Operator C</a:t>
            </a:r>
          </a:p>
        </p:txBody>
      </p:sp>
      <p:sp>
        <p:nvSpPr>
          <p:cNvPr id="78" name="Cylinder 77">
            <a:extLst>
              <a:ext uri="{FF2B5EF4-FFF2-40B4-BE49-F238E27FC236}">
                <a16:creationId xmlns:a16="http://schemas.microsoft.com/office/drawing/2014/main" id="{E792F6B2-FB10-4496-B37A-F7204B817A43}"/>
              </a:ext>
            </a:extLst>
          </p:cNvPr>
          <p:cNvSpPr/>
          <p:nvPr/>
        </p:nvSpPr>
        <p:spPr>
          <a:xfrm>
            <a:off x="5410182" y="2151428"/>
            <a:ext cx="2161365" cy="415721"/>
          </a:xfrm>
          <a:prstGeom prst="can">
            <a:avLst>
              <a:gd name="adj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2"/>
                </a:solidFill>
              </a:rPr>
              <a:t>Operator B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C1E46A-5E6E-4B73-8242-B642CB84E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41" y="115394"/>
            <a:ext cx="2201980" cy="150117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dirty="0"/>
              <a:t>How to partition a Multi-operator product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40EC9C-3AB0-4821-A1BE-67A882759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0423-F2DA-4A11-9E75-1EB6423D69A6}" type="slidenum">
              <a:rPr lang="en-GB" smtClean="0"/>
              <a:pPr/>
              <a:t>63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EAF56-FA3B-4FF9-941E-0EED17B4B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1DDF-3FF4-486F-A34E-226A766753A1}" type="datetime6">
              <a:rPr lang="en-GB" smtClean="0"/>
              <a:t>September 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0B74B-60EC-425C-AC43-3830DCCA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NeTEx UK Fare </a:t>
            </a:r>
            <a:r>
              <a:rPr lang="it-IT" dirty="0" err="1"/>
              <a:t>Profile</a:t>
            </a:r>
            <a:r>
              <a:rPr lang="it-IT" dirty="0"/>
              <a:t> - Complex </a:t>
            </a:r>
            <a:r>
              <a:rPr lang="it-IT" dirty="0" err="1"/>
              <a:t>Fares</a:t>
            </a:r>
            <a:endParaRPr lang="en-GB" sz="9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6258DF-F2B4-4239-8DB1-19A8213F6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884" y="142566"/>
            <a:ext cx="1065041" cy="13522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923A2D-3EF3-4373-8953-AB0695586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779" y="103092"/>
            <a:ext cx="966008" cy="790553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01EAB36-58D4-462B-89DF-0FC5454227AB}"/>
              </a:ext>
            </a:extLst>
          </p:cNvPr>
          <p:cNvCxnSpPr>
            <a:cxnSpLocks/>
            <a:stCxn id="113" idx="3"/>
            <a:endCxn id="102" idx="2"/>
          </p:cNvCxnSpPr>
          <p:nvPr/>
        </p:nvCxnSpPr>
        <p:spPr>
          <a:xfrm>
            <a:off x="2116790" y="5850274"/>
            <a:ext cx="238418" cy="65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1D83375-3765-47E9-9752-DAF2EEB92209}"/>
              </a:ext>
            </a:extLst>
          </p:cNvPr>
          <p:cNvCxnSpPr>
            <a:cxnSpLocks/>
            <a:stCxn id="134" idx="3"/>
          </p:cNvCxnSpPr>
          <p:nvPr/>
        </p:nvCxnSpPr>
        <p:spPr>
          <a:xfrm>
            <a:off x="2003812" y="3354388"/>
            <a:ext cx="315376" cy="157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Image result for example icon png">
            <a:extLst>
              <a:ext uri="{FF2B5EF4-FFF2-40B4-BE49-F238E27FC236}">
                <a16:creationId xmlns:a16="http://schemas.microsoft.com/office/drawing/2014/main" id="{E6CEE270-5E98-4D94-963F-3EC05BFF6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962" y="178981"/>
            <a:ext cx="659224" cy="80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3459D4E-9703-423A-A14B-159D99711056}"/>
              </a:ext>
            </a:extLst>
          </p:cNvPr>
          <p:cNvCxnSpPr>
            <a:cxnSpLocks/>
          </p:cNvCxnSpPr>
          <p:nvPr/>
        </p:nvCxnSpPr>
        <p:spPr>
          <a:xfrm flipV="1">
            <a:off x="1327601" y="3055212"/>
            <a:ext cx="335903" cy="300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ylinder 24">
            <a:extLst>
              <a:ext uri="{FF2B5EF4-FFF2-40B4-BE49-F238E27FC236}">
                <a16:creationId xmlns:a16="http://schemas.microsoft.com/office/drawing/2014/main" id="{5AA020B8-C95D-45A0-8BEB-51D93AD7A321}"/>
              </a:ext>
            </a:extLst>
          </p:cNvPr>
          <p:cNvSpPr/>
          <p:nvPr/>
        </p:nvSpPr>
        <p:spPr>
          <a:xfrm>
            <a:off x="5397778" y="1386454"/>
            <a:ext cx="2165075" cy="866323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C89BFD4-2AEE-440B-BC23-D738AF3694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3165" y="1681279"/>
            <a:ext cx="423286" cy="467843"/>
          </a:xfrm>
          <a:prstGeom prst="rect">
            <a:avLst/>
          </a:prstGeom>
        </p:spPr>
      </p:pic>
      <p:sp>
        <p:nvSpPr>
          <p:cNvPr id="31" name="Cylinder 30">
            <a:extLst>
              <a:ext uri="{FF2B5EF4-FFF2-40B4-BE49-F238E27FC236}">
                <a16:creationId xmlns:a16="http://schemas.microsoft.com/office/drawing/2014/main" id="{87B32861-6EB3-44E5-8606-1BA8C230B375}"/>
              </a:ext>
            </a:extLst>
          </p:cNvPr>
          <p:cNvSpPr/>
          <p:nvPr/>
        </p:nvSpPr>
        <p:spPr>
          <a:xfrm>
            <a:off x="2358618" y="2651874"/>
            <a:ext cx="2467152" cy="149738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Cylinder 32">
            <a:extLst>
              <a:ext uri="{FF2B5EF4-FFF2-40B4-BE49-F238E27FC236}">
                <a16:creationId xmlns:a16="http://schemas.microsoft.com/office/drawing/2014/main" id="{B66C475D-7C1E-4195-B4C2-67B7965A158E}"/>
              </a:ext>
            </a:extLst>
          </p:cNvPr>
          <p:cNvSpPr/>
          <p:nvPr/>
        </p:nvSpPr>
        <p:spPr>
          <a:xfrm>
            <a:off x="2348168" y="1595198"/>
            <a:ext cx="1639651" cy="93211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EE71691-33ED-4214-8CC1-3644EC482D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4746" y="3025336"/>
            <a:ext cx="538062" cy="58054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FE752AF-CEC2-4C88-B7CC-74F0730C63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2851" y="1883997"/>
            <a:ext cx="538331" cy="563050"/>
          </a:xfrm>
          <a:prstGeom prst="rect">
            <a:avLst/>
          </a:prstGeom>
        </p:spPr>
      </p:pic>
      <p:sp>
        <p:nvSpPr>
          <p:cNvPr id="37" name="Cylinder 36">
            <a:extLst>
              <a:ext uri="{FF2B5EF4-FFF2-40B4-BE49-F238E27FC236}">
                <a16:creationId xmlns:a16="http://schemas.microsoft.com/office/drawing/2014/main" id="{033D75F2-9A25-42C8-A10F-C7329825EE06}"/>
              </a:ext>
            </a:extLst>
          </p:cNvPr>
          <p:cNvSpPr/>
          <p:nvPr/>
        </p:nvSpPr>
        <p:spPr>
          <a:xfrm>
            <a:off x="5333641" y="3613055"/>
            <a:ext cx="2253421" cy="90786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F779DF3-87F1-4E43-BB9C-5E049C84F6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7467" y="1719525"/>
            <a:ext cx="463354" cy="463354"/>
          </a:xfrm>
          <a:prstGeom prst="rect">
            <a:avLst/>
          </a:prstGeom>
        </p:spPr>
      </p:pic>
      <p:sp>
        <p:nvSpPr>
          <p:cNvPr id="43" name="Cylinder 42">
            <a:extLst>
              <a:ext uri="{FF2B5EF4-FFF2-40B4-BE49-F238E27FC236}">
                <a16:creationId xmlns:a16="http://schemas.microsoft.com/office/drawing/2014/main" id="{763BB2EF-DF6C-4551-93A8-5AF87057667C}"/>
              </a:ext>
            </a:extLst>
          </p:cNvPr>
          <p:cNvSpPr/>
          <p:nvPr/>
        </p:nvSpPr>
        <p:spPr>
          <a:xfrm>
            <a:off x="5516052" y="5075070"/>
            <a:ext cx="1806670" cy="1076121"/>
          </a:xfrm>
          <a:prstGeom prst="can">
            <a:avLst>
              <a:gd name="adj" fmla="val 23827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93C4ED2-A2E1-4DFE-B627-B0285C7161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9988" y="5407026"/>
            <a:ext cx="540101" cy="59695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B1B45EF-985D-4F52-9340-63C7B76193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29798" y="3919264"/>
            <a:ext cx="523759" cy="46990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8403609-28F3-415B-9931-B2BAD5FDAF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39236" y="3857559"/>
            <a:ext cx="541035" cy="51030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1F39F61-ABF3-4D3A-86F9-6AD3E7368C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3726" y="3912603"/>
            <a:ext cx="438669" cy="473301"/>
          </a:xfrm>
          <a:prstGeom prst="rect">
            <a:avLst/>
          </a:prstGeom>
        </p:spPr>
      </p:pic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E96E427-BCBB-4032-BC94-3C2CB6B78701}"/>
              </a:ext>
            </a:extLst>
          </p:cNvPr>
          <p:cNvCxnSpPr>
            <a:cxnSpLocks/>
            <a:stCxn id="80" idx="3"/>
            <a:endCxn id="37" idx="1"/>
          </p:cNvCxnSpPr>
          <p:nvPr/>
        </p:nvCxnSpPr>
        <p:spPr>
          <a:xfrm flipH="1">
            <a:off x="6460352" y="3197745"/>
            <a:ext cx="27069" cy="415310"/>
          </a:xfrm>
          <a:prstGeom prst="straightConnector1">
            <a:avLst/>
          </a:prstGeom>
          <a:ln w="38100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12" descr="Image result for fat controller images">
            <a:extLst>
              <a:ext uri="{FF2B5EF4-FFF2-40B4-BE49-F238E27FC236}">
                <a16:creationId xmlns:a16="http://schemas.microsoft.com/office/drawing/2014/main" id="{045C74EF-4B3D-4846-998E-0903D4AC5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29170" y="1711296"/>
            <a:ext cx="216895" cy="42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>
            <a:extLst>
              <a:ext uri="{FF2B5EF4-FFF2-40B4-BE49-F238E27FC236}">
                <a16:creationId xmlns:a16="http://schemas.microsoft.com/office/drawing/2014/main" id="{F27A2564-C476-4787-9717-9DFC7EED3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04" y="5533311"/>
            <a:ext cx="338384" cy="3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0EFC1B32-44CB-4246-BC5D-FD3CD2731D0A}"/>
              </a:ext>
            </a:extLst>
          </p:cNvPr>
          <p:cNvGrpSpPr/>
          <p:nvPr/>
        </p:nvGrpSpPr>
        <p:grpSpPr>
          <a:xfrm>
            <a:off x="7057683" y="1715882"/>
            <a:ext cx="358085" cy="193254"/>
            <a:chOff x="137694" y="3830024"/>
            <a:chExt cx="595078" cy="247543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E2EEBF0-1981-429F-A849-EAB3A035B1FD}"/>
                </a:ext>
              </a:extLst>
            </p:cNvPr>
            <p:cNvCxnSpPr/>
            <p:nvPr/>
          </p:nvCxnSpPr>
          <p:spPr>
            <a:xfrm>
              <a:off x="270666" y="3950406"/>
              <a:ext cx="161925" cy="0"/>
            </a:xfrm>
            <a:prstGeom prst="line">
              <a:avLst/>
            </a:prstGeom>
            <a:ln w="127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610271A-7403-4B89-B48B-674EA6047CB9}"/>
                </a:ext>
              </a:extLst>
            </p:cNvPr>
            <p:cNvCxnSpPr/>
            <p:nvPr/>
          </p:nvCxnSpPr>
          <p:spPr>
            <a:xfrm>
              <a:off x="432591" y="3947217"/>
              <a:ext cx="166695" cy="10029"/>
            </a:xfrm>
            <a:prstGeom prst="line">
              <a:avLst/>
            </a:prstGeom>
            <a:ln w="127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9A00FD69-57BC-4F91-B4F8-020D5DE4401D}"/>
                </a:ext>
              </a:extLst>
            </p:cNvPr>
            <p:cNvCxnSpPr/>
            <p:nvPr/>
          </p:nvCxnSpPr>
          <p:spPr>
            <a:xfrm flipH="1">
              <a:off x="611986" y="3830024"/>
              <a:ext cx="110249" cy="129836"/>
            </a:xfrm>
            <a:prstGeom prst="line">
              <a:avLst/>
            </a:prstGeom>
            <a:ln w="127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552EFA2-5D91-4958-AB8F-72AD3CE966D2}"/>
                </a:ext>
              </a:extLst>
            </p:cNvPr>
            <p:cNvCxnSpPr/>
            <p:nvPr/>
          </p:nvCxnSpPr>
          <p:spPr>
            <a:xfrm flipH="1" flipV="1">
              <a:off x="601448" y="3952231"/>
              <a:ext cx="131324" cy="125336"/>
            </a:xfrm>
            <a:prstGeom prst="line">
              <a:avLst/>
            </a:prstGeom>
            <a:ln w="127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E15617E-9697-43CB-ADDB-B3FE5604C4C1}"/>
                </a:ext>
              </a:extLst>
            </p:cNvPr>
            <p:cNvCxnSpPr/>
            <p:nvPr/>
          </p:nvCxnSpPr>
          <p:spPr>
            <a:xfrm flipH="1" flipV="1">
              <a:off x="137694" y="3830024"/>
              <a:ext cx="131324" cy="125336"/>
            </a:xfrm>
            <a:prstGeom prst="line">
              <a:avLst/>
            </a:prstGeom>
            <a:ln w="127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" name="Picture 13">
            <a:extLst>
              <a:ext uri="{FF2B5EF4-FFF2-40B4-BE49-F238E27FC236}">
                <a16:creationId xmlns:a16="http://schemas.microsoft.com/office/drawing/2014/main" id="{3733D4D9-3888-4991-A0AB-618EAB79C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89" y="3055212"/>
            <a:ext cx="208047" cy="20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Cylinder 66">
            <a:extLst>
              <a:ext uri="{FF2B5EF4-FFF2-40B4-BE49-F238E27FC236}">
                <a16:creationId xmlns:a16="http://schemas.microsoft.com/office/drawing/2014/main" id="{F7936C34-D79F-43D0-9AFF-840328FF766C}"/>
              </a:ext>
            </a:extLst>
          </p:cNvPr>
          <p:cNvSpPr/>
          <p:nvPr/>
        </p:nvSpPr>
        <p:spPr>
          <a:xfrm>
            <a:off x="2211255" y="4578108"/>
            <a:ext cx="2837806" cy="885554"/>
          </a:xfrm>
          <a:prstGeom prst="can">
            <a:avLst>
              <a:gd name="adj" fmla="val 21649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8" name="Image 53" descr="Une image contenant signe, arrêt, extérieur&#10;&#10;Description générée avec un niveau de confiance très élevé">
            <a:extLst>
              <a:ext uri="{FF2B5EF4-FFF2-40B4-BE49-F238E27FC236}">
                <a16:creationId xmlns:a16="http://schemas.microsoft.com/office/drawing/2014/main" id="{3993436B-5AE9-44F1-8E7F-488BC946F97B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6802327" y="5496606"/>
            <a:ext cx="292414" cy="38978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21863308-450E-401E-8BBC-9A0D9FD2AE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1120" y="4822985"/>
            <a:ext cx="538062" cy="580541"/>
          </a:xfrm>
          <a:prstGeom prst="rect">
            <a:avLst/>
          </a:prstGeom>
        </p:spPr>
      </p:pic>
      <p:pic>
        <p:nvPicPr>
          <p:cNvPr id="89" name="Picture 4">
            <a:extLst>
              <a:ext uri="{FF2B5EF4-FFF2-40B4-BE49-F238E27FC236}">
                <a16:creationId xmlns:a16="http://schemas.microsoft.com/office/drawing/2014/main" id="{CA585763-EB66-4F80-93AB-D330A2F36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978" y="2999930"/>
            <a:ext cx="348356" cy="29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" name="Group 92">
            <a:extLst>
              <a:ext uri="{FF2B5EF4-FFF2-40B4-BE49-F238E27FC236}">
                <a16:creationId xmlns:a16="http://schemas.microsoft.com/office/drawing/2014/main" id="{7B46230B-39DE-4972-84F5-BF88946760DE}"/>
              </a:ext>
            </a:extLst>
          </p:cNvPr>
          <p:cNvGrpSpPr/>
          <p:nvPr/>
        </p:nvGrpSpPr>
        <p:grpSpPr>
          <a:xfrm>
            <a:off x="3440369" y="5196850"/>
            <a:ext cx="336445" cy="212402"/>
            <a:chOff x="9792580" y="1957286"/>
            <a:chExt cx="336445" cy="212402"/>
          </a:xfrm>
        </p:grpSpPr>
        <p:sp>
          <p:nvSpPr>
            <p:cNvPr id="94" name="Rounded Rectangle 263">
              <a:extLst>
                <a:ext uri="{FF2B5EF4-FFF2-40B4-BE49-F238E27FC236}">
                  <a16:creationId xmlns:a16="http://schemas.microsoft.com/office/drawing/2014/main" id="{156F8C3C-43C4-4099-A7AC-54055186E16D}"/>
                </a:ext>
              </a:extLst>
            </p:cNvPr>
            <p:cNvSpPr/>
            <p:nvPr/>
          </p:nvSpPr>
          <p:spPr bwMode="auto">
            <a:xfrm>
              <a:off x="9792580" y="1957286"/>
              <a:ext cx="336445" cy="21240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5" name="Right Arrow 264">
              <a:extLst>
                <a:ext uri="{FF2B5EF4-FFF2-40B4-BE49-F238E27FC236}">
                  <a16:creationId xmlns:a16="http://schemas.microsoft.com/office/drawing/2014/main" id="{E548B7A1-19D5-4ECA-B761-ED292EB43AEF}"/>
                </a:ext>
              </a:extLst>
            </p:cNvPr>
            <p:cNvSpPr/>
            <p:nvPr/>
          </p:nvSpPr>
          <p:spPr bwMode="auto">
            <a:xfrm>
              <a:off x="9850436" y="1970217"/>
              <a:ext cx="227731" cy="93270"/>
            </a:xfrm>
            <a:prstGeom prst="rightArrow">
              <a:avLst>
                <a:gd name="adj1" fmla="val 29095"/>
                <a:gd name="adj2" fmla="val 74927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6" name="Right Arrow 265">
              <a:extLst>
                <a:ext uri="{FF2B5EF4-FFF2-40B4-BE49-F238E27FC236}">
                  <a16:creationId xmlns:a16="http://schemas.microsoft.com/office/drawing/2014/main" id="{98DF1C77-0551-4C13-9BD1-D71777AB132F}"/>
                </a:ext>
              </a:extLst>
            </p:cNvPr>
            <p:cNvSpPr/>
            <p:nvPr/>
          </p:nvSpPr>
          <p:spPr bwMode="auto">
            <a:xfrm rot="10800000">
              <a:off x="9850435" y="2063486"/>
              <a:ext cx="226837" cy="93270"/>
            </a:xfrm>
            <a:prstGeom prst="rightArrow">
              <a:avLst>
                <a:gd name="adj1" fmla="val 29095"/>
                <a:gd name="adj2" fmla="val 74927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97" name="Picture 2">
            <a:extLst>
              <a:ext uri="{FF2B5EF4-FFF2-40B4-BE49-F238E27FC236}">
                <a16:creationId xmlns:a16="http://schemas.microsoft.com/office/drawing/2014/main" id="{83CDB936-19B1-439F-B790-350713C3B4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89"/>
          <a:stretch/>
        </p:blipFill>
        <p:spPr bwMode="auto">
          <a:xfrm>
            <a:off x="3020459" y="4815031"/>
            <a:ext cx="373664" cy="28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" name="Picture 4">
            <a:extLst>
              <a:ext uri="{FF2B5EF4-FFF2-40B4-BE49-F238E27FC236}">
                <a16:creationId xmlns:a16="http://schemas.microsoft.com/office/drawing/2014/main" id="{74219A86-A3E3-4BEE-B377-10538C540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0154">
            <a:off x="3035503" y="5135740"/>
            <a:ext cx="348356" cy="29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9" name="Group 98">
            <a:extLst>
              <a:ext uri="{FF2B5EF4-FFF2-40B4-BE49-F238E27FC236}">
                <a16:creationId xmlns:a16="http://schemas.microsoft.com/office/drawing/2014/main" id="{699A0DA1-23EC-4D7F-9EE6-1FC4F4B6244F}"/>
              </a:ext>
            </a:extLst>
          </p:cNvPr>
          <p:cNvGrpSpPr/>
          <p:nvPr/>
        </p:nvGrpSpPr>
        <p:grpSpPr>
          <a:xfrm>
            <a:off x="3447608" y="4907265"/>
            <a:ext cx="294012" cy="193323"/>
            <a:chOff x="9786075" y="1539123"/>
            <a:chExt cx="294012" cy="193323"/>
          </a:xfrm>
        </p:grpSpPr>
        <p:sp>
          <p:nvSpPr>
            <p:cNvPr id="100" name="Rounded Rectangle 254">
              <a:extLst>
                <a:ext uri="{FF2B5EF4-FFF2-40B4-BE49-F238E27FC236}">
                  <a16:creationId xmlns:a16="http://schemas.microsoft.com/office/drawing/2014/main" id="{9FC0BFC5-12E6-4E5E-87A0-A78C4FEC4DA7}"/>
                </a:ext>
              </a:extLst>
            </p:cNvPr>
            <p:cNvSpPr/>
            <p:nvPr/>
          </p:nvSpPr>
          <p:spPr bwMode="auto">
            <a:xfrm>
              <a:off x="9786075" y="1539123"/>
              <a:ext cx="294012" cy="193323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1" name="Right Arrow 255">
              <a:extLst>
                <a:ext uri="{FF2B5EF4-FFF2-40B4-BE49-F238E27FC236}">
                  <a16:creationId xmlns:a16="http://schemas.microsoft.com/office/drawing/2014/main" id="{85FD70F8-EE80-4EDA-9B0F-E0C4732192FB}"/>
                </a:ext>
              </a:extLst>
            </p:cNvPr>
            <p:cNvSpPr/>
            <p:nvPr/>
          </p:nvSpPr>
          <p:spPr bwMode="auto">
            <a:xfrm>
              <a:off x="9812500" y="1581659"/>
              <a:ext cx="254173" cy="114917"/>
            </a:xfrm>
            <a:prstGeom prst="rightArrow">
              <a:avLst>
                <a:gd name="adj1" fmla="val 29095"/>
                <a:gd name="adj2" fmla="val 74927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974A3C7-DAAF-4A44-8CE2-C5E137A52DDE}"/>
              </a:ext>
            </a:extLst>
          </p:cNvPr>
          <p:cNvSpPr txBox="1"/>
          <p:nvPr/>
        </p:nvSpPr>
        <p:spPr>
          <a:xfrm>
            <a:off x="7775517" y="1297029"/>
            <a:ext cx="1287127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Operator  specific Lines &amp; exceptions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6281BC4-2189-4C73-93A2-0E83F7CA3C94}"/>
              </a:ext>
            </a:extLst>
          </p:cNvPr>
          <p:cNvSpPr txBox="1"/>
          <p:nvPr/>
        </p:nvSpPr>
        <p:spPr>
          <a:xfrm>
            <a:off x="7769037" y="4219595"/>
            <a:ext cx="1301769" cy="20313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GB" dirty="0"/>
              <a:t>National Stop &amp; Plusbus Zone definitions</a:t>
            </a:r>
          </a:p>
          <a:p>
            <a:r>
              <a:rPr lang="en-GB" dirty="0"/>
              <a:t>(NPTG &amp; NAPTAN)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42F7727-D212-4BFF-97EF-1FB04A63E2E5}"/>
              </a:ext>
            </a:extLst>
          </p:cNvPr>
          <p:cNvSpPr/>
          <p:nvPr/>
        </p:nvSpPr>
        <p:spPr>
          <a:xfrm>
            <a:off x="142556" y="4650251"/>
            <a:ext cx="1787527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National Rail Travel Products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61CEAA6-3290-4CD4-A2DE-E994CC26C38E}"/>
              </a:ext>
            </a:extLst>
          </p:cNvPr>
          <p:cNvSpPr/>
          <p:nvPr/>
        </p:nvSpPr>
        <p:spPr>
          <a:xfrm>
            <a:off x="7767261" y="3055053"/>
            <a:ext cx="1287127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Common Plus Bus definitions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05551B7A-3024-499B-83A9-27C3349B04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2771" y="5633407"/>
            <a:ext cx="483159" cy="521304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0B9A72A6-0425-46C1-9EA2-CD322FA1F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895" y="299941"/>
            <a:ext cx="966008" cy="790553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F6A58C82-E671-435A-949A-FB62750F1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7348" y="465208"/>
            <a:ext cx="966008" cy="790553"/>
          </a:xfrm>
          <a:prstGeom prst="rect">
            <a:avLst/>
          </a:prstGeom>
        </p:spPr>
      </p:pic>
      <p:sp>
        <p:nvSpPr>
          <p:cNvPr id="113" name="Rectangle 112">
            <a:extLst>
              <a:ext uri="{FF2B5EF4-FFF2-40B4-BE49-F238E27FC236}">
                <a16:creationId xmlns:a16="http://schemas.microsoft.com/office/drawing/2014/main" id="{B2F504AF-489A-472E-A7DE-215CF432C750}"/>
              </a:ext>
            </a:extLst>
          </p:cNvPr>
          <p:cNvSpPr/>
          <p:nvPr/>
        </p:nvSpPr>
        <p:spPr>
          <a:xfrm>
            <a:off x="70231" y="5527108"/>
            <a:ext cx="2046559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National Rail Railcard Products</a:t>
            </a:r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A1D722A1-D5CC-4799-AA63-E0A0612D576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867945" y="275081"/>
            <a:ext cx="1727132" cy="547210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76DE4927-8EDC-4495-848A-950BA774A86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50131" y="4437342"/>
            <a:ext cx="1012722" cy="320863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F349C0AF-D7E9-4E87-904D-9F72638A86C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132231" y="5816952"/>
            <a:ext cx="538062" cy="300182"/>
          </a:xfrm>
          <a:prstGeom prst="rect">
            <a:avLst/>
          </a:prstGeom>
        </p:spPr>
      </p:pic>
      <p:pic>
        <p:nvPicPr>
          <p:cNvPr id="121" name="Picture 5">
            <a:extLst>
              <a:ext uri="{FF2B5EF4-FFF2-40B4-BE49-F238E27FC236}">
                <a16:creationId xmlns:a16="http://schemas.microsoft.com/office/drawing/2014/main" id="{18DC74F0-FA26-444E-93FA-A86D0F4C88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969"/>
          <a:stretch/>
        </p:blipFill>
        <p:spPr bwMode="auto">
          <a:xfrm>
            <a:off x="4338271" y="5809461"/>
            <a:ext cx="246830" cy="2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9" descr="Related image">
            <a:extLst>
              <a:ext uri="{FF2B5EF4-FFF2-40B4-BE49-F238E27FC236}">
                <a16:creationId xmlns:a16="http://schemas.microsoft.com/office/drawing/2014/main" id="{A9CE3448-2C33-4D32-AD70-50B8D9678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3" r="17613"/>
          <a:stretch/>
        </p:blipFill>
        <p:spPr bwMode="auto">
          <a:xfrm>
            <a:off x="3826135" y="5845292"/>
            <a:ext cx="160571" cy="2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14">
            <a:extLst>
              <a:ext uri="{FF2B5EF4-FFF2-40B4-BE49-F238E27FC236}">
                <a16:creationId xmlns:a16="http://schemas.microsoft.com/office/drawing/2014/main" id="{5C19E69A-4498-4166-BC91-1A4D2DD92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14" y="5822004"/>
            <a:ext cx="206943" cy="24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24">
            <a:extLst>
              <a:ext uri="{FF2B5EF4-FFF2-40B4-BE49-F238E27FC236}">
                <a16:creationId xmlns:a16="http://schemas.microsoft.com/office/drawing/2014/main" id="{7B4E3110-67A6-4834-B95C-CC79724B6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075" y="5832441"/>
            <a:ext cx="234564" cy="2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9731BF9C-5AEF-4A7F-A02A-C2F079E3AAAB}"/>
              </a:ext>
            </a:extLst>
          </p:cNvPr>
          <p:cNvCxnSpPr>
            <a:cxnSpLocks/>
            <a:stCxn id="37" idx="3"/>
            <a:endCxn id="43" idx="0"/>
          </p:cNvCxnSpPr>
          <p:nvPr/>
        </p:nvCxnSpPr>
        <p:spPr>
          <a:xfrm flipH="1">
            <a:off x="6419387" y="4520922"/>
            <a:ext cx="40965" cy="810555"/>
          </a:xfrm>
          <a:prstGeom prst="straightConnector1">
            <a:avLst/>
          </a:prstGeom>
          <a:ln w="38100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>
            <a:extLst>
              <a:ext uri="{FF2B5EF4-FFF2-40B4-BE49-F238E27FC236}">
                <a16:creationId xmlns:a16="http://schemas.microsoft.com/office/drawing/2014/main" id="{BE27E7D0-5A98-4D99-97D9-76735D00F4F7}"/>
              </a:ext>
            </a:extLst>
          </p:cNvPr>
          <p:cNvSpPr/>
          <p:nvPr/>
        </p:nvSpPr>
        <p:spPr>
          <a:xfrm>
            <a:off x="214877" y="2062818"/>
            <a:ext cx="1758624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Plusbus Prices 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13D7FF38-4931-4B17-9C82-5D211E042617}"/>
              </a:ext>
            </a:extLst>
          </p:cNvPr>
          <p:cNvSpPr/>
          <p:nvPr/>
        </p:nvSpPr>
        <p:spPr>
          <a:xfrm>
            <a:off x="245188" y="2892723"/>
            <a:ext cx="1758624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Plusbus Product definitions </a:t>
            </a: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E9B751E9-2321-4E57-929A-33ABD81C955C}"/>
              </a:ext>
            </a:extLst>
          </p:cNvPr>
          <p:cNvCxnSpPr>
            <a:cxnSpLocks/>
            <a:stCxn id="67" idx="4"/>
            <a:endCxn id="43" idx="2"/>
          </p:cNvCxnSpPr>
          <p:nvPr/>
        </p:nvCxnSpPr>
        <p:spPr>
          <a:xfrm>
            <a:off x="5049061" y="5020885"/>
            <a:ext cx="466991" cy="592246"/>
          </a:xfrm>
          <a:prstGeom prst="straightConnector1">
            <a:avLst/>
          </a:prstGeom>
          <a:ln w="38100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6" name="Picture 165">
            <a:extLst>
              <a:ext uri="{FF2B5EF4-FFF2-40B4-BE49-F238E27FC236}">
                <a16:creationId xmlns:a16="http://schemas.microsoft.com/office/drawing/2014/main" id="{2661172E-17D7-4DB1-B155-A082F8FD5E8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82542" y="3175526"/>
            <a:ext cx="1012722" cy="320863"/>
          </a:xfrm>
          <a:prstGeom prst="rect">
            <a:avLst/>
          </a:prstGeom>
        </p:spPr>
      </p:pic>
      <p:pic>
        <p:nvPicPr>
          <p:cNvPr id="168" name="Picture 12">
            <a:extLst>
              <a:ext uri="{FF2B5EF4-FFF2-40B4-BE49-F238E27FC236}">
                <a16:creationId xmlns:a16="http://schemas.microsoft.com/office/drawing/2014/main" id="{E0663C13-0138-4146-85DB-38E293526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948" y="3400222"/>
            <a:ext cx="217796" cy="21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" name="Picture 31">
            <a:extLst>
              <a:ext uri="{FF2B5EF4-FFF2-40B4-BE49-F238E27FC236}">
                <a16:creationId xmlns:a16="http://schemas.microsoft.com/office/drawing/2014/main" id="{B45068ED-05A4-4757-9510-9BF7A6691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834" y="3025336"/>
            <a:ext cx="287094" cy="28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" name="Picture 34">
            <a:extLst>
              <a:ext uri="{FF2B5EF4-FFF2-40B4-BE49-F238E27FC236}">
                <a16:creationId xmlns:a16="http://schemas.microsoft.com/office/drawing/2014/main" id="{389D820D-2260-4F6C-AD15-26D8D8E3E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830" y="3507551"/>
            <a:ext cx="275946" cy="27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" name="Picture 31">
            <a:extLst>
              <a:ext uri="{FF2B5EF4-FFF2-40B4-BE49-F238E27FC236}">
                <a16:creationId xmlns:a16="http://schemas.microsoft.com/office/drawing/2014/main" id="{9D97CE23-EACE-48B1-B547-D513F2F52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922" y="4748454"/>
            <a:ext cx="287094" cy="28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" name="Picture 34">
            <a:extLst>
              <a:ext uri="{FF2B5EF4-FFF2-40B4-BE49-F238E27FC236}">
                <a16:creationId xmlns:a16="http://schemas.microsoft.com/office/drawing/2014/main" id="{C216CFA0-5B99-4299-B612-E925E49C7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928" y="5082564"/>
            <a:ext cx="275946" cy="27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" name="Picture 2">
            <a:extLst>
              <a:ext uri="{FF2B5EF4-FFF2-40B4-BE49-F238E27FC236}">
                <a16:creationId xmlns:a16="http://schemas.microsoft.com/office/drawing/2014/main" id="{50F9EA71-41A6-41E4-996F-4B72BE41E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1" t="12303" r="24608" b="14035"/>
          <a:stretch/>
        </p:blipFill>
        <p:spPr bwMode="auto">
          <a:xfrm>
            <a:off x="3881586" y="3637011"/>
            <a:ext cx="413640" cy="31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5" name="Picture 3">
            <a:extLst>
              <a:ext uri="{FF2B5EF4-FFF2-40B4-BE49-F238E27FC236}">
                <a16:creationId xmlns:a16="http://schemas.microsoft.com/office/drawing/2014/main" id="{DE2BD5B7-ED3D-4C5A-A8BF-7C361A7EF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5822">
            <a:off x="3844989" y="3209844"/>
            <a:ext cx="464015" cy="24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" name="Picture 10">
            <a:extLst>
              <a:ext uri="{FF2B5EF4-FFF2-40B4-BE49-F238E27FC236}">
                <a16:creationId xmlns:a16="http://schemas.microsoft.com/office/drawing/2014/main" id="{23D68174-01DF-4B27-A8A0-FC86A077C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0" b="45429"/>
          <a:stretch/>
        </p:blipFill>
        <p:spPr bwMode="auto">
          <a:xfrm>
            <a:off x="6942148" y="1998988"/>
            <a:ext cx="357285" cy="19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9C5C29-B811-4F6E-8FDF-59D12CE1D9E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45540" y="4067965"/>
            <a:ext cx="1403521" cy="444680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061EDE52-467D-4255-A490-E750D8C51A6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60934" y="1674853"/>
            <a:ext cx="1403521" cy="444680"/>
          </a:xfrm>
          <a:prstGeom prst="rect">
            <a:avLst/>
          </a:prstGeom>
        </p:spPr>
      </p:pic>
      <p:grpSp>
        <p:nvGrpSpPr>
          <p:cNvPr id="178" name="Group 177">
            <a:extLst>
              <a:ext uri="{FF2B5EF4-FFF2-40B4-BE49-F238E27FC236}">
                <a16:creationId xmlns:a16="http://schemas.microsoft.com/office/drawing/2014/main" id="{4414BB10-09CC-4A92-A27E-222E82C39EE6}"/>
              </a:ext>
            </a:extLst>
          </p:cNvPr>
          <p:cNvGrpSpPr/>
          <p:nvPr/>
        </p:nvGrpSpPr>
        <p:grpSpPr>
          <a:xfrm>
            <a:off x="3224805" y="1938673"/>
            <a:ext cx="484161" cy="421077"/>
            <a:chOff x="582086" y="4119430"/>
            <a:chExt cx="1593340" cy="1856372"/>
          </a:xfrm>
        </p:grpSpPr>
        <p:pic>
          <p:nvPicPr>
            <p:cNvPr id="179" name="Picture 13">
              <a:extLst>
                <a:ext uri="{FF2B5EF4-FFF2-40B4-BE49-F238E27FC236}">
                  <a16:creationId xmlns:a16="http://schemas.microsoft.com/office/drawing/2014/main" id="{33473A15-CBC8-4FFD-BB26-943EF88342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50" r="11378"/>
            <a:stretch/>
          </p:blipFill>
          <p:spPr bwMode="auto">
            <a:xfrm>
              <a:off x="582086" y="4219616"/>
              <a:ext cx="1588390" cy="1756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0" name="Straight Arrow Connector 179">
              <a:extLst>
                <a:ext uri="{FF2B5EF4-FFF2-40B4-BE49-F238E27FC236}">
                  <a16:creationId xmlns:a16="http://schemas.microsoft.com/office/drawing/2014/main" id="{EC6AE307-6884-4BB3-818F-83C0DEBDDA9C}"/>
                </a:ext>
              </a:extLst>
            </p:cNvPr>
            <p:cNvCxnSpPr/>
            <p:nvPr/>
          </p:nvCxnSpPr>
          <p:spPr bwMode="auto">
            <a:xfrm flipH="1" flipV="1">
              <a:off x="806229" y="4119430"/>
              <a:ext cx="1038873" cy="1528624"/>
            </a:xfrm>
            <a:prstGeom prst="straightConnector1">
              <a:avLst/>
            </a:prstGeom>
            <a:solidFill>
              <a:srgbClr val="00B0D8"/>
            </a:solidFill>
            <a:ln w="9525" cap="flat" cmpd="sng" algn="ctr">
              <a:noFill/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1" name="Curved Down Arrow 138">
              <a:extLst>
                <a:ext uri="{FF2B5EF4-FFF2-40B4-BE49-F238E27FC236}">
                  <a16:creationId xmlns:a16="http://schemas.microsoft.com/office/drawing/2014/main" id="{4731CD10-DD12-46EB-A5B6-0A088BC3CA68}"/>
                </a:ext>
              </a:extLst>
            </p:cNvPr>
            <p:cNvSpPr/>
            <p:nvPr/>
          </p:nvSpPr>
          <p:spPr bwMode="auto">
            <a:xfrm rot="2153890">
              <a:off x="1728044" y="4227982"/>
              <a:ext cx="447382" cy="329722"/>
            </a:xfrm>
            <a:prstGeom prst="curvedDownArrow">
              <a:avLst/>
            </a:prstGeom>
            <a:solidFill>
              <a:srgbClr val="00B0D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D4AEB956-555C-4E6B-B0F0-99CEC648D697}"/>
                </a:ext>
              </a:extLst>
            </p:cNvPr>
            <p:cNvGrpSpPr/>
            <p:nvPr/>
          </p:nvGrpSpPr>
          <p:grpSpPr>
            <a:xfrm rot="20795735">
              <a:off x="753840" y="5038893"/>
              <a:ext cx="167721" cy="310942"/>
              <a:chOff x="7452316" y="1886229"/>
              <a:chExt cx="1204900" cy="1498713"/>
            </a:xfrm>
          </p:grpSpPr>
          <p:pic>
            <p:nvPicPr>
              <p:cNvPr id="198" name="Picture 3" descr="C:\Users\nick.knowles\AppData\Local\Microsoft\Windows\INetCache\IE\1X7Q07M1\price-tag[1].jpg">
                <a:extLst>
                  <a:ext uri="{FF2B5EF4-FFF2-40B4-BE49-F238E27FC236}">
                    <a16:creationId xmlns:a16="http://schemas.microsoft.com/office/drawing/2014/main" id="{D5B99B75-D7F1-4DAC-8D39-C7D1FAAFFC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2316" y="1886229"/>
                <a:ext cx="1204900" cy="1498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9" name="Picture 5" descr="C:\Program Files\Microsoft Office\MEDIA\CAGCAT10\j0222021.wmf">
                <a:extLst>
                  <a:ext uri="{FF2B5EF4-FFF2-40B4-BE49-F238E27FC236}">
                    <a16:creationId xmlns:a16="http://schemas.microsoft.com/office/drawing/2014/main" id="{8D6161FB-7D02-4AC0-9227-2662025C58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58154">
                <a:off x="7758811" y="2802088"/>
                <a:ext cx="353459" cy="354719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26792518-1E83-482B-A51C-FE3AC1C710F7}"/>
                </a:ext>
              </a:extLst>
            </p:cNvPr>
            <p:cNvGrpSpPr/>
            <p:nvPr/>
          </p:nvGrpSpPr>
          <p:grpSpPr>
            <a:xfrm rot="20795735">
              <a:off x="1783680" y="5009860"/>
              <a:ext cx="167721" cy="310942"/>
              <a:chOff x="7452316" y="1886229"/>
              <a:chExt cx="1204900" cy="1498713"/>
            </a:xfrm>
          </p:grpSpPr>
          <p:pic>
            <p:nvPicPr>
              <p:cNvPr id="196" name="Picture 3" descr="C:\Users\nick.knowles\AppData\Local\Microsoft\Windows\INetCache\IE\1X7Q07M1\price-tag[1].jpg">
                <a:extLst>
                  <a:ext uri="{FF2B5EF4-FFF2-40B4-BE49-F238E27FC236}">
                    <a16:creationId xmlns:a16="http://schemas.microsoft.com/office/drawing/2014/main" id="{9C42C8DA-461E-42F1-B37F-11F99BDE9F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2316" y="1886229"/>
                <a:ext cx="1204900" cy="1498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7" name="Picture 5" descr="C:\Program Files\Microsoft Office\MEDIA\CAGCAT10\j0222021.wmf">
                <a:extLst>
                  <a:ext uri="{FF2B5EF4-FFF2-40B4-BE49-F238E27FC236}">
                    <a16:creationId xmlns:a16="http://schemas.microsoft.com/office/drawing/2014/main" id="{05DA446B-4A7E-4EC0-9A99-6083B2FCBC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58154">
                <a:off x="7758811" y="2802088"/>
                <a:ext cx="353459" cy="354719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350CB7E2-1C3A-4836-8B15-E0C725627C08}"/>
                </a:ext>
              </a:extLst>
            </p:cNvPr>
            <p:cNvGrpSpPr/>
            <p:nvPr/>
          </p:nvGrpSpPr>
          <p:grpSpPr>
            <a:xfrm rot="17313064">
              <a:off x="1529577" y="4549808"/>
              <a:ext cx="167721" cy="310942"/>
              <a:chOff x="7452316" y="1886229"/>
              <a:chExt cx="1204900" cy="1498713"/>
            </a:xfrm>
          </p:grpSpPr>
          <p:pic>
            <p:nvPicPr>
              <p:cNvPr id="194" name="Picture 3" descr="C:\Users\nick.knowles\AppData\Local\Microsoft\Windows\INetCache\IE\1X7Q07M1\price-tag[1].jpg">
                <a:extLst>
                  <a:ext uri="{FF2B5EF4-FFF2-40B4-BE49-F238E27FC236}">
                    <a16:creationId xmlns:a16="http://schemas.microsoft.com/office/drawing/2014/main" id="{EAD0057B-85D0-4711-902B-A0D754B330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2316" y="1886229"/>
                <a:ext cx="1204900" cy="1498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5" name="Picture 5" descr="C:\Program Files\Microsoft Office\MEDIA\CAGCAT10\j0222021.wmf">
                <a:extLst>
                  <a:ext uri="{FF2B5EF4-FFF2-40B4-BE49-F238E27FC236}">
                    <a16:creationId xmlns:a16="http://schemas.microsoft.com/office/drawing/2014/main" id="{42AA6FFB-B1EC-4E79-A2B0-C6CC089F76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58154">
                <a:off x="7758811" y="2802088"/>
                <a:ext cx="353459" cy="354719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73E93C0-712F-4E59-AC4E-D89403D64537}"/>
                </a:ext>
              </a:extLst>
            </p:cNvPr>
            <p:cNvGrpSpPr/>
            <p:nvPr/>
          </p:nvGrpSpPr>
          <p:grpSpPr>
            <a:xfrm rot="2338864">
              <a:off x="1048094" y="4554661"/>
              <a:ext cx="167721" cy="310942"/>
              <a:chOff x="7452316" y="1886229"/>
              <a:chExt cx="1204900" cy="1498713"/>
            </a:xfrm>
          </p:grpSpPr>
          <p:pic>
            <p:nvPicPr>
              <p:cNvPr id="192" name="Picture 3" descr="C:\Users\nick.knowles\AppData\Local\Microsoft\Windows\INetCache\IE\1X7Q07M1\price-tag[1].jpg">
                <a:extLst>
                  <a:ext uri="{FF2B5EF4-FFF2-40B4-BE49-F238E27FC236}">
                    <a16:creationId xmlns:a16="http://schemas.microsoft.com/office/drawing/2014/main" id="{7B27A3F0-A1D3-4D65-8093-6190C99CCB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2316" y="1886229"/>
                <a:ext cx="1204900" cy="1498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3" name="Picture 5" descr="C:\Program Files\Microsoft Office\MEDIA\CAGCAT10\j0222021.wmf">
                <a:extLst>
                  <a:ext uri="{FF2B5EF4-FFF2-40B4-BE49-F238E27FC236}">
                    <a16:creationId xmlns:a16="http://schemas.microsoft.com/office/drawing/2014/main" id="{AD2363DF-BD82-4FD7-9162-BAF0338196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58154">
                <a:off x="7758811" y="2802088"/>
                <a:ext cx="353459" cy="354719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F5802F68-805B-4676-9988-E1B2D97FB5D5}"/>
                </a:ext>
              </a:extLst>
            </p:cNvPr>
            <p:cNvGrpSpPr/>
            <p:nvPr/>
          </p:nvGrpSpPr>
          <p:grpSpPr>
            <a:xfrm rot="2938307">
              <a:off x="1546616" y="5398882"/>
              <a:ext cx="172916" cy="273241"/>
              <a:chOff x="7583441" y="2049332"/>
              <a:chExt cx="1006699" cy="1252182"/>
            </a:xfrm>
          </p:grpSpPr>
          <p:pic>
            <p:nvPicPr>
              <p:cNvPr id="190" name="Picture 3" descr="C:\Users\nick.knowles\AppData\Local\Microsoft\Windows\INetCache\IE\1X7Q07M1\price-tag[1].jpg">
                <a:extLst>
                  <a:ext uri="{FF2B5EF4-FFF2-40B4-BE49-F238E27FC236}">
                    <a16:creationId xmlns:a16="http://schemas.microsoft.com/office/drawing/2014/main" id="{44B29FFE-574E-45E4-8D30-02C4AB412F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83441" y="2049332"/>
                <a:ext cx="1006699" cy="12521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1" name="Picture 5" descr="C:\Program Files\Microsoft Office\MEDIA\CAGCAT10\j0222021.wmf">
                <a:extLst>
                  <a:ext uri="{FF2B5EF4-FFF2-40B4-BE49-F238E27FC236}">
                    <a16:creationId xmlns:a16="http://schemas.microsoft.com/office/drawing/2014/main" id="{58938A72-FFD6-4312-BD7F-08C9BCC286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58154">
                <a:off x="7758811" y="2802088"/>
                <a:ext cx="353459" cy="354719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012CE820-528D-4E6F-9113-863737A97397}"/>
                </a:ext>
              </a:extLst>
            </p:cNvPr>
            <p:cNvGrpSpPr/>
            <p:nvPr/>
          </p:nvGrpSpPr>
          <p:grpSpPr>
            <a:xfrm rot="17313064">
              <a:off x="1046781" y="5446740"/>
              <a:ext cx="114387" cy="246435"/>
              <a:chOff x="7452316" y="1886229"/>
              <a:chExt cx="1204900" cy="1498713"/>
            </a:xfrm>
          </p:grpSpPr>
          <p:pic>
            <p:nvPicPr>
              <p:cNvPr id="188" name="Picture 3" descr="C:\Users\nick.knowles\AppData\Local\Microsoft\Windows\INetCache\IE\1X7Q07M1\price-tag[1].jpg">
                <a:extLst>
                  <a:ext uri="{FF2B5EF4-FFF2-40B4-BE49-F238E27FC236}">
                    <a16:creationId xmlns:a16="http://schemas.microsoft.com/office/drawing/2014/main" id="{580B75E0-80B4-442F-9639-7E6530E448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2316" y="1886229"/>
                <a:ext cx="1204900" cy="1498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9" name="Picture 5" descr="C:\Program Files\Microsoft Office\MEDIA\CAGCAT10\j0222021.wmf">
                <a:extLst>
                  <a:ext uri="{FF2B5EF4-FFF2-40B4-BE49-F238E27FC236}">
                    <a16:creationId xmlns:a16="http://schemas.microsoft.com/office/drawing/2014/main" id="{66226A49-C725-41EF-9489-AF660B6D22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58154">
                <a:off x="7758811" y="2802088"/>
                <a:ext cx="353459" cy="354719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</p:grp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A5A0EBBD-5C30-4AC5-A12A-4837004D01BD}"/>
              </a:ext>
            </a:extLst>
          </p:cNvPr>
          <p:cNvCxnSpPr>
            <a:cxnSpLocks/>
            <a:stCxn id="67" idx="3"/>
            <a:endCxn id="102" idx="0"/>
          </p:cNvCxnSpPr>
          <p:nvPr/>
        </p:nvCxnSpPr>
        <p:spPr>
          <a:xfrm flipH="1">
            <a:off x="3613757" y="5463662"/>
            <a:ext cx="16401" cy="253699"/>
          </a:xfrm>
          <a:prstGeom prst="straightConnector1">
            <a:avLst/>
          </a:prstGeom>
          <a:ln w="38100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8CEC465C-37B0-4218-BB28-2D0E9291624D}"/>
              </a:ext>
            </a:extLst>
          </p:cNvPr>
          <p:cNvCxnSpPr>
            <a:cxnSpLocks/>
            <a:stCxn id="22" idx="3"/>
            <a:endCxn id="67" idx="2"/>
          </p:cNvCxnSpPr>
          <p:nvPr/>
        </p:nvCxnSpPr>
        <p:spPr>
          <a:xfrm>
            <a:off x="1930083" y="4973417"/>
            <a:ext cx="281172" cy="47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0BD2BC89-E696-43DE-AA5B-0EB61F56009D}"/>
              </a:ext>
            </a:extLst>
          </p:cNvPr>
          <p:cNvCxnSpPr>
            <a:cxnSpLocks/>
          </p:cNvCxnSpPr>
          <p:nvPr/>
        </p:nvCxnSpPr>
        <p:spPr>
          <a:xfrm>
            <a:off x="2607109" y="4121687"/>
            <a:ext cx="0" cy="641162"/>
          </a:xfrm>
          <a:prstGeom prst="straightConnector1">
            <a:avLst/>
          </a:prstGeom>
          <a:ln w="38100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E0FFCBC3-32FD-4C20-AFD2-697F13D0B10B}"/>
              </a:ext>
            </a:extLst>
          </p:cNvPr>
          <p:cNvCxnSpPr>
            <a:cxnSpLocks/>
          </p:cNvCxnSpPr>
          <p:nvPr/>
        </p:nvCxnSpPr>
        <p:spPr>
          <a:xfrm flipH="1" flipV="1">
            <a:off x="2942389" y="4116308"/>
            <a:ext cx="19178" cy="606987"/>
          </a:xfrm>
          <a:prstGeom prst="straightConnector1">
            <a:avLst/>
          </a:prstGeom>
          <a:ln w="38100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C16359E2-FBF7-4590-B052-FAB96DFC58C6}"/>
              </a:ext>
            </a:extLst>
          </p:cNvPr>
          <p:cNvCxnSpPr>
            <a:cxnSpLocks/>
            <a:stCxn id="31" idx="4"/>
            <a:endCxn id="224" idx="1"/>
          </p:cNvCxnSpPr>
          <p:nvPr/>
        </p:nvCxnSpPr>
        <p:spPr>
          <a:xfrm flipV="1">
            <a:off x="4825770" y="2277745"/>
            <a:ext cx="231355" cy="1122819"/>
          </a:xfrm>
          <a:prstGeom prst="straightConnector1">
            <a:avLst/>
          </a:prstGeom>
          <a:ln w="38100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Left Brace 223">
            <a:extLst>
              <a:ext uri="{FF2B5EF4-FFF2-40B4-BE49-F238E27FC236}">
                <a16:creationId xmlns:a16="http://schemas.microsoft.com/office/drawing/2014/main" id="{AEBE98DE-9A7D-4A1E-A259-03E25F64DF65}"/>
              </a:ext>
            </a:extLst>
          </p:cNvPr>
          <p:cNvSpPr/>
          <p:nvPr/>
        </p:nvSpPr>
        <p:spPr>
          <a:xfrm>
            <a:off x="5057125" y="1357745"/>
            <a:ext cx="363691" cy="1840000"/>
          </a:xfrm>
          <a:prstGeom prst="lef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F90CE299-9174-4544-957D-E793EB7FFFE8}"/>
              </a:ext>
            </a:extLst>
          </p:cNvPr>
          <p:cNvCxnSpPr>
            <a:cxnSpLocks/>
            <a:endCxn id="33" idx="2"/>
          </p:cNvCxnSpPr>
          <p:nvPr/>
        </p:nvCxnSpPr>
        <p:spPr>
          <a:xfrm flipV="1">
            <a:off x="1999166" y="2061253"/>
            <a:ext cx="349002" cy="206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494A2AFD-12F5-46D4-AAB6-354D3CA24EBB}"/>
              </a:ext>
            </a:extLst>
          </p:cNvPr>
          <p:cNvCxnSpPr>
            <a:cxnSpLocks/>
            <a:stCxn id="21" idx="1"/>
            <a:endCxn id="25" idx="4"/>
          </p:cNvCxnSpPr>
          <p:nvPr/>
        </p:nvCxnSpPr>
        <p:spPr>
          <a:xfrm flipH="1" flipV="1">
            <a:off x="7562853" y="1819616"/>
            <a:ext cx="212664" cy="77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>
            <a:extLst>
              <a:ext uri="{FF2B5EF4-FFF2-40B4-BE49-F238E27FC236}">
                <a16:creationId xmlns:a16="http://schemas.microsoft.com/office/drawing/2014/main" id="{0087974A-06A4-49BA-900A-7061AF14EA74}"/>
              </a:ext>
            </a:extLst>
          </p:cNvPr>
          <p:cNvCxnSpPr>
            <a:cxnSpLocks/>
            <a:stCxn id="104" idx="1"/>
            <a:endCxn id="37" idx="4"/>
          </p:cNvCxnSpPr>
          <p:nvPr/>
        </p:nvCxnSpPr>
        <p:spPr>
          <a:xfrm flipH="1">
            <a:off x="7587062" y="3516718"/>
            <a:ext cx="180199" cy="550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>
            <a:extLst>
              <a:ext uri="{FF2B5EF4-FFF2-40B4-BE49-F238E27FC236}">
                <a16:creationId xmlns:a16="http://schemas.microsoft.com/office/drawing/2014/main" id="{F302AB61-5570-4EB4-87B7-8E6522CBC1F1}"/>
              </a:ext>
            </a:extLst>
          </p:cNvPr>
          <p:cNvCxnSpPr>
            <a:cxnSpLocks/>
            <a:stCxn id="103" idx="1"/>
            <a:endCxn id="43" idx="4"/>
          </p:cNvCxnSpPr>
          <p:nvPr/>
        </p:nvCxnSpPr>
        <p:spPr>
          <a:xfrm flipH="1">
            <a:off x="7322722" y="5235258"/>
            <a:ext cx="446315" cy="377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3" name="Picture 252">
            <a:extLst>
              <a:ext uri="{FF2B5EF4-FFF2-40B4-BE49-F238E27FC236}">
                <a16:creationId xmlns:a16="http://schemas.microsoft.com/office/drawing/2014/main" id="{55D18AB4-AE5E-46DA-9B39-9AD4E60F56D6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5156032" y="4637588"/>
            <a:ext cx="464965" cy="464965"/>
          </a:xfrm>
          <a:prstGeom prst="rect">
            <a:avLst/>
          </a:prstGeom>
        </p:spPr>
      </p:pic>
      <p:pic>
        <p:nvPicPr>
          <p:cNvPr id="254" name="Picture 253">
            <a:extLst>
              <a:ext uri="{FF2B5EF4-FFF2-40B4-BE49-F238E27FC236}">
                <a16:creationId xmlns:a16="http://schemas.microsoft.com/office/drawing/2014/main" id="{23685488-8F48-4A2B-AC46-40071E4552AA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892205" y="5771498"/>
            <a:ext cx="464965" cy="464965"/>
          </a:xfrm>
          <a:prstGeom prst="rect">
            <a:avLst/>
          </a:prstGeom>
        </p:spPr>
      </p:pic>
      <p:pic>
        <p:nvPicPr>
          <p:cNvPr id="255" name="Picture 254">
            <a:extLst>
              <a:ext uri="{FF2B5EF4-FFF2-40B4-BE49-F238E27FC236}">
                <a16:creationId xmlns:a16="http://schemas.microsoft.com/office/drawing/2014/main" id="{E664607F-679B-413E-91FB-FB9C74214BFB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511683" y="3730722"/>
            <a:ext cx="243764" cy="239488"/>
          </a:xfrm>
          <a:prstGeom prst="rect">
            <a:avLst/>
          </a:prstGeom>
        </p:spPr>
      </p:pic>
      <p:sp>
        <p:nvSpPr>
          <p:cNvPr id="274" name="Arrow: Down 273">
            <a:extLst>
              <a:ext uri="{FF2B5EF4-FFF2-40B4-BE49-F238E27FC236}">
                <a16:creationId xmlns:a16="http://schemas.microsoft.com/office/drawing/2014/main" id="{8F76F66B-D023-4BCA-BEC4-9B3A615FB008}"/>
              </a:ext>
            </a:extLst>
          </p:cNvPr>
          <p:cNvSpPr/>
          <p:nvPr/>
        </p:nvSpPr>
        <p:spPr>
          <a:xfrm>
            <a:off x="4645014" y="1319795"/>
            <a:ext cx="7712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5" name="Picture 2" descr="Image result for icon for aggregation">
            <a:extLst>
              <a:ext uri="{FF2B5EF4-FFF2-40B4-BE49-F238E27FC236}">
                <a16:creationId xmlns:a16="http://schemas.microsoft.com/office/drawing/2014/main" id="{B327D01C-84B4-4E5F-B2E2-8F8AE0219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32662" y="924350"/>
            <a:ext cx="416762" cy="41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23742EC4-DED2-4F9B-877B-B0E410A251B3}"/>
              </a:ext>
            </a:extLst>
          </p:cNvPr>
          <p:cNvPicPr>
            <a:picLocks/>
          </p:cNvPicPr>
          <p:nvPr/>
        </p:nvPicPr>
        <p:blipFill rotWithShape="1">
          <a:blip r:embed="rId39"/>
          <a:srcRect t="10010" b="9804"/>
          <a:stretch/>
        </p:blipFill>
        <p:spPr>
          <a:xfrm>
            <a:off x="2889954" y="3726675"/>
            <a:ext cx="342455" cy="24404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41955F56-2D8D-4E2A-A010-3EF407C020AB}"/>
              </a:ext>
            </a:extLst>
          </p:cNvPr>
          <p:cNvPicPr>
            <a:picLocks/>
          </p:cNvPicPr>
          <p:nvPr/>
        </p:nvPicPr>
        <p:blipFill rotWithShape="1">
          <a:blip r:embed="rId40"/>
          <a:srcRect t="14525" b="15217"/>
          <a:stretch/>
        </p:blipFill>
        <p:spPr>
          <a:xfrm>
            <a:off x="3280593" y="3706156"/>
            <a:ext cx="364947" cy="25100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057DA0D1-80F8-4D08-AB81-DEBF72710043}"/>
              </a:ext>
            </a:extLst>
          </p:cNvPr>
          <p:cNvPicPr>
            <a:picLocks/>
          </p:cNvPicPr>
          <p:nvPr/>
        </p:nvPicPr>
        <p:blipFill rotWithShape="1">
          <a:blip r:embed="rId39"/>
          <a:srcRect t="10010" b="9804"/>
          <a:stretch/>
        </p:blipFill>
        <p:spPr>
          <a:xfrm>
            <a:off x="3826135" y="4841506"/>
            <a:ext cx="342455" cy="24404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2672D733-EBD5-485A-82F9-EF94D87386DF}"/>
              </a:ext>
            </a:extLst>
          </p:cNvPr>
          <p:cNvPicPr>
            <a:picLocks/>
          </p:cNvPicPr>
          <p:nvPr/>
        </p:nvPicPr>
        <p:blipFill rotWithShape="1">
          <a:blip r:embed="rId40"/>
          <a:srcRect t="14525" b="15217"/>
          <a:stretch/>
        </p:blipFill>
        <p:spPr>
          <a:xfrm>
            <a:off x="3849444" y="5171079"/>
            <a:ext cx="364947" cy="25100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0062477D-A6B3-4F1A-B195-E1F3F015E4E7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4318085" y="4791359"/>
            <a:ext cx="229197" cy="26967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53039D92-C5F0-453F-80AC-1B6520AA86D9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4325223" y="5126501"/>
            <a:ext cx="245326" cy="28865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9027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FB300A0-041D-45A4-80CE-FFF6001A6C43}"/>
              </a:ext>
            </a:extLst>
          </p:cNvPr>
          <p:cNvSpPr/>
          <p:nvPr/>
        </p:nvSpPr>
        <p:spPr>
          <a:xfrm>
            <a:off x="1828800" y="597877"/>
            <a:ext cx="7141156" cy="4876839"/>
          </a:xfrm>
          <a:custGeom>
            <a:avLst/>
            <a:gdLst>
              <a:gd name="connsiteX0" fmla="*/ 4091354 w 7141156"/>
              <a:gd name="connsiteY0" fmla="*/ 375138 h 4876839"/>
              <a:gd name="connsiteX1" fmla="*/ 2907323 w 7141156"/>
              <a:gd name="connsiteY1" fmla="*/ 0 h 4876839"/>
              <a:gd name="connsiteX2" fmla="*/ 1934308 w 7141156"/>
              <a:gd name="connsiteY2" fmla="*/ 164123 h 4876839"/>
              <a:gd name="connsiteX3" fmla="*/ 1828800 w 7141156"/>
              <a:gd name="connsiteY3" fmla="*/ 175846 h 4876839"/>
              <a:gd name="connsiteX4" fmla="*/ 1254369 w 7141156"/>
              <a:gd name="connsiteY4" fmla="*/ 281354 h 4876839"/>
              <a:gd name="connsiteX5" fmla="*/ 1148862 w 7141156"/>
              <a:gd name="connsiteY5" fmla="*/ 304800 h 4876839"/>
              <a:gd name="connsiteX6" fmla="*/ 797169 w 7141156"/>
              <a:gd name="connsiteY6" fmla="*/ 398585 h 4876839"/>
              <a:gd name="connsiteX7" fmla="*/ 574431 w 7141156"/>
              <a:gd name="connsiteY7" fmla="*/ 515815 h 4876839"/>
              <a:gd name="connsiteX8" fmla="*/ 539262 w 7141156"/>
              <a:gd name="connsiteY8" fmla="*/ 527538 h 4876839"/>
              <a:gd name="connsiteX9" fmla="*/ 339969 w 7141156"/>
              <a:gd name="connsiteY9" fmla="*/ 679938 h 4876839"/>
              <a:gd name="connsiteX10" fmla="*/ 339969 w 7141156"/>
              <a:gd name="connsiteY10" fmla="*/ 1055077 h 4876839"/>
              <a:gd name="connsiteX11" fmla="*/ 351692 w 7141156"/>
              <a:gd name="connsiteY11" fmla="*/ 1101969 h 4876839"/>
              <a:gd name="connsiteX12" fmla="*/ 633046 w 7141156"/>
              <a:gd name="connsiteY12" fmla="*/ 1735015 h 4876839"/>
              <a:gd name="connsiteX13" fmla="*/ 633046 w 7141156"/>
              <a:gd name="connsiteY13" fmla="*/ 2121877 h 4876839"/>
              <a:gd name="connsiteX14" fmla="*/ 574431 w 7141156"/>
              <a:gd name="connsiteY14" fmla="*/ 2250831 h 4876839"/>
              <a:gd name="connsiteX15" fmla="*/ 457200 w 7141156"/>
              <a:gd name="connsiteY15" fmla="*/ 2508738 h 4876839"/>
              <a:gd name="connsiteX16" fmla="*/ 316523 w 7141156"/>
              <a:gd name="connsiteY16" fmla="*/ 2649415 h 4876839"/>
              <a:gd name="connsiteX17" fmla="*/ 281354 w 7141156"/>
              <a:gd name="connsiteY17" fmla="*/ 2696308 h 4876839"/>
              <a:gd name="connsiteX18" fmla="*/ 128954 w 7141156"/>
              <a:gd name="connsiteY18" fmla="*/ 2977661 h 4876839"/>
              <a:gd name="connsiteX19" fmla="*/ 11723 w 7141156"/>
              <a:gd name="connsiteY19" fmla="*/ 3282461 h 4876839"/>
              <a:gd name="connsiteX20" fmla="*/ 0 w 7141156"/>
              <a:gd name="connsiteY20" fmla="*/ 3329354 h 4876839"/>
              <a:gd name="connsiteX21" fmla="*/ 199292 w 7141156"/>
              <a:gd name="connsiteY21" fmla="*/ 3681046 h 4876839"/>
              <a:gd name="connsiteX22" fmla="*/ 234462 w 7141156"/>
              <a:gd name="connsiteY22" fmla="*/ 3704492 h 4876839"/>
              <a:gd name="connsiteX23" fmla="*/ 269631 w 7141156"/>
              <a:gd name="connsiteY23" fmla="*/ 3751385 h 4876839"/>
              <a:gd name="connsiteX24" fmla="*/ 422031 w 7141156"/>
              <a:gd name="connsiteY24" fmla="*/ 3833446 h 4876839"/>
              <a:gd name="connsiteX25" fmla="*/ 550985 w 7141156"/>
              <a:gd name="connsiteY25" fmla="*/ 3985846 h 4876839"/>
              <a:gd name="connsiteX26" fmla="*/ 621323 w 7141156"/>
              <a:gd name="connsiteY26" fmla="*/ 4278923 h 4876839"/>
              <a:gd name="connsiteX27" fmla="*/ 633046 w 7141156"/>
              <a:gd name="connsiteY27" fmla="*/ 4689231 h 4876839"/>
              <a:gd name="connsiteX28" fmla="*/ 668215 w 7141156"/>
              <a:gd name="connsiteY28" fmla="*/ 4724400 h 4876839"/>
              <a:gd name="connsiteX29" fmla="*/ 762000 w 7141156"/>
              <a:gd name="connsiteY29" fmla="*/ 4806461 h 4876839"/>
              <a:gd name="connsiteX30" fmla="*/ 926123 w 7141156"/>
              <a:gd name="connsiteY30" fmla="*/ 4876800 h 4876839"/>
              <a:gd name="connsiteX31" fmla="*/ 1430215 w 7141156"/>
              <a:gd name="connsiteY31" fmla="*/ 4853354 h 4876839"/>
              <a:gd name="connsiteX32" fmla="*/ 1559169 w 7141156"/>
              <a:gd name="connsiteY32" fmla="*/ 4876800 h 4876839"/>
              <a:gd name="connsiteX33" fmla="*/ 2321169 w 7141156"/>
              <a:gd name="connsiteY33" fmla="*/ 4829908 h 4876839"/>
              <a:gd name="connsiteX34" fmla="*/ 2543908 w 7141156"/>
              <a:gd name="connsiteY34" fmla="*/ 4794738 h 4876839"/>
              <a:gd name="connsiteX35" fmla="*/ 2801815 w 7141156"/>
              <a:gd name="connsiteY35" fmla="*/ 4829908 h 4876839"/>
              <a:gd name="connsiteX36" fmla="*/ 3470031 w 7141156"/>
              <a:gd name="connsiteY36" fmla="*/ 4747846 h 4876839"/>
              <a:gd name="connsiteX37" fmla="*/ 3985846 w 7141156"/>
              <a:gd name="connsiteY37" fmla="*/ 4818185 h 4876839"/>
              <a:gd name="connsiteX38" fmla="*/ 4443046 w 7141156"/>
              <a:gd name="connsiteY38" fmla="*/ 4841631 h 4876839"/>
              <a:gd name="connsiteX39" fmla="*/ 4654062 w 7141156"/>
              <a:gd name="connsiteY39" fmla="*/ 4829908 h 4876839"/>
              <a:gd name="connsiteX40" fmla="*/ 4724400 w 7141156"/>
              <a:gd name="connsiteY40" fmla="*/ 4806461 h 4876839"/>
              <a:gd name="connsiteX41" fmla="*/ 4853354 w 7141156"/>
              <a:gd name="connsiteY41" fmla="*/ 4783015 h 4876839"/>
              <a:gd name="connsiteX42" fmla="*/ 5040923 w 7141156"/>
              <a:gd name="connsiteY42" fmla="*/ 4818185 h 4876839"/>
              <a:gd name="connsiteX43" fmla="*/ 5193323 w 7141156"/>
              <a:gd name="connsiteY43" fmla="*/ 4865077 h 4876839"/>
              <a:gd name="connsiteX44" fmla="*/ 5392615 w 7141156"/>
              <a:gd name="connsiteY44" fmla="*/ 4829908 h 4876839"/>
              <a:gd name="connsiteX45" fmla="*/ 5427785 w 7141156"/>
              <a:gd name="connsiteY45" fmla="*/ 4794738 h 4876839"/>
              <a:gd name="connsiteX46" fmla="*/ 5521569 w 7141156"/>
              <a:gd name="connsiteY46" fmla="*/ 4724400 h 4876839"/>
              <a:gd name="connsiteX47" fmla="*/ 6119446 w 7141156"/>
              <a:gd name="connsiteY47" fmla="*/ 4736123 h 4876839"/>
              <a:gd name="connsiteX48" fmla="*/ 6154615 w 7141156"/>
              <a:gd name="connsiteY48" fmla="*/ 4747846 h 4876839"/>
              <a:gd name="connsiteX49" fmla="*/ 6400800 w 7141156"/>
              <a:gd name="connsiteY49" fmla="*/ 4806461 h 4876839"/>
              <a:gd name="connsiteX50" fmla="*/ 6611815 w 7141156"/>
              <a:gd name="connsiteY50" fmla="*/ 4771292 h 4876839"/>
              <a:gd name="connsiteX51" fmla="*/ 6717323 w 7141156"/>
              <a:gd name="connsiteY51" fmla="*/ 4759569 h 4876839"/>
              <a:gd name="connsiteX52" fmla="*/ 6740769 w 7141156"/>
              <a:gd name="connsiteY52" fmla="*/ 4712677 h 4876839"/>
              <a:gd name="connsiteX53" fmla="*/ 6775938 w 7141156"/>
              <a:gd name="connsiteY53" fmla="*/ 4677508 h 4876839"/>
              <a:gd name="connsiteX54" fmla="*/ 6998677 w 7141156"/>
              <a:gd name="connsiteY54" fmla="*/ 4478215 h 4876839"/>
              <a:gd name="connsiteX55" fmla="*/ 7010400 w 7141156"/>
              <a:gd name="connsiteY55" fmla="*/ 3165231 h 4876839"/>
              <a:gd name="connsiteX56" fmla="*/ 6928338 w 7141156"/>
              <a:gd name="connsiteY56" fmla="*/ 2989385 h 4876839"/>
              <a:gd name="connsiteX57" fmla="*/ 6049108 w 7141156"/>
              <a:gd name="connsiteY57" fmla="*/ 1723292 h 4876839"/>
              <a:gd name="connsiteX58" fmla="*/ 6013938 w 7141156"/>
              <a:gd name="connsiteY58" fmla="*/ 1688123 h 4876839"/>
              <a:gd name="connsiteX59" fmla="*/ 5181600 w 7141156"/>
              <a:gd name="connsiteY59" fmla="*/ 1395046 h 4876839"/>
              <a:gd name="connsiteX60" fmla="*/ 5158154 w 7141156"/>
              <a:gd name="connsiteY60" fmla="*/ 1359877 h 4876839"/>
              <a:gd name="connsiteX61" fmla="*/ 5134708 w 7141156"/>
              <a:gd name="connsiteY61" fmla="*/ 750277 h 4876839"/>
              <a:gd name="connsiteX62" fmla="*/ 4853354 w 7141156"/>
              <a:gd name="connsiteY62" fmla="*/ 597877 h 4876839"/>
              <a:gd name="connsiteX63" fmla="*/ 4220308 w 7141156"/>
              <a:gd name="connsiteY63" fmla="*/ 515815 h 4876839"/>
              <a:gd name="connsiteX64" fmla="*/ 4173415 w 7141156"/>
              <a:gd name="connsiteY64" fmla="*/ 457200 h 4876839"/>
              <a:gd name="connsiteX65" fmla="*/ 4149969 w 7141156"/>
              <a:gd name="connsiteY65" fmla="*/ 422031 h 4876839"/>
              <a:gd name="connsiteX66" fmla="*/ 4044462 w 7141156"/>
              <a:gd name="connsiteY66" fmla="*/ 410308 h 4876839"/>
              <a:gd name="connsiteX67" fmla="*/ 4021015 w 7141156"/>
              <a:gd name="connsiteY67" fmla="*/ 386861 h 4876839"/>
              <a:gd name="connsiteX68" fmla="*/ 4032738 w 7141156"/>
              <a:gd name="connsiteY68" fmla="*/ 351692 h 4876839"/>
              <a:gd name="connsiteX69" fmla="*/ 4067908 w 7141156"/>
              <a:gd name="connsiteY69" fmla="*/ 304800 h 487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7141156" h="4876839">
                <a:moveTo>
                  <a:pt x="4091354" y="375138"/>
                </a:moveTo>
                <a:cubicBezTo>
                  <a:pt x="3199359" y="-9106"/>
                  <a:pt x="3604227" y="77433"/>
                  <a:pt x="2907323" y="0"/>
                </a:cubicBezTo>
                <a:lnTo>
                  <a:pt x="1934308" y="164123"/>
                </a:lnTo>
                <a:cubicBezTo>
                  <a:pt x="1899383" y="169817"/>
                  <a:pt x="1863671" y="169834"/>
                  <a:pt x="1828800" y="175846"/>
                </a:cubicBezTo>
                <a:cubicBezTo>
                  <a:pt x="1636951" y="208924"/>
                  <a:pt x="1445640" y="245078"/>
                  <a:pt x="1254369" y="281354"/>
                </a:cubicBezTo>
                <a:cubicBezTo>
                  <a:pt x="1218973" y="288067"/>
                  <a:pt x="1183760" y="295852"/>
                  <a:pt x="1148862" y="304800"/>
                </a:cubicBezTo>
                <a:cubicBezTo>
                  <a:pt x="1031336" y="334935"/>
                  <a:pt x="797169" y="398585"/>
                  <a:pt x="797169" y="398585"/>
                </a:cubicBezTo>
                <a:cubicBezTo>
                  <a:pt x="722923" y="437662"/>
                  <a:pt x="649475" y="478293"/>
                  <a:pt x="574431" y="515815"/>
                </a:cubicBezTo>
                <a:cubicBezTo>
                  <a:pt x="563378" y="521341"/>
                  <a:pt x="549637" y="520825"/>
                  <a:pt x="539262" y="527538"/>
                </a:cubicBezTo>
                <a:cubicBezTo>
                  <a:pt x="395478" y="620575"/>
                  <a:pt x="414335" y="605572"/>
                  <a:pt x="339969" y="679938"/>
                </a:cubicBezTo>
                <a:cubicBezTo>
                  <a:pt x="321103" y="1227050"/>
                  <a:pt x="293121" y="891108"/>
                  <a:pt x="339969" y="1055077"/>
                </a:cubicBezTo>
                <a:cubicBezTo>
                  <a:pt x="344395" y="1070569"/>
                  <a:pt x="345315" y="1087173"/>
                  <a:pt x="351692" y="1101969"/>
                </a:cubicBezTo>
                <a:cubicBezTo>
                  <a:pt x="443096" y="1314026"/>
                  <a:pt x="633046" y="1735015"/>
                  <a:pt x="633046" y="1735015"/>
                </a:cubicBezTo>
                <a:cubicBezTo>
                  <a:pt x="662010" y="1879836"/>
                  <a:pt x="668727" y="1889952"/>
                  <a:pt x="633046" y="2121877"/>
                </a:cubicBezTo>
                <a:cubicBezTo>
                  <a:pt x="625866" y="2168545"/>
                  <a:pt x="593031" y="2207432"/>
                  <a:pt x="574431" y="2250831"/>
                </a:cubicBezTo>
                <a:cubicBezTo>
                  <a:pt x="519750" y="2378421"/>
                  <a:pt x="680877" y="2178549"/>
                  <a:pt x="457200" y="2508738"/>
                </a:cubicBezTo>
                <a:cubicBezTo>
                  <a:pt x="420007" y="2563642"/>
                  <a:pt x="361879" y="2601035"/>
                  <a:pt x="316523" y="2649415"/>
                </a:cubicBezTo>
                <a:cubicBezTo>
                  <a:pt x="303160" y="2663669"/>
                  <a:pt x="291048" y="2679344"/>
                  <a:pt x="281354" y="2696308"/>
                </a:cubicBezTo>
                <a:cubicBezTo>
                  <a:pt x="228436" y="2788914"/>
                  <a:pt x="128954" y="2977661"/>
                  <a:pt x="128954" y="2977661"/>
                </a:cubicBezTo>
                <a:cubicBezTo>
                  <a:pt x="92553" y="3123270"/>
                  <a:pt x="135732" y="2960037"/>
                  <a:pt x="11723" y="3282461"/>
                </a:cubicBezTo>
                <a:cubicBezTo>
                  <a:pt x="5939" y="3297499"/>
                  <a:pt x="3908" y="3313723"/>
                  <a:pt x="0" y="3329354"/>
                </a:cubicBezTo>
                <a:cubicBezTo>
                  <a:pt x="66431" y="3446585"/>
                  <a:pt x="127877" y="3566783"/>
                  <a:pt x="199292" y="3681046"/>
                </a:cubicBezTo>
                <a:cubicBezTo>
                  <a:pt x="206759" y="3692994"/>
                  <a:pt x="224499" y="3694529"/>
                  <a:pt x="234462" y="3704492"/>
                </a:cubicBezTo>
                <a:cubicBezTo>
                  <a:pt x="248278" y="3718308"/>
                  <a:pt x="253530" y="3740316"/>
                  <a:pt x="269631" y="3751385"/>
                </a:cubicBezTo>
                <a:cubicBezTo>
                  <a:pt x="317175" y="3784072"/>
                  <a:pt x="374764" y="3800359"/>
                  <a:pt x="422031" y="3833446"/>
                </a:cubicBezTo>
                <a:cubicBezTo>
                  <a:pt x="485769" y="3878063"/>
                  <a:pt x="510495" y="3925112"/>
                  <a:pt x="550985" y="3985846"/>
                </a:cubicBezTo>
                <a:cubicBezTo>
                  <a:pt x="622019" y="4198949"/>
                  <a:pt x="603452" y="4100213"/>
                  <a:pt x="621323" y="4278923"/>
                </a:cubicBezTo>
                <a:cubicBezTo>
                  <a:pt x="614036" y="4424669"/>
                  <a:pt x="593674" y="4547493"/>
                  <a:pt x="633046" y="4689231"/>
                </a:cubicBezTo>
                <a:cubicBezTo>
                  <a:pt x="637483" y="4705205"/>
                  <a:pt x="655948" y="4713248"/>
                  <a:pt x="668215" y="4724400"/>
                </a:cubicBezTo>
                <a:cubicBezTo>
                  <a:pt x="698952" y="4752342"/>
                  <a:pt x="726238" y="4785329"/>
                  <a:pt x="762000" y="4806461"/>
                </a:cubicBezTo>
                <a:cubicBezTo>
                  <a:pt x="813243" y="4836741"/>
                  <a:pt x="871415" y="4853354"/>
                  <a:pt x="926123" y="4876800"/>
                </a:cubicBezTo>
                <a:cubicBezTo>
                  <a:pt x="1094154" y="4868985"/>
                  <a:pt x="1262003" y="4853354"/>
                  <a:pt x="1430215" y="4853354"/>
                </a:cubicBezTo>
                <a:cubicBezTo>
                  <a:pt x="1473904" y="4853354"/>
                  <a:pt x="1515495" y="4877949"/>
                  <a:pt x="1559169" y="4876800"/>
                </a:cubicBezTo>
                <a:cubicBezTo>
                  <a:pt x="1813561" y="4870106"/>
                  <a:pt x="2067169" y="4845539"/>
                  <a:pt x="2321169" y="4829908"/>
                </a:cubicBezTo>
                <a:cubicBezTo>
                  <a:pt x="2406312" y="4805581"/>
                  <a:pt x="2444620" y="4788897"/>
                  <a:pt x="2543908" y="4794738"/>
                </a:cubicBezTo>
                <a:cubicBezTo>
                  <a:pt x="2630523" y="4799833"/>
                  <a:pt x="2715846" y="4818185"/>
                  <a:pt x="2801815" y="4829908"/>
                </a:cubicBezTo>
                <a:cubicBezTo>
                  <a:pt x="3024554" y="4802554"/>
                  <a:pt x="3245630" y="4750068"/>
                  <a:pt x="3470031" y="4747846"/>
                </a:cubicBezTo>
                <a:cubicBezTo>
                  <a:pt x="3643552" y="4746128"/>
                  <a:pt x="3813117" y="4801536"/>
                  <a:pt x="3985846" y="4818185"/>
                </a:cubicBezTo>
                <a:cubicBezTo>
                  <a:pt x="4137742" y="4832826"/>
                  <a:pt x="4290646" y="4833816"/>
                  <a:pt x="4443046" y="4841631"/>
                </a:cubicBezTo>
                <a:cubicBezTo>
                  <a:pt x="4513385" y="4837723"/>
                  <a:pt x="4584159" y="4838646"/>
                  <a:pt x="4654062" y="4829908"/>
                </a:cubicBezTo>
                <a:cubicBezTo>
                  <a:pt x="4678586" y="4826842"/>
                  <a:pt x="4700728" y="4813563"/>
                  <a:pt x="4724400" y="4806461"/>
                </a:cubicBezTo>
                <a:cubicBezTo>
                  <a:pt x="4774647" y="4791387"/>
                  <a:pt x="4795563" y="4791271"/>
                  <a:pt x="4853354" y="4783015"/>
                </a:cubicBezTo>
                <a:cubicBezTo>
                  <a:pt x="4915877" y="4794738"/>
                  <a:pt x="4979086" y="4803259"/>
                  <a:pt x="5040923" y="4818185"/>
                </a:cubicBezTo>
                <a:cubicBezTo>
                  <a:pt x="5092589" y="4830656"/>
                  <a:pt x="5140202" y="4863306"/>
                  <a:pt x="5193323" y="4865077"/>
                </a:cubicBezTo>
                <a:cubicBezTo>
                  <a:pt x="5260743" y="4867324"/>
                  <a:pt x="5392615" y="4829908"/>
                  <a:pt x="5392615" y="4829908"/>
                </a:cubicBezTo>
                <a:cubicBezTo>
                  <a:pt x="5404338" y="4818185"/>
                  <a:pt x="5414522" y="4804686"/>
                  <a:pt x="5427785" y="4794738"/>
                </a:cubicBezTo>
                <a:cubicBezTo>
                  <a:pt x="5544316" y="4707339"/>
                  <a:pt x="5438492" y="4807477"/>
                  <a:pt x="5521569" y="4724400"/>
                </a:cubicBezTo>
                <a:lnTo>
                  <a:pt x="6119446" y="4736123"/>
                </a:lnTo>
                <a:cubicBezTo>
                  <a:pt x="6131795" y="4736580"/>
                  <a:pt x="6142627" y="4744849"/>
                  <a:pt x="6154615" y="4747846"/>
                </a:cubicBezTo>
                <a:cubicBezTo>
                  <a:pt x="6236452" y="4768305"/>
                  <a:pt x="6400800" y="4806461"/>
                  <a:pt x="6400800" y="4806461"/>
                </a:cubicBezTo>
                <a:lnTo>
                  <a:pt x="6611815" y="4771292"/>
                </a:lnTo>
                <a:cubicBezTo>
                  <a:pt x="6646819" y="4766106"/>
                  <a:pt x="6685109" y="4774212"/>
                  <a:pt x="6717323" y="4759569"/>
                </a:cubicBezTo>
                <a:cubicBezTo>
                  <a:pt x="6733232" y="4752338"/>
                  <a:pt x="6730612" y="4726897"/>
                  <a:pt x="6740769" y="4712677"/>
                </a:cubicBezTo>
                <a:cubicBezTo>
                  <a:pt x="6750405" y="4699186"/>
                  <a:pt x="6763671" y="4688660"/>
                  <a:pt x="6775938" y="4677508"/>
                </a:cubicBezTo>
                <a:cubicBezTo>
                  <a:pt x="6849656" y="4610491"/>
                  <a:pt x="6924431" y="4544646"/>
                  <a:pt x="6998677" y="4478215"/>
                </a:cubicBezTo>
                <a:cubicBezTo>
                  <a:pt x="7247103" y="4031048"/>
                  <a:pt x="7116959" y="4308319"/>
                  <a:pt x="7010400" y="3165231"/>
                </a:cubicBezTo>
                <a:cubicBezTo>
                  <a:pt x="7004396" y="3100826"/>
                  <a:pt x="6964218" y="3043205"/>
                  <a:pt x="6928338" y="2989385"/>
                </a:cubicBezTo>
                <a:cubicBezTo>
                  <a:pt x="6643326" y="2561866"/>
                  <a:pt x="6344523" y="2143690"/>
                  <a:pt x="6049108" y="1723292"/>
                </a:cubicBezTo>
                <a:cubicBezTo>
                  <a:pt x="6039576" y="1709727"/>
                  <a:pt x="6028767" y="1695537"/>
                  <a:pt x="6013938" y="1688123"/>
                </a:cubicBezTo>
                <a:cubicBezTo>
                  <a:pt x="5637867" y="1500088"/>
                  <a:pt x="5628919" y="1522852"/>
                  <a:pt x="5181600" y="1395046"/>
                </a:cubicBezTo>
                <a:cubicBezTo>
                  <a:pt x="5173785" y="1383323"/>
                  <a:pt x="5160750" y="1373725"/>
                  <a:pt x="5158154" y="1359877"/>
                </a:cubicBezTo>
                <a:cubicBezTo>
                  <a:pt x="5092192" y="1008080"/>
                  <a:pt x="5106670" y="1072722"/>
                  <a:pt x="5134708" y="750277"/>
                </a:cubicBezTo>
                <a:cubicBezTo>
                  <a:pt x="5040923" y="699477"/>
                  <a:pt x="4957159" y="622386"/>
                  <a:pt x="4853354" y="597877"/>
                </a:cubicBezTo>
                <a:cubicBezTo>
                  <a:pt x="3923640" y="378362"/>
                  <a:pt x="4506469" y="658900"/>
                  <a:pt x="4220308" y="515815"/>
                </a:cubicBezTo>
                <a:cubicBezTo>
                  <a:pt x="4204677" y="496277"/>
                  <a:pt x="4188428" y="477217"/>
                  <a:pt x="4173415" y="457200"/>
                </a:cubicBezTo>
                <a:cubicBezTo>
                  <a:pt x="4164961" y="445929"/>
                  <a:pt x="4163210" y="426846"/>
                  <a:pt x="4149969" y="422031"/>
                </a:cubicBezTo>
                <a:cubicBezTo>
                  <a:pt x="4116714" y="409938"/>
                  <a:pt x="4079631" y="414216"/>
                  <a:pt x="4044462" y="410308"/>
                </a:cubicBezTo>
                <a:cubicBezTo>
                  <a:pt x="4036646" y="402492"/>
                  <a:pt x="4023183" y="397699"/>
                  <a:pt x="4021015" y="386861"/>
                </a:cubicBezTo>
                <a:cubicBezTo>
                  <a:pt x="4018591" y="374744"/>
                  <a:pt x="4027212" y="362744"/>
                  <a:pt x="4032738" y="351692"/>
                </a:cubicBezTo>
                <a:cubicBezTo>
                  <a:pt x="4045993" y="325182"/>
                  <a:pt x="4051422" y="321286"/>
                  <a:pt x="4067908" y="304800"/>
                </a:cubicBezTo>
              </a:path>
            </a:pathLst>
          </a:cu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2589452" y="2403688"/>
            <a:ext cx="2017866" cy="272026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82" y="165671"/>
            <a:ext cx="3907491" cy="1170130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Multiple Tariffs applicable</a:t>
            </a:r>
            <a:br>
              <a:rPr lang="en-GB" dirty="0"/>
            </a:br>
            <a:endParaRPr lang="en-GB" dirty="0"/>
          </a:p>
        </p:txBody>
      </p:sp>
      <p:pic>
        <p:nvPicPr>
          <p:cNvPr id="14" name="Content Placeholder 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54063" y="3866497"/>
            <a:ext cx="1719502" cy="1703943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554" y="2106116"/>
            <a:ext cx="260516" cy="409147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99554" y="6402387"/>
            <a:ext cx="513675" cy="365125"/>
          </a:xfrm>
        </p:spPr>
        <p:txBody>
          <a:bodyPr/>
          <a:lstStyle/>
          <a:p>
            <a:fld id="{1F530423-F2DA-4A11-9E75-1EB6423D69A6}" type="slidenum">
              <a:rPr lang="en-GB" smtClean="0">
                <a:solidFill>
                  <a:prstClr val="white"/>
                </a:solidFill>
              </a:rPr>
              <a:pPr/>
              <a:t>64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944" y="6398250"/>
            <a:ext cx="4870023" cy="363548"/>
          </a:xfrm>
        </p:spPr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NeTEx UK Fare Profile - Introduction</a:t>
            </a:r>
            <a:endParaRPr lang="en-GB" sz="900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1530" y="5679250"/>
            <a:ext cx="231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© Metrobus 2018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075FF40-9475-42CF-BE18-E5001FBC9B8B}"/>
              </a:ext>
            </a:extLst>
          </p:cNvPr>
          <p:cNvCxnSpPr>
            <a:cxnSpLocks/>
          </p:cNvCxnSpPr>
          <p:nvPr/>
        </p:nvCxnSpPr>
        <p:spPr bwMode="auto">
          <a:xfrm flipV="1">
            <a:off x="4314241" y="4147332"/>
            <a:ext cx="2598019" cy="1981969"/>
          </a:xfrm>
          <a:prstGeom prst="straightConnector1">
            <a:avLst/>
          </a:prstGeom>
          <a:solidFill>
            <a:srgbClr val="00B0D8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  <p:pic>
        <p:nvPicPr>
          <p:cNvPr id="18" name="Picture 2" descr="Image result for example icon png">
            <a:extLst>
              <a:ext uri="{FF2B5EF4-FFF2-40B4-BE49-F238E27FC236}">
                <a16:creationId xmlns:a16="http://schemas.microsoft.com/office/drawing/2014/main" id="{63C8A379-E6C2-4629-B422-112B2BE4D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700" y="11816"/>
            <a:ext cx="678802" cy="67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2D9029-69C5-4F12-9DA0-FBB6BA379F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5928" y="222077"/>
            <a:ext cx="244189" cy="2363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1DC467-8766-4B6D-A06C-D683C77A747A}"/>
              </a:ext>
            </a:extLst>
          </p:cNvPr>
          <p:cNvSpPr/>
          <p:nvPr/>
        </p:nvSpPr>
        <p:spPr>
          <a:xfrm>
            <a:off x="3367889" y="177238"/>
            <a:ext cx="4945240" cy="3557402"/>
          </a:xfrm>
          <a:custGeom>
            <a:avLst/>
            <a:gdLst>
              <a:gd name="connsiteX0" fmla="*/ 1547867 w 5827758"/>
              <a:gd name="connsiteY0" fmla="*/ 175846 h 5521569"/>
              <a:gd name="connsiteX1" fmla="*/ 1571313 w 5827758"/>
              <a:gd name="connsiteY1" fmla="*/ 269631 h 5521569"/>
              <a:gd name="connsiteX2" fmla="*/ 1583036 w 5827758"/>
              <a:gd name="connsiteY2" fmla="*/ 304800 h 5521569"/>
              <a:gd name="connsiteX3" fmla="*/ 1606483 w 5827758"/>
              <a:gd name="connsiteY3" fmla="*/ 339969 h 5521569"/>
              <a:gd name="connsiteX4" fmla="*/ 1676821 w 5827758"/>
              <a:gd name="connsiteY4" fmla="*/ 468923 h 5521569"/>
              <a:gd name="connsiteX5" fmla="*/ 1665098 w 5827758"/>
              <a:gd name="connsiteY5" fmla="*/ 574431 h 5521569"/>
              <a:gd name="connsiteX6" fmla="*/ 1641652 w 5827758"/>
              <a:gd name="connsiteY6" fmla="*/ 621323 h 5521569"/>
              <a:gd name="connsiteX7" fmla="*/ 1594760 w 5827758"/>
              <a:gd name="connsiteY7" fmla="*/ 738554 h 5521569"/>
              <a:gd name="connsiteX8" fmla="*/ 1583036 w 5827758"/>
              <a:gd name="connsiteY8" fmla="*/ 773723 h 5521569"/>
              <a:gd name="connsiteX9" fmla="*/ 1454083 w 5827758"/>
              <a:gd name="connsiteY9" fmla="*/ 926123 h 5521569"/>
              <a:gd name="connsiteX10" fmla="*/ 1219621 w 5827758"/>
              <a:gd name="connsiteY10" fmla="*/ 1125415 h 5521569"/>
              <a:gd name="connsiteX11" fmla="*/ 1161006 w 5827758"/>
              <a:gd name="connsiteY11" fmla="*/ 1160584 h 5521569"/>
              <a:gd name="connsiteX12" fmla="*/ 1114113 w 5827758"/>
              <a:gd name="connsiteY12" fmla="*/ 1195754 h 5521569"/>
              <a:gd name="connsiteX13" fmla="*/ 1032052 w 5827758"/>
              <a:gd name="connsiteY13" fmla="*/ 1242646 h 5521569"/>
              <a:gd name="connsiteX14" fmla="*/ 973436 w 5827758"/>
              <a:gd name="connsiteY14" fmla="*/ 1289538 h 5521569"/>
              <a:gd name="connsiteX15" fmla="*/ 926544 w 5827758"/>
              <a:gd name="connsiteY15" fmla="*/ 1359877 h 5521569"/>
              <a:gd name="connsiteX16" fmla="*/ 961713 w 5827758"/>
              <a:gd name="connsiteY16" fmla="*/ 1676400 h 5521569"/>
              <a:gd name="connsiteX17" fmla="*/ 996883 w 5827758"/>
              <a:gd name="connsiteY17" fmla="*/ 1735015 h 5521569"/>
              <a:gd name="connsiteX18" fmla="*/ 1043775 w 5827758"/>
              <a:gd name="connsiteY18" fmla="*/ 1805354 h 5521569"/>
              <a:gd name="connsiteX19" fmla="*/ 1032052 w 5827758"/>
              <a:gd name="connsiteY19" fmla="*/ 1863969 h 5521569"/>
              <a:gd name="connsiteX20" fmla="*/ 996883 w 5827758"/>
              <a:gd name="connsiteY20" fmla="*/ 1922584 h 5521569"/>
              <a:gd name="connsiteX21" fmla="*/ 891375 w 5827758"/>
              <a:gd name="connsiteY21" fmla="*/ 1981200 h 5521569"/>
              <a:gd name="connsiteX22" fmla="*/ 832760 w 5827758"/>
              <a:gd name="connsiteY22" fmla="*/ 2016369 h 5521569"/>
              <a:gd name="connsiteX23" fmla="*/ 621744 w 5827758"/>
              <a:gd name="connsiteY23" fmla="*/ 2145323 h 5521569"/>
              <a:gd name="connsiteX24" fmla="*/ 504513 w 5827758"/>
              <a:gd name="connsiteY24" fmla="*/ 2239107 h 5521569"/>
              <a:gd name="connsiteX25" fmla="*/ 457621 w 5827758"/>
              <a:gd name="connsiteY25" fmla="*/ 2297723 h 5521569"/>
              <a:gd name="connsiteX26" fmla="*/ 305221 w 5827758"/>
              <a:gd name="connsiteY26" fmla="*/ 2332892 h 5521569"/>
              <a:gd name="connsiteX27" fmla="*/ 152821 w 5827758"/>
              <a:gd name="connsiteY27" fmla="*/ 2368061 h 5521569"/>
              <a:gd name="connsiteX28" fmla="*/ 105929 w 5827758"/>
              <a:gd name="connsiteY28" fmla="*/ 2379784 h 5521569"/>
              <a:gd name="connsiteX29" fmla="*/ 94206 w 5827758"/>
              <a:gd name="connsiteY29" fmla="*/ 2414954 h 5521569"/>
              <a:gd name="connsiteX30" fmla="*/ 59036 w 5827758"/>
              <a:gd name="connsiteY30" fmla="*/ 2438400 h 5521569"/>
              <a:gd name="connsiteX31" fmla="*/ 23867 w 5827758"/>
              <a:gd name="connsiteY31" fmla="*/ 2485292 h 5521569"/>
              <a:gd name="connsiteX32" fmla="*/ 421 w 5827758"/>
              <a:gd name="connsiteY32" fmla="*/ 2520461 h 5521569"/>
              <a:gd name="connsiteX33" fmla="*/ 12144 w 5827758"/>
              <a:gd name="connsiteY33" fmla="*/ 2555631 h 5521569"/>
              <a:gd name="connsiteX34" fmla="*/ 94206 w 5827758"/>
              <a:gd name="connsiteY34" fmla="*/ 2625969 h 5521569"/>
              <a:gd name="connsiteX35" fmla="*/ 211436 w 5827758"/>
              <a:gd name="connsiteY35" fmla="*/ 2743200 h 5521569"/>
              <a:gd name="connsiteX36" fmla="*/ 316944 w 5827758"/>
              <a:gd name="connsiteY36" fmla="*/ 2848707 h 5521569"/>
              <a:gd name="connsiteX37" fmla="*/ 352113 w 5827758"/>
              <a:gd name="connsiteY37" fmla="*/ 2895600 h 5521569"/>
              <a:gd name="connsiteX38" fmla="*/ 516236 w 5827758"/>
              <a:gd name="connsiteY38" fmla="*/ 3001107 h 5521569"/>
              <a:gd name="connsiteX39" fmla="*/ 656913 w 5827758"/>
              <a:gd name="connsiteY39" fmla="*/ 3094892 h 5521569"/>
              <a:gd name="connsiteX40" fmla="*/ 762421 w 5827758"/>
              <a:gd name="connsiteY40" fmla="*/ 3141784 h 5521569"/>
              <a:gd name="connsiteX41" fmla="*/ 1184452 w 5827758"/>
              <a:gd name="connsiteY41" fmla="*/ 3364523 h 5521569"/>
              <a:gd name="connsiteX42" fmla="*/ 1407190 w 5827758"/>
              <a:gd name="connsiteY42" fmla="*/ 3458307 h 5521569"/>
              <a:gd name="connsiteX43" fmla="*/ 1454083 w 5827758"/>
              <a:gd name="connsiteY43" fmla="*/ 3516923 h 5521569"/>
              <a:gd name="connsiteX44" fmla="*/ 1430636 w 5827758"/>
              <a:gd name="connsiteY44" fmla="*/ 3552092 h 5521569"/>
              <a:gd name="connsiteX45" fmla="*/ 1407190 w 5827758"/>
              <a:gd name="connsiteY45" fmla="*/ 3657600 h 5521569"/>
              <a:gd name="connsiteX46" fmla="*/ 1395467 w 5827758"/>
              <a:gd name="connsiteY46" fmla="*/ 3716215 h 5521569"/>
              <a:gd name="connsiteX47" fmla="*/ 1348575 w 5827758"/>
              <a:gd name="connsiteY47" fmla="*/ 3856892 h 5521569"/>
              <a:gd name="connsiteX48" fmla="*/ 1325129 w 5827758"/>
              <a:gd name="connsiteY48" fmla="*/ 3892061 h 5521569"/>
              <a:gd name="connsiteX49" fmla="*/ 1313406 w 5827758"/>
              <a:gd name="connsiteY49" fmla="*/ 3927231 h 5521569"/>
              <a:gd name="connsiteX50" fmla="*/ 1243067 w 5827758"/>
              <a:gd name="connsiteY50" fmla="*/ 4056184 h 5521569"/>
              <a:gd name="connsiteX51" fmla="*/ 1196175 w 5827758"/>
              <a:gd name="connsiteY51" fmla="*/ 4149969 h 5521569"/>
              <a:gd name="connsiteX52" fmla="*/ 1172729 w 5827758"/>
              <a:gd name="connsiteY52" fmla="*/ 4255477 h 5521569"/>
              <a:gd name="connsiteX53" fmla="*/ 1149283 w 5827758"/>
              <a:gd name="connsiteY53" fmla="*/ 4360984 h 5521569"/>
              <a:gd name="connsiteX54" fmla="*/ 1161006 w 5827758"/>
              <a:gd name="connsiteY54" fmla="*/ 4501661 h 5521569"/>
              <a:gd name="connsiteX55" fmla="*/ 1172729 w 5827758"/>
              <a:gd name="connsiteY55" fmla="*/ 4536831 h 5521569"/>
              <a:gd name="connsiteX56" fmla="*/ 1254790 w 5827758"/>
              <a:gd name="connsiteY56" fmla="*/ 4677507 h 5521569"/>
              <a:gd name="connsiteX57" fmla="*/ 1336852 w 5827758"/>
              <a:gd name="connsiteY57" fmla="*/ 4771292 h 5521569"/>
              <a:gd name="connsiteX58" fmla="*/ 1383744 w 5827758"/>
              <a:gd name="connsiteY58" fmla="*/ 4853354 h 5521569"/>
              <a:gd name="connsiteX59" fmla="*/ 1407190 w 5827758"/>
              <a:gd name="connsiteY59" fmla="*/ 4888523 h 5521569"/>
              <a:gd name="connsiteX60" fmla="*/ 1489252 w 5827758"/>
              <a:gd name="connsiteY60" fmla="*/ 5017477 h 5521569"/>
              <a:gd name="connsiteX61" fmla="*/ 1547867 w 5827758"/>
              <a:gd name="connsiteY61" fmla="*/ 5076092 h 5521569"/>
              <a:gd name="connsiteX62" fmla="*/ 1629929 w 5827758"/>
              <a:gd name="connsiteY62" fmla="*/ 5146431 h 5521569"/>
              <a:gd name="connsiteX63" fmla="*/ 1723713 w 5827758"/>
              <a:gd name="connsiteY63" fmla="*/ 5181600 h 5521569"/>
              <a:gd name="connsiteX64" fmla="*/ 1852667 w 5827758"/>
              <a:gd name="connsiteY64" fmla="*/ 5287107 h 5521569"/>
              <a:gd name="connsiteX65" fmla="*/ 1934729 w 5827758"/>
              <a:gd name="connsiteY65" fmla="*/ 5298831 h 5521569"/>
              <a:gd name="connsiteX66" fmla="*/ 2438821 w 5827758"/>
              <a:gd name="connsiteY66" fmla="*/ 5357446 h 5521569"/>
              <a:gd name="connsiteX67" fmla="*/ 2567775 w 5827758"/>
              <a:gd name="connsiteY67" fmla="*/ 5404338 h 5521569"/>
              <a:gd name="connsiteX68" fmla="*/ 2614667 w 5827758"/>
              <a:gd name="connsiteY68" fmla="*/ 5416061 h 5521569"/>
              <a:gd name="connsiteX69" fmla="*/ 2661560 w 5827758"/>
              <a:gd name="connsiteY69" fmla="*/ 5439507 h 5521569"/>
              <a:gd name="connsiteX70" fmla="*/ 2708452 w 5827758"/>
              <a:gd name="connsiteY70" fmla="*/ 5451231 h 5521569"/>
              <a:gd name="connsiteX71" fmla="*/ 2825683 w 5827758"/>
              <a:gd name="connsiteY71" fmla="*/ 5486400 h 5521569"/>
              <a:gd name="connsiteX72" fmla="*/ 3153929 w 5827758"/>
              <a:gd name="connsiteY72" fmla="*/ 5474677 h 5521569"/>
              <a:gd name="connsiteX73" fmla="*/ 3271160 w 5827758"/>
              <a:gd name="connsiteY73" fmla="*/ 5509846 h 5521569"/>
              <a:gd name="connsiteX74" fmla="*/ 3400113 w 5827758"/>
              <a:gd name="connsiteY74" fmla="*/ 5521569 h 5521569"/>
              <a:gd name="connsiteX75" fmla="*/ 3517344 w 5827758"/>
              <a:gd name="connsiteY75" fmla="*/ 5427784 h 5521569"/>
              <a:gd name="connsiteX76" fmla="*/ 3599406 w 5827758"/>
              <a:gd name="connsiteY76" fmla="*/ 5298831 h 5521569"/>
              <a:gd name="connsiteX77" fmla="*/ 3716636 w 5827758"/>
              <a:gd name="connsiteY77" fmla="*/ 5158154 h 5521569"/>
              <a:gd name="connsiteX78" fmla="*/ 3833867 w 5827758"/>
              <a:gd name="connsiteY78" fmla="*/ 4970584 h 5521569"/>
              <a:gd name="connsiteX79" fmla="*/ 3880760 w 5827758"/>
              <a:gd name="connsiteY79" fmla="*/ 4911969 h 5521569"/>
              <a:gd name="connsiteX80" fmla="*/ 3927652 w 5827758"/>
              <a:gd name="connsiteY80" fmla="*/ 4736123 h 5521569"/>
              <a:gd name="connsiteX81" fmla="*/ 3939375 w 5827758"/>
              <a:gd name="connsiteY81" fmla="*/ 4677507 h 5521569"/>
              <a:gd name="connsiteX82" fmla="*/ 3951098 w 5827758"/>
              <a:gd name="connsiteY82" fmla="*/ 4396154 h 5521569"/>
              <a:gd name="connsiteX83" fmla="*/ 3986267 w 5827758"/>
              <a:gd name="connsiteY83" fmla="*/ 4384431 h 5521569"/>
              <a:gd name="connsiteX84" fmla="*/ 4044883 w 5827758"/>
              <a:gd name="connsiteY84" fmla="*/ 4419600 h 5521569"/>
              <a:gd name="connsiteX85" fmla="*/ 4115221 w 5827758"/>
              <a:gd name="connsiteY85" fmla="*/ 4536831 h 5521569"/>
              <a:gd name="connsiteX86" fmla="*/ 4279344 w 5827758"/>
              <a:gd name="connsiteY86" fmla="*/ 4712677 h 5521569"/>
              <a:gd name="connsiteX87" fmla="*/ 4396575 w 5827758"/>
              <a:gd name="connsiteY87" fmla="*/ 4806461 h 5521569"/>
              <a:gd name="connsiteX88" fmla="*/ 4584144 w 5827758"/>
              <a:gd name="connsiteY88" fmla="*/ 4923692 h 5521569"/>
              <a:gd name="connsiteX89" fmla="*/ 4853775 w 5827758"/>
              <a:gd name="connsiteY89" fmla="*/ 5158154 h 5521569"/>
              <a:gd name="connsiteX90" fmla="*/ 4912390 w 5827758"/>
              <a:gd name="connsiteY90" fmla="*/ 5205046 h 5521569"/>
              <a:gd name="connsiteX91" fmla="*/ 5017898 w 5827758"/>
              <a:gd name="connsiteY91" fmla="*/ 5240215 h 5521569"/>
              <a:gd name="connsiteX92" fmla="*/ 5111683 w 5827758"/>
              <a:gd name="connsiteY92" fmla="*/ 5228492 h 5521569"/>
              <a:gd name="connsiteX93" fmla="*/ 5158575 w 5827758"/>
              <a:gd name="connsiteY93" fmla="*/ 5193323 h 5521569"/>
              <a:gd name="connsiteX94" fmla="*/ 5264083 w 5827758"/>
              <a:gd name="connsiteY94" fmla="*/ 4900246 h 5521569"/>
              <a:gd name="connsiteX95" fmla="*/ 5299252 w 5827758"/>
              <a:gd name="connsiteY95" fmla="*/ 4618892 h 5521569"/>
              <a:gd name="connsiteX96" fmla="*/ 5357867 w 5827758"/>
              <a:gd name="connsiteY96" fmla="*/ 4372707 h 5521569"/>
              <a:gd name="connsiteX97" fmla="*/ 5334421 w 5827758"/>
              <a:gd name="connsiteY97" fmla="*/ 4138246 h 5521569"/>
              <a:gd name="connsiteX98" fmla="*/ 5310975 w 5827758"/>
              <a:gd name="connsiteY98" fmla="*/ 3903784 h 5521569"/>
              <a:gd name="connsiteX99" fmla="*/ 5357867 w 5827758"/>
              <a:gd name="connsiteY99" fmla="*/ 3833446 h 5521569"/>
              <a:gd name="connsiteX100" fmla="*/ 5451652 w 5827758"/>
              <a:gd name="connsiteY100" fmla="*/ 3763107 h 5521569"/>
              <a:gd name="connsiteX101" fmla="*/ 5510267 w 5827758"/>
              <a:gd name="connsiteY101" fmla="*/ 3692769 h 5521569"/>
              <a:gd name="connsiteX102" fmla="*/ 5533713 w 5827758"/>
              <a:gd name="connsiteY102" fmla="*/ 3657600 h 5521569"/>
              <a:gd name="connsiteX103" fmla="*/ 5557160 w 5827758"/>
              <a:gd name="connsiteY103" fmla="*/ 3634154 h 5521569"/>
              <a:gd name="connsiteX104" fmla="*/ 5604052 w 5827758"/>
              <a:gd name="connsiteY104" fmla="*/ 3552092 h 5521569"/>
              <a:gd name="connsiteX105" fmla="*/ 5615775 w 5827758"/>
              <a:gd name="connsiteY105" fmla="*/ 3481754 h 5521569"/>
              <a:gd name="connsiteX106" fmla="*/ 5662667 w 5827758"/>
              <a:gd name="connsiteY106" fmla="*/ 3387969 h 5521569"/>
              <a:gd name="connsiteX107" fmla="*/ 5697836 w 5827758"/>
              <a:gd name="connsiteY107" fmla="*/ 3259015 h 5521569"/>
              <a:gd name="connsiteX108" fmla="*/ 5721283 w 5827758"/>
              <a:gd name="connsiteY108" fmla="*/ 3165231 h 5521569"/>
              <a:gd name="connsiteX109" fmla="*/ 5662667 w 5827758"/>
              <a:gd name="connsiteY109" fmla="*/ 2801815 h 5521569"/>
              <a:gd name="connsiteX110" fmla="*/ 5615775 w 5827758"/>
              <a:gd name="connsiteY110" fmla="*/ 2590800 h 5521569"/>
              <a:gd name="connsiteX111" fmla="*/ 5627498 w 5827758"/>
              <a:gd name="connsiteY111" fmla="*/ 1817077 h 5521569"/>
              <a:gd name="connsiteX112" fmla="*/ 5697836 w 5827758"/>
              <a:gd name="connsiteY112" fmla="*/ 1758461 h 5521569"/>
              <a:gd name="connsiteX113" fmla="*/ 5815067 w 5827758"/>
              <a:gd name="connsiteY113" fmla="*/ 1664677 h 5521569"/>
              <a:gd name="connsiteX114" fmla="*/ 5826790 w 5827758"/>
              <a:gd name="connsiteY114" fmla="*/ 1606061 h 5521569"/>
              <a:gd name="connsiteX115" fmla="*/ 5733006 w 5827758"/>
              <a:gd name="connsiteY115" fmla="*/ 1453661 h 5521569"/>
              <a:gd name="connsiteX116" fmla="*/ 5639221 w 5827758"/>
              <a:gd name="connsiteY116" fmla="*/ 1359877 h 5521569"/>
              <a:gd name="connsiteX117" fmla="*/ 5580606 w 5827758"/>
              <a:gd name="connsiteY117" fmla="*/ 1289538 h 5521569"/>
              <a:gd name="connsiteX118" fmla="*/ 5439929 w 5827758"/>
              <a:gd name="connsiteY118" fmla="*/ 1137138 h 5521569"/>
              <a:gd name="connsiteX119" fmla="*/ 5404760 w 5827758"/>
              <a:gd name="connsiteY119" fmla="*/ 1078523 h 5521569"/>
              <a:gd name="connsiteX120" fmla="*/ 5252360 w 5827758"/>
              <a:gd name="connsiteY120" fmla="*/ 937846 h 5521569"/>
              <a:gd name="connsiteX121" fmla="*/ 5205467 w 5827758"/>
              <a:gd name="connsiteY121" fmla="*/ 879231 h 5521569"/>
              <a:gd name="connsiteX122" fmla="*/ 5076513 w 5827758"/>
              <a:gd name="connsiteY122" fmla="*/ 797169 h 5521569"/>
              <a:gd name="connsiteX123" fmla="*/ 4971006 w 5827758"/>
              <a:gd name="connsiteY123" fmla="*/ 785446 h 5521569"/>
              <a:gd name="connsiteX124" fmla="*/ 4619313 w 5827758"/>
              <a:gd name="connsiteY124" fmla="*/ 949569 h 5521569"/>
              <a:gd name="connsiteX125" fmla="*/ 4455190 w 5827758"/>
              <a:gd name="connsiteY125" fmla="*/ 890954 h 5521569"/>
              <a:gd name="connsiteX126" fmla="*/ 4396575 w 5827758"/>
              <a:gd name="connsiteY126" fmla="*/ 832338 h 5521569"/>
              <a:gd name="connsiteX127" fmla="*/ 4267621 w 5827758"/>
              <a:gd name="connsiteY127" fmla="*/ 621323 h 5521569"/>
              <a:gd name="connsiteX128" fmla="*/ 4232452 w 5827758"/>
              <a:gd name="connsiteY128" fmla="*/ 457200 h 5521569"/>
              <a:gd name="connsiteX129" fmla="*/ 4185560 w 5827758"/>
              <a:gd name="connsiteY129" fmla="*/ 363415 h 5521569"/>
              <a:gd name="connsiteX130" fmla="*/ 4080052 w 5827758"/>
              <a:gd name="connsiteY130" fmla="*/ 234461 h 5521569"/>
              <a:gd name="connsiteX131" fmla="*/ 4033160 w 5827758"/>
              <a:gd name="connsiteY131" fmla="*/ 211015 h 5521569"/>
              <a:gd name="connsiteX132" fmla="*/ 3880760 w 5827758"/>
              <a:gd name="connsiteY132" fmla="*/ 128954 h 5521569"/>
              <a:gd name="connsiteX133" fmla="*/ 3833867 w 5827758"/>
              <a:gd name="connsiteY133" fmla="*/ 152400 h 5521569"/>
              <a:gd name="connsiteX134" fmla="*/ 3646298 w 5827758"/>
              <a:gd name="connsiteY134" fmla="*/ 257907 h 5521569"/>
              <a:gd name="connsiteX135" fmla="*/ 3529067 w 5827758"/>
              <a:gd name="connsiteY135" fmla="*/ 281354 h 5521569"/>
              <a:gd name="connsiteX136" fmla="*/ 3282883 w 5827758"/>
              <a:gd name="connsiteY136" fmla="*/ 316523 h 5521569"/>
              <a:gd name="connsiteX137" fmla="*/ 3224267 w 5827758"/>
              <a:gd name="connsiteY137" fmla="*/ 363415 h 5521569"/>
              <a:gd name="connsiteX138" fmla="*/ 3153929 w 5827758"/>
              <a:gd name="connsiteY138" fmla="*/ 433754 h 5521569"/>
              <a:gd name="connsiteX139" fmla="*/ 3083590 w 5827758"/>
              <a:gd name="connsiteY139" fmla="*/ 410307 h 5521569"/>
              <a:gd name="connsiteX140" fmla="*/ 2978083 w 5827758"/>
              <a:gd name="connsiteY140" fmla="*/ 351692 h 5521569"/>
              <a:gd name="connsiteX141" fmla="*/ 2755344 w 5827758"/>
              <a:gd name="connsiteY141" fmla="*/ 281354 h 5521569"/>
              <a:gd name="connsiteX142" fmla="*/ 2720175 w 5827758"/>
              <a:gd name="connsiteY142" fmla="*/ 269631 h 5521569"/>
              <a:gd name="connsiteX143" fmla="*/ 2591221 w 5827758"/>
              <a:gd name="connsiteY143" fmla="*/ 211015 h 5521569"/>
              <a:gd name="connsiteX144" fmla="*/ 2427098 w 5827758"/>
              <a:gd name="connsiteY144" fmla="*/ 152400 h 5521569"/>
              <a:gd name="connsiteX145" fmla="*/ 2368483 w 5827758"/>
              <a:gd name="connsiteY145" fmla="*/ 140677 h 5521569"/>
              <a:gd name="connsiteX146" fmla="*/ 2345036 w 5827758"/>
              <a:gd name="connsiteY146" fmla="*/ 117231 h 5521569"/>
              <a:gd name="connsiteX147" fmla="*/ 2227806 w 5827758"/>
              <a:gd name="connsiteY147" fmla="*/ 93784 h 5521569"/>
              <a:gd name="connsiteX148" fmla="*/ 2110575 w 5827758"/>
              <a:gd name="connsiteY148" fmla="*/ 46892 h 5521569"/>
              <a:gd name="connsiteX149" fmla="*/ 2051960 w 5827758"/>
              <a:gd name="connsiteY149" fmla="*/ 23446 h 5521569"/>
              <a:gd name="connsiteX150" fmla="*/ 1981621 w 5827758"/>
              <a:gd name="connsiteY150" fmla="*/ 11723 h 5521569"/>
              <a:gd name="connsiteX151" fmla="*/ 1934729 w 5827758"/>
              <a:gd name="connsiteY151" fmla="*/ 0 h 5521569"/>
              <a:gd name="connsiteX152" fmla="*/ 1887836 w 5827758"/>
              <a:gd name="connsiteY152" fmla="*/ 11723 h 5521569"/>
              <a:gd name="connsiteX153" fmla="*/ 1852667 w 5827758"/>
              <a:gd name="connsiteY153" fmla="*/ 46892 h 5521569"/>
              <a:gd name="connsiteX154" fmla="*/ 1770606 w 5827758"/>
              <a:gd name="connsiteY154" fmla="*/ 199292 h 5521569"/>
              <a:gd name="connsiteX155" fmla="*/ 1747160 w 5827758"/>
              <a:gd name="connsiteY155" fmla="*/ 234461 h 5521569"/>
              <a:gd name="connsiteX156" fmla="*/ 1711990 w 5827758"/>
              <a:gd name="connsiteY156" fmla="*/ 257907 h 5521569"/>
              <a:gd name="connsiteX157" fmla="*/ 1688544 w 5827758"/>
              <a:gd name="connsiteY157" fmla="*/ 281354 h 5521569"/>
              <a:gd name="connsiteX158" fmla="*/ 1629929 w 5827758"/>
              <a:gd name="connsiteY158" fmla="*/ 269631 h 5521569"/>
              <a:gd name="connsiteX159" fmla="*/ 1606483 w 5827758"/>
              <a:gd name="connsiteY159" fmla="*/ 246184 h 5521569"/>
              <a:gd name="connsiteX160" fmla="*/ 1571313 w 5827758"/>
              <a:gd name="connsiteY160" fmla="*/ 222738 h 5521569"/>
              <a:gd name="connsiteX161" fmla="*/ 1524421 w 5827758"/>
              <a:gd name="connsiteY161" fmla="*/ 187569 h 5521569"/>
              <a:gd name="connsiteX162" fmla="*/ 1547867 w 5827758"/>
              <a:gd name="connsiteY162" fmla="*/ 175846 h 552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</a:cxnLst>
            <a:rect l="l" t="t" r="r" b="b"/>
            <a:pathLst>
              <a:path w="5827758" h="5521569">
                <a:moveTo>
                  <a:pt x="1547867" y="175846"/>
                </a:moveTo>
                <a:cubicBezTo>
                  <a:pt x="1555682" y="189523"/>
                  <a:pt x="1562834" y="238543"/>
                  <a:pt x="1571313" y="269631"/>
                </a:cubicBezTo>
                <a:cubicBezTo>
                  <a:pt x="1574564" y="281553"/>
                  <a:pt x="1577510" y="293748"/>
                  <a:pt x="1583036" y="304800"/>
                </a:cubicBezTo>
                <a:cubicBezTo>
                  <a:pt x="1589337" y="317402"/>
                  <a:pt x="1599640" y="327653"/>
                  <a:pt x="1606483" y="339969"/>
                </a:cubicBezTo>
                <a:cubicBezTo>
                  <a:pt x="1719921" y="544155"/>
                  <a:pt x="1568988" y="289199"/>
                  <a:pt x="1676821" y="468923"/>
                </a:cubicBezTo>
                <a:cubicBezTo>
                  <a:pt x="1672913" y="504092"/>
                  <a:pt x="1673055" y="539951"/>
                  <a:pt x="1665098" y="574431"/>
                </a:cubicBezTo>
                <a:cubicBezTo>
                  <a:pt x="1661168" y="591459"/>
                  <a:pt x="1648536" y="605260"/>
                  <a:pt x="1641652" y="621323"/>
                </a:cubicBezTo>
                <a:cubicBezTo>
                  <a:pt x="1625073" y="660007"/>
                  <a:pt x="1609869" y="699272"/>
                  <a:pt x="1594760" y="738554"/>
                </a:cubicBezTo>
                <a:cubicBezTo>
                  <a:pt x="1590324" y="750088"/>
                  <a:pt x="1588562" y="762670"/>
                  <a:pt x="1583036" y="773723"/>
                </a:cubicBezTo>
                <a:cubicBezTo>
                  <a:pt x="1560153" y="819487"/>
                  <a:pt x="1458098" y="922107"/>
                  <a:pt x="1454083" y="926123"/>
                </a:cubicBezTo>
                <a:cubicBezTo>
                  <a:pt x="1399134" y="981072"/>
                  <a:pt x="1283213" y="1078781"/>
                  <a:pt x="1219621" y="1125415"/>
                </a:cubicBezTo>
                <a:cubicBezTo>
                  <a:pt x="1201247" y="1138889"/>
                  <a:pt x="1179965" y="1147945"/>
                  <a:pt x="1161006" y="1160584"/>
                </a:cubicBezTo>
                <a:cubicBezTo>
                  <a:pt x="1144749" y="1171422"/>
                  <a:pt x="1130597" y="1185264"/>
                  <a:pt x="1114113" y="1195754"/>
                </a:cubicBezTo>
                <a:cubicBezTo>
                  <a:pt x="1087534" y="1212668"/>
                  <a:pt x="1058265" y="1225170"/>
                  <a:pt x="1032052" y="1242646"/>
                </a:cubicBezTo>
                <a:cubicBezTo>
                  <a:pt x="1011233" y="1256525"/>
                  <a:pt x="990175" y="1270940"/>
                  <a:pt x="973436" y="1289538"/>
                </a:cubicBezTo>
                <a:cubicBezTo>
                  <a:pt x="954585" y="1310483"/>
                  <a:pt x="926544" y="1359877"/>
                  <a:pt x="926544" y="1359877"/>
                </a:cubicBezTo>
                <a:cubicBezTo>
                  <a:pt x="894614" y="1487598"/>
                  <a:pt x="901198" y="1434343"/>
                  <a:pt x="961713" y="1676400"/>
                </a:cubicBezTo>
                <a:cubicBezTo>
                  <a:pt x="967239" y="1698505"/>
                  <a:pt x="985817" y="1715097"/>
                  <a:pt x="996883" y="1735015"/>
                </a:cubicBezTo>
                <a:cubicBezTo>
                  <a:pt x="1032371" y="1798892"/>
                  <a:pt x="1003482" y="1765060"/>
                  <a:pt x="1043775" y="1805354"/>
                </a:cubicBezTo>
                <a:cubicBezTo>
                  <a:pt x="1039867" y="1824892"/>
                  <a:pt x="1039452" y="1845469"/>
                  <a:pt x="1032052" y="1863969"/>
                </a:cubicBezTo>
                <a:cubicBezTo>
                  <a:pt x="1023590" y="1885125"/>
                  <a:pt x="1011887" y="1905436"/>
                  <a:pt x="996883" y="1922584"/>
                </a:cubicBezTo>
                <a:cubicBezTo>
                  <a:pt x="961013" y="1963578"/>
                  <a:pt x="938128" y="1957823"/>
                  <a:pt x="891375" y="1981200"/>
                </a:cubicBezTo>
                <a:cubicBezTo>
                  <a:pt x="870995" y="1991390"/>
                  <a:pt x="851719" y="2003730"/>
                  <a:pt x="832760" y="2016369"/>
                </a:cubicBezTo>
                <a:cubicBezTo>
                  <a:pt x="657723" y="2133060"/>
                  <a:pt x="779569" y="2066412"/>
                  <a:pt x="621744" y="2145323"/>
                </a:cubicBezTo>
                <a:cubicBezTo>
                  <a:pt x="530945" y="2236122"/>
                  <a:pt x="576382" y="2215151"/>
                  <a:pt x="504513" y="2239107"/>
                </a:cubicBezTo>
                <a:cubicBezTo>
                  <a:pt x="492917" y="2273897"/>
                  <a:pt x="497848" y="2283095"/>
                  <a:pt x="457621" y="2297723"/>
                </a:cubicBezTo>
                <a:cubicBezTo>
                  <a:pt x="317232" y="2348773"/>
                  <a:pt x="412299" y="2300769"/>
                  <a:pt x="305221" y="2332892"/>
                </a:cubicBezTo>
                <a:cubicBezTo>
                  <a:pt x="167145" y="2374315"/>
                  <a:pt x="342657" y="2344332"/>
                  <a:pt x="152821" y="2368061"/>
                </a:cubicBezTo>
                <a:cubicBezTo>
                  <a:pt x="137190" y="2371969"/>
                  <a:pt x="118510" y="2369719"/>
                  <a:pt x="105929" y="2379784"/>
                </a:cubicBezTo>
                <a:cubicBezTo>
                  <a:pt x="96280" y="2387504"/>
                  <a:pt x="101926" y="2405304"/>
                  <a:pt x="94206" y="2414954"/>
                </a:cubicBezTo>
                <a:cubicBezTo>
                  <a:pt x="85404" y="2425956"/>
                  <a:pt x="70759" y="2430585"/>
                  <a:pt x="59036" y="2438400"/>
                </a:cubicBezTo>
                <a:cubicBezTo>
                  <a:pt x="47313" y="2454031"/>
                  <a:pt x="35223" y="2469393"/>
                  <a:pt x="23867" y="2485292"/>
                </a:cubicBezTo>
                <a:cubicBezTo>
                  <a:pt x="15678" y="2496757"/>
                  <a:pt x="2737" y="2506563"/>
                  <a:pt x="421" y="2520461"/>
                </a:cubicBezTo>
                <a:cubicBezTo>
                  <a:pt x="-1611" y="2532650"/>
                  <a:pt x="3934" y="2546395"/>
                  <a:pt x="12144" y="2555631"/>
                </a:cubicBezTo>
                <a:cubicBezTo>
                  <a:pt x="36079" y="2582558"/>
                  <a:pt x="67971" y="2601277"/>
                  <a:pt x="94206" y="2625969"/>
                </a:cubicBezTo>
                <a:cubicBezTo>
                  <a:pt x="134449" y="2663844"/>
                  <a:pt x="172359" y="2704123"/>
                  <a:pt x="211436" y="2743200"/>
                </a:cubicBezTo>
                <a:cubicBezTo>
                  <a:pt x="246605" y="2778369"/>
                  <a:pt x="287102" y="2808917"/>
                  <a:pt x="316944" y="2848707"/>
                </a:cubicBezTo>
                <a:cubicBezTo>
                  <a:pt x="328667" y="2864338"/>
                  <a:pt x="336592" y="2883731"/>
                  <a:pt x="352113" y="2895600"/>
                </a:cubicBezTo>
                <a:cubicBezTo>
                  <a:pt x="403775" y="2935107"/>
                  <a:pt x="461802" y="2965516"/>
                  <a:pt x="516236" y="3001107"/>
                </a:cubicBezTo>
                <a:cubicBezTo>
                  <a:pt x="563406" y="3031949"/>
                  <a:pt x="605413" y="3072003"/>
                  <a:pt x="656913" y="3094892"/>
                </a:cubicBezTo>
                <a:cubicBezTo>
                  <a:pt x="692082" y="3110523"/>
                  <a:pt x="728151" y="3124268"/>
                  <a:pt x="762421" y="3141784"/>
                </a:cubicBezTo>
                <a:cubicBezTo>
                  <a:pt x="904060" y="3214177"/>
                  <a:pt x="1037849" y="3302796"/>
                  <a:pt x="1184452" y="3364523"/>
                </a:cubicBezTo>
                <a:lnTo>
                  <a:pt x="1407190" y="3458307"/>
                </a:lnTo>
                <a:cubicBezTo>
                  <a:pt x="1417395" y="3468513"/>
                  <a:pt x="1454083" y="3502137"/>
                  <a:pt x="1454083" y="3516923"/>
                </a:cubicBezTo>
                <a:cubicBezTo>
                  <a:pt x="1454083" y="3531012"/>
                  <a:pt x="1438452" y="3540369"/>
                  <a:pt x="1430636" y="3552092"/>
                </a:cubicBezTo>
                <a:cubicBezTo>
                  <a:pt x="1422821" y="3587261"/>
                  <a:pt x="1414739" y="3622372"/>
                  <a:pt x="1407190" y="3657600"/>
                </a:cubicBezTo>
                <a:cubicBezTo>
                  <a:pt x="1403015" y="3677083"/>
                  <a:pt x="1401089" y="3697099"/>
                  <a:pt x="1395467" y="3716215"/>
                </a:cubicBezTo>
                <a:cubicBezTo>
                  <a:pt x="1381520" y="3763635"/>
                  <a:pt x="1375993" y="3815765"/>
                  <a:pt x="1348575" y="3856892"/>
                </a:cubicBezTo>
                <a:lnTo>
                  <a:pt x="1325129" y="3892061"/>
                </a:lnTo>
                <a:cubicBezTo>
                  <a:pt x="1321221" y="3903784"/>
                  <a:pt x="1318274" y="3915873"/>
                  <a:pt x="1313406" y="3927231"/>
                </a:cubicBezTo>
                <a:cubicBezTo>
                  <a:pt x="1294762" y="3970734"/>
                  <a:pt x="1264573" y="4015861"/>
                  <a:pt x="1243067" y="4056184"/>
                </a:cubicBezTo>
                <a:cubicBezTo>
                  <a:pt x="1226619" y="4087024"/>
                  <a:pt x="1196175" y="4149969"/>
                  <a:pt x="1196175" y="4149969"/>
                </a:cubicBezTo>
                <a:cubicBezTo>
                  <a:pt x="1160819" y="4326751"/>
                  <a:pt x="1205840" y="4106476"/>
                  <a:pt x="1172729" y="4255477"/>
                </a:cubicBezTo>
                <a:cubicBezTo>
                  <a:pt x="1142966" y="4389412"/>
                  <a:pt x="1177871" y="4246633"/>
                  <a:pt x="1149283" y="4360984"/>
                </a:cubicBezTo>
                <a:cubicBezTo>
                  <a:pt x="1153191" y="4407876"/>
                  <a:pt x="1154787" y="4455019"/>
                  <a:pt x="1161006" y="4501661"/>
                </a:cubicBezTo>
                <a:cubicBezTo>
                  <a:pt x="1162639" y="4513910"/>
                  <a:pt x="1167615" y="4525581"/>
                  <a:pt x="1172729" y="4536831"/>
                </a:cubicBezTo>
                <a:cubicBezTo>
                  <a:pt x="1203842" y="4605280"/>
                  <a:pt x="1212356" y="4626586"/>
                  <a:pt x="1254790" y="4677507"/>
                </a:cubicBezTo>
                <a:cubicBezTo>
                  <a:pt x="1281383" y="4709419"/>
                  <a:pt x="1312287" y="4737794"/>
                  <a:pt x="1336852" y="4771292"/>
                </a:cubicBezTo>
                <a:cubicBezTo>
                  <a:pt x="1355483" y="4796698"/>
                  <a:pt x="1367535" y="4826339"/>
                  <a:pt x="1383744" y="4853354"/>
                </a:cubicBezTo>
                <a:cubicBezTo>
                  <a:pt x="1390993" y="4865435"/>
                  <a:pt x="1399571" y="4876671"/>
                  <a:pt x="1407190" y="4888523"/>
                </a:cubicBezTo>
                <a:cubicBezTo>
                  <a:pt x="1434742" y="4931381"/>
                  <a:pt x="1453225" y="4981450"/>
                  <a:pt x="1489252" y="5017477"/>
                </a:cubicBezTo>
                <a:cubicBezTo>
                  <a:pt x="1508790" y="5037015"/>
                  <a:pt x="1527498" y="5057421"/>
                  <a:pt x="1547867" y="5076092"/>
                </a:cubicBezTo>
                <a:cubicBezTo>
                  <a:pt x="1574425" y="5100437"/>
                  <a:pt x="1599534" y="5127089"/>
                  <a:pt x="1629929" y="5146431"/>
                </a:cubicBezTo>
                <a:cubicBezTo>
                  <a:pt x="1757201" y="5227423"/>
                  <a:pt x="1593614" y="5080413"/>
                  <a:pt x="1723713" y="5181600"/>
                </a:cubicBezTo>
                <a:cubicBezTo>
                  <a:pt x="1780992" y="5226150"/>
                  <a:pt x="1781021" y="5259551"/>
                  <a:pt x="1852667" y="5287107"/>
                </a:cubicBezTo>
                <a:cubicBezTo>
                  <a:pt x="1878457" y="5297026"/>
                  <a:pt x="1907294" y="5295539"/>
                  <a:pt x="1934729" y="5298831"/>
                </a:cubicBezTo>
                <a:lnTo>
                  <a:pt x="2438821" y="5357446"/>
                </a:lnTo>
                <a:cubicBezTo>
                  <a:pt x="2494756" y="5379820"/>
                  <a:pt x="2507571" y="5386277"/>
                  <a:pt x="2567775" y="5404338"/>
                </a:cubicBezTo>
                <a:cubicBezTo>
                  <a:pt x="2583207" y="5408968"/>
                  <a:pt x="2599581" y="5410404"/>
                  <a:pt x="2614667" y="5416061"/>
                </a:cubicBezTo>
                <a:cubicBezTo>
                  <a:pt x="2631030" y="5422197"/>
                  <a:pt x="2645197" y="5433371"/>
                  <a:pt x="2661560" y="5439507"/>
                </a:cubicBezTo>
                <a:cubicBezTo>
                  <a:pt x="2676646" y="5445164"/>
                  <a:pt x="2693020" y="5446601"/>
                  <a:pt x="2708452" y="5451231"/>
                </a:cubicBezTo>
                <a:cubicBezTo>
                  <a:pt x="2851127" y="5494035"/>
                  <a:pt x="2717620" y="5459385"/>
                  <a:pt x="2825683" y="5486400"/>
                </a:cubicBezTo>
                <a:cubicBezTo>
                  <a:pt x="2935098" y="5482492"/>
                  <a:pt x="3044595" y="5468923"/>
                  <a:pt x="3153929" y="5474677"/>
                </a:cubicBezTo>
                <a:cubicBezTo>
                  <a:pt x="3194670" y="5476821"/>
                  <a:pt x="3231083" y="5502212"/>
                  <a:pt x="3271160" y="5509846"/>
                </a:cubicBezTo>
                <a:cubicBezTo>
                  <a:pt x="3313559" y="5517922"/>
                  <a:pt x="3357129" y="5517661"/>
                  <a:pt x="3400113" y="5521569"/>
                </a:cubicBezTo>
                <a:cubicBezTo>
                  <a:pt x="3443754" y="5492475"/>
                  <a:pt x="3485899" y="5471022"/>
                  <a:pt x="3517344" y="5427784"/>
                </a:cubicBezTo>
                <a:cubicBezTo>
                  <a:pt x="3593808" y="5322646"/>
                  <a:pt x="3533005" y="5374718"/>
                  <a:pt x="3599406" y="5298831"/>
                </a:cubicBezTo>
                <a:cubicBezTo>
                  <a:pt x="3703064" y="5180365"/>
                  <a:pt x="3581532" y="5347299"/>
                  <a:pt x="3716636" y="5158154"/>
                </a:cubicBezTo>
                <a:cubicBezTo>
                  <a:pt x="3804082" y="5035730"/>
                  <a:pt x="3724329" y="5134890"/>
                  <a:pt x="3833867" y="4970584"/>
                </a:cubicBezTo>
                <a:cubicBezTo>
                  <a:pt x="3847746" y="4949765"/>
                  <a:pt x="3865129" y="4931507"/>
                  <a:pt x="3880760" y="4911969"/>
                </a:cubicBezTo>
                <a:cubicBezTo>
                  <a:pt x="3907142" y="4780059"/>
                  <a:pt x="3873125" y="4940601"/>
                  <a:pt x="3927652" y="4736123"/>
                </a:cubicBezTo>
                <a:cubicBezTo>
                  <a:pt x="3932786" y="4716870"/>
                  <a:pt x="3935467" y="4697046"/>
                  <a:pt x="3939375" y="4677507"/>
                </a:cubicBezTo>
                <a:cubicBezTo>
                  <a:pt x="3943283" y="4583723"/>
                  <a:pt x="3936268" y="4488841"/>
                  <a:pt x="3951098" y="4396154"/>
                </a:cubicBezTo>
                <a:cubicBezTo>
                  <a:pt x="3953050" y="4383952"/>
                  <a:pt x="3974279" y="4381434"/>
                  <a:pt x="3986267" y="4384431"/>
                </a:cubicBezTo>
                <a:cubicBezTo>
                  <a:pt x="4008372" y="4389957"/>
                  <a:pt x="4025344" y="4407877"/>
                  <a:pt x="4044883" y="4419600"/>
                </a:cubicBezTo>
                <a:cubicBezTo>
                  <a:pt x="4068329" y="4458677"/>
                  <a:pt x="4089943" y="4498913"/>
                  <a:pt x="4115221" y="4536831"/>
                </a:cubicBezTo>
                <a:cubicBezTo>
                  <a:pt x="4150104" y="4589157"/>
                  <a:pt x="4247191" y="4686955"/>
                  <a:pt x="4279344" y="4712677"/>
                </a:cubicBezTo>
                <a:cubicBezTo>
                  <a:pt x="4318421" y="4743938"/>
                  <a:pt x="4352643" y="4782498"/>
                  <a:pt x="4396575" y="4806461"/>
                </a:cubicBezTo>
                <a:cubicBezTo>
                  <a:pt x="4492236" y="4858640"/>
                  <a:pt x="4515533" y="4861616"/>
                  <a:pt x="4584144" y="4923692"/>
                </a:cubicBezTo>
                <a:cubicBezTo>
                  <a:pt x="4930410" y="5236981"/>
                  <a:pt x="4649347" y="5004832"/>
                  <a:pt x="4853775" y="5158154"/>
                </a:cubicBezTo>
                <a:cubicBezTo>
                  <a:pt x="4873792" y="5173167"/>
                  <a:pt x="4890010" y="5193856"/>
                  <a:pt x="4912390" y="5205046"/>
                </a:cubicBezTo>
                <a:cubicBezTo>
                  <a:pt x="4945548" y="5221625"/>
                  <a:pt x="5017898" y="5240215"/>
                  <a:pt x="5017898" y="5240215"/>
                </a:cubicBezTo>
                <a:cubicBezTo>
                  <a:pt x="5049160" y="5236307"/>
                  <a:pt x="5081795" y="5238455"/>
                  <a:pt x="5111683" y="5228492"/>
                </a:cubicBezTo>
                <a:cubicBezTo>
                  <a:pt x="5130219" y="5222313"/>
                  <a:pt x="5149086" y="5210403"/>
                  <a:pt x="5158575" y="5193323"/>
                </a:cubicBezTo>
                <a:cubicBezTo>
                  <a:pt x="5205035" y="5109695"/>
                  <a:pt x="5235995" y="4993870"/>
                  <a:pt x="5264083" y="4900246"/>
                </a:cubicBezTo>
                <a:cubicBezTo>
                  <a:pt x="5275806" y="4806461"/>
                  <a:pt x="5282709" y="4711947"/>
                  <a:pt x="5299252" y="4618892"/>
                </a:cubicBezTo>
                <a:cubicBezTo>
                  <a:pt x="5314017" y="4535839"/>
                  <a:pt x="5357867" y="4372707"/>
                  <a:pt x="5357867" y="4372707"/>
                </a:cubicBezTo>
                <a:cubicBezTo>
                  <a:pt x="5350052" y="4294553"/>
                  <a:pt x="5346928" y="4215787"/>
                  <a:pt x="5334421" y="4138246"/>
                </a:cubicBezTo>
                <a:cubicBezTo>
                  <a:pt x="5315856" y="4023144"/>
                  <a:pt x="5273750" y="4015460"/>
                  <a:pt x="5310975" y="3903784"/>
                </a:cubicBezTo>
                <a:cubicBezTo>
                  <a:pt x="5319886" y="3877051"/>
                  <a:pt x="5335324" y="3850353"/>
                  <a:pt x="5357867" y="3833446"/>
                </a:cubicBezTo>
                <a:lnTo>
                  <a:pt x="5451652" y="3763107"/>
                </a:lnTo>
                <a:cubicBezTo>
                  <a:pt x="5474042" y="3695936"/>
                  <a:pt x="5446392" y="3756644"/>
                  <a:pt x="5510267" y="3692769"/>
                </a:cubicBezTo>
                <a:cubicBezTo>
                  <a:pt x="5520230" y="3682806"/>
                  <a:pt x="5524911" y="3668602"/>
                  <a:pt x="5533713" y="3657600"/>
                </a:cubicBezTo>
                <a:cubicBezTo>
                  <a:pt x="5540618" y="3648969"/>
                  <a:pt x="5551029" y="3643350"/>
                  <a:pt x="5557160" y="3634154"/>
                </a:cubicBezTo>
                <a:cubicBezTo>
                  <a:pt x="5574636" y="3607940"/>
                  <a:pt x="5588421" y="3579446"/>
                  <a:pt x="5604052" y="3552092"/>
                </a:cubicBezTo>
                <a:cubicBezTo>
                  <a:pt x="5607960" y="3528646"/>
                  <a:pt x="5609521" y="3504686"/>
                  <a:pt x="5615775" y="3481754"/>
                </a:cubicBezTo>
                <a:cubicBezTo>
                  <a:pt x="5629012" y="3433219"/>
                  <a:pt x="5637887" y="3425139"/>
                  <a:pt x="5662667" y="3387969"/>
                </a:cubicBezTo>
                <a:cubicBezTo>
                  <a:pt x="5687229" y="3265158"/>
                  <a:pt x="5658176" y="3397824"/>
                  <a:pt x="5697836" y="3259015"/>
                </a:cubicBezTo>
                <a:cubicBezTo>
                  <a:pt x="5706689" y="3228031"/>
                  <a:pt x="5713467" y="3196492"/>
                  <a:pt x="5721283" y="3165231"/>
                </a:cubicBezTo>
                <a:cubicBezTo>
                  <a:pt x="5703287" y="2859295"/>
                  <a:pt x="5730349" y="3072540"/>
                  <a:pt x="5662667" y="2801815"/>
                </a:cubicBezTo>
                <a:cubicBezTo>
                  <a:pt x="5645191" y="2731912"/>
                  <a:pt x="5615775" y="2590800"/>
                  <a:pt x="5615775" y="2590800"/>
                </a:cubicBezTo>
                <a:cubicBezTo>
                  <a:pt x="5577964" y="2250494"/>
                  <a:pt x="5570950" y="2297737"/>
                  <a:pt x="5627498" y="1817077"/>
                </a:cubicBezTo>
                <a:cubicBezTo>
                  <a:pt x="5629812" y="1797406"/>
                  <a:pt x="5685260" y="1769465"/>
                  <a:pt x="5697836" y="1758461"/>
                </a:cubicBezTo>
                <a:cubicBezTo>
                  <a:pt x="5806530" y="1663355"/>
                  <a:pt x="5704749" y="1730868"/>
                  <a:pt x="5815067" y="1664677"/>
                </a:cubicBezTo>
                <a:cubicBezTo>
                  <a:pt x="5818975" y="1645138"/>
                  <a:pt x="5831270" y="1625476"/>
                  <a:pt x="5826790" y="1606061"/>
                </a:cubicBezTo>
                <a:cubicBezTo>
                  <a:pt x="5815332" y="1556408"/>
                  <a:pt x="5768354" y="1491954"/>
                  <a:pt x="5733006" y="1453661"/>
                </a:cubicBezTo>
                <a:cubicBezTo>
                  <a:pt x="5703019" y="1421175"/>
                  <a:pt x="5667524" y="1393841"/>
                  <a:pt x="5639221" y="1359877"/>
                </a:cubicBezTo>
                <a:cubicBezTo>
                  <a:pt x="5619683" y="1336431"/>
                  <a:pt x="5601136" y="1312121"/>
                  <a:pt x="5580606" y="1289538"/>
                </a:cubicBezTo>
                <a:cubicBezTo>
                  <a:pt x="5501013" y="1201986"/>
                  <a:pt x="5527564" y="1251064"/>
                  <a:pt x="5439929" y="1137138"/>
                </a:cubicBezTo>
                <a:cubicBezTo>
                  <a:pt x="5426037" y="1119078"/>
                  <a:pt x="5419189" y="1096158"/>
                  <a:pt x="5404760" y="1078523"/>
                </a:cubicBezTo>
                <a:cubicBezTo>
                  <a:pt x="5341313" y="1000977"/>
                  <a:pt x="5324429" y="1009914"/>
                  <a:pt x="5252360" y="937846"/>
                </a:cubicBezTo>
                <a:cubicBezTo>
                  <a:pt x="5234667" y="920153"/>
                  <a:pt x="5223981" y="896062"/>
                  <a:pt x="5205467" y="879231"/>
                </a:cubicBezTo>
                <a:cubicBezTo>
                  <a:pt x="5195588" y="870250"/>
                  <a:pt x="5108554" y="804563"/>
                  <a:pt x="5076513" y="797169"/>
                </a:cubicBezTo>
                <a:cubicBezTo>
                  <a:pt x="5042034" y="789212"/>
                  <a:pt x="5006175" y="789354"/>
                  <a:pt x="4971006" y="785446"/>
                </a:cubicBezTo>
                <a:cubicBezTo>
                  <a:pt x="4737331" y="946097"/>
                  <a:pt x="4857626" y="898502"/>
                  <a:pt x="4619313" y="949569"/>
                </a:cubicBezTo>
                <a:cubicBezTo>
                  <a:pt x="4564605" y="930031"/>
                  <a:pt x="4506597" y="918010"/>
                  <a:pt x="4455190" y="890954"/>
                </a:cubicBezTo>
                <a:cubicBezTo>
                  <a:pt x="4430738" y="878085"/>
                  <a:pt x="4414557" y="853317"/>
                  <a:pt x="4396575" y="832338"/>
                </a:cubicBezTo>
                <a:cubicBezTo>
                  <a:pt x="4302497" y="722581"/>
                  <a:pt x="4322577" y="744975"/>
                  <a:pt x="4267621" y="621323"/>
                </a:cubicBezTo>
                <a:cubicBezTo>
                  <a:pt x="4255898" y="566615"/>
                  <a:pt x="4249416" y="510516"/>
                  <a:pt x="4232452" y="457200"/>
                </a:cubicBezTo>
                <a:cubicBezTo>
                  <a:pt x="4221855" y="423894"/>
                  <a:pt x="4202901" y="393761"/>
                  <a:pt x="4185560" y="363415"/>
                </a:cubicBezTo>
                <a:cubicBezTo>
                  <a:pt x="4157649" y="314572"/>
                  <a:pt x="4124949" y="269381"/>
                  <a:pt x="4080052" y="234461"/>
                </a:cubicBezTo>
                <a:cubicBezTo>
                  <a:pt x="4066258" y="223732"/>
                  <a:pt x="4048145" y="220006"/>
                  <a:pt x="4033160" y="211015"/>
                </a:cubicBezTo>
                <a:cubicBezTo>
                  <a:pt x="3901077" y="131766"/>
                  <a:pt x="4027779" y="191962"/>
                  <a:pt x="3880760" y="128954"/>
                </a:cubicBezTo>
                <a:cubicBezTo>
                  <a:pt x="3865129" y="136769"/>
                  <a:pt x="3848962" y="143594"/>
                  <a:pt x="3833867" y="152400"/>
                </a:cubicBezTo>
                <a:cubicBezTo>
                  <a:pt x="3779001" y="184405"/>
                  <a:pt x="3708057" y="237320"/>
                  <a:pt x="3646298" y="257907"/>
                </a:cubicBezTo>
                <a:cubicBezTo>
                  <a:pt x="3608492" y="270509"/>
                  <a:pt x="3568409" y="275008"/>
                  <a:pt x="3529067" y="281354"/>
                </a:cubicBezTo>
                <a:cubicBezTo>
                  <a:pt x="3447230" y="294554"/>
                  <a:pt x="3364944" y="304800"/>
                  <a:pt x="3282883" y="316523"/>
                </a:cubicBezTo>
                <a:cubicBezTo>
                  <a:pt x="3263344" y="332154"/>
                  <a:pt x="3242781" y="346584"/>
                  <a:pt x="3224267" y="363415"/>
                </a:cubicBezTo>
                <a:cubicBezTo>
                  <a:pt x="3199732" y="385719"/>
                  <a:pt x="3185385" y="423269"/>
                  <a:pt x="3153929" y="433754"/>
                </a:cubicBezTo>
                <a:cubicBezTo>
                  <a:pt x="3130483" y="441569"/>
                  <a:pt x="3105986" y="420759"/>
                  <a:pt x="3083590" y="410307"/>
                </a:cubicBezTo>
                <a:cubicBezTo>
                  <a:pt x="3047133" y="393293"/>
                  <a:pt x="3015529" y="366403"/>
                  <a:pt x="2978083" y="351692"/>
                </a:cubicBezTo>
                <a:cubicBezTo>
                  <a:pt x="2905614" y="323222"/>
                  <a:pt x="2829209" y="305976"/>
                  <a:pt x="2755344" y="281354"/>
                </a:cubicBezTo>
                <a:cubicBezTo>
                  <a:pt x="2743621" y="277446"/>
                  <a:pt x="2731745" y="273970"/>
                  <a:pt x="2720175" y="269631"/>
                </a:cubicBezTo>
                <a:cubicBezTo>
                  <a:pt x="2580494" y="217249"/>
                  <a:pt x="2751046" y="279511"/>
                  <a:pt x="2591221" y="211015"/>
                </a:cubicBezTo>
                <a:cubicBezTo>
                  <a:pt x="2568084" y="201099"/>
                  <a:pt x="2459685" y="161287"/>
                  <a:pt x="2427098" y="152400"/>
                </a:cubicBezTo>
                <a:cubicBezTo>
                  <a:pt x="2407875" y="147157"/>
                  <a:pt x="2388021" y="144585"/>
                  <a:pt x="2368483" y="140677"/>
                </a:cubicBezTo>
                <a:cubicBezTo>
                  <a:pt x="2360667" y="132862"/>
                  <a:pt x="2355522" y="120726"/>
                  <a:pt x="2345036" y="117231"/>
                </a:cubicBezTo>
                <a:cubicBezTo>
                  <a:pt x="2307230" y="104629"/>
                  <a:pt x="2227806" y="93784"/>
                  <a:pt x="2227806" y="93784"/>
                </a:cubicBezTo>
                <a:cubicBezTo>
                  <a:pt x="2015613" y="2845"/>
                  <a:pt x="2223294" y="89162"/>
                  <a:pt x="2110575" y="46892"/>
                </a:cubicBezTo>
                <a:cubicBezTo>
                  <a:pt x="2090871" y="39503"/>
                  <a:pt x="2072262" y="28983"/>
                  <a:pt x="2051960" y="23446"/>
                </a:cubicBezTo>
                <a:cubicBezTo>
                  <a:pt x="2029028" y="17192"/>
                  <a:pt x="2004929" y="16385"/>
                  <a:pt x="1981621" y="11723"/>
                </a:cubicBezTo>
                <a:cubicBezTo>
                  <a:pt x="1965822" y="8563"/>
                  <a:pt x="1950360" y="3908"/>
                  <a:pt x="1934729" y="0"/>
                </a:cubicBezTo>
                <a:cubicBezTo>
                  <a:pt x="1919098" y="3908"/>
                  <a:pt x="1901825" y="3729"/>
                  <a:pt x="1887836" y="11723"/>
                </a:cubicBezTo>
                <a:cubicBezTo>
                  <a:pt x="1873442" y="19948"/>
                  <a:pt x="1863281" y="34156"/>
                  <a:pt x="1852667" y="46892"/>
                </a:cubicBezTo>
                <a:cubicBezTo>
                  <a:pt x="1817775" y="88763"/>
                  <a:pt x="1795867" y="161401"/>
                  <a:pt x="1770606" y="199292"/>
                </a:cubicBezTo>
                <a:cubicBezTo>
                  <a:pt x="1762791" y="211015"/>
                  <a:pt x="1757123" y="224498"/>
                  <a:pt x="1747160" y="234461"/>
                </a:cubicBezTo>
                <a:cubicBezTo>
                  <a:pt x="1737197" y="244424"/>
                  <a:pt x="1722992" y="249105"/>
                  <a:pt x="1711990" y="257907"/>
                </a:cubicBezTo>
                <a:cubicBezTo>
                  <a:pt x="1703359" y="264812"/>
                  <a:pt x="1696359" y="273538"/>
                  <a:pt x="1688544" y="281354"/>
                </a:cubicBezTo>
                <a:cubicBezTo>
                  <a:pt x="1669006" y="277446"/>
                  <a:pt x="1648243" y="277480"/>
                  <a:pt x="1629929" y="269631"/>
                </a:cubicBezTo>
                <a:cubicBezTo>
                  <a:pt x="1619770" y="265277"/>
                  <a:pt x="1615114" y="253089"/>
                  <a:pt x="1606483" y="246184"/>
                </a:cubicBezTo>
                <a:cubicBezTo>
                  <a:pt x="1595481" y="237382"/>
                  <a:pt x="1582778" y="230927"/>
                  <a:pt x="1571313" y="222738"/>
                </a:cubicBezTo>
                <a:cubicBezTo>
                  <a:pt x="1555414" y="211382"/>
                  <a:pt x="1543376" y="192308"/>
                  <a:pt x="1524421" y="187569"/>
                </a:cubicBezTo>
                <a:cubicBezTo>
                  <a:pt x="1516839" y="185674"/>
                  <a:pt x="1540052" y="162169"/>
                  <a:pt x="1547867" y="175846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accent1"/>
                </a:solidFill>
              </a:rPr>
              <a:t>Discovery Ticket</a:t>
            </a:r>
            <a:r>
              <a:rPr lang="en-GB" dirty="0">
                <a:solidFill>
                  <a:schemeClr val="accent1"/>
                </a:solidFill>
              </a:rPr>
              <a:t>, a one day travel ticket, allowing you to travel unlimited in West Sussex, East Sussex, Surrey, Brighton &amp; Hove, East Hampshire, Kent and Medway on the following operated services</a:t>
            </a:r>
            <a:r>
              <a:rPr lang="en-GB" dirty="0"/>
              <a:t>:</a:t>
            </a:r>
          </a:p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2114EB-B95E-41BC-A68B-8DDDE3D184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4053" y="3068020"/>
            <a:ext cx="2599039" cy="352679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64CEA54-83A7-4CC5-A796-56F266A27B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871" y="1418512"/>
            <a:ext cx="2327236" cy="19045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F11FB66-7358-4940-BC44-8C03F6D001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196" y="1267845"/>
            <a:ext cx="1611866" cy="510690"/>
          </a:xfrm>
          <a:prstGeom prst="rect">
            <a:avLst/>
          </a:prstGeom>
        </p:spPr>
      </p:pic>
      <p:pic>
        <p:nvPicPr>
          <p:cNvPr id="23" name="Picture 12" descr="Image result for fat controller images">
            <a:extLst>
              <a:ext uri="{FF2B5EF4-FFF2-40B4-BE49-F238E27FC236}">
                <a16:creationId xmlns:a16="http://schemas.microsoft.com/office/drawing/2014/main" id="{F42649EE-82C2-41C8-81F0-321CEA872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98354" y="4617913"/>
            <a:ext cx="216895" cy="427012"/>
          </a:xfrm>
          <a:prstGeom prst="rect">
            <a:avLst/>
          </a:prstGeom>
          <a:noFill/>
          <a:ln w="38100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Image result for fat controller images">
            <a:extLst>
              <a:ext uri="{FF2B5EF4-FFF2-40B4-BE49-F238E27FC236}">
                <a16:creationId xmlns:a16="http://schemas.microsoft.com/office/drawing/2014/main" id="{97A73D03-A1D3-4394-8DF5-261B9646B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32784" y="5819403"/>
            <a:ext cx="216895" cy="427012"/>
          </a:xfrm>
          <a:prstGeom prst="rect">
            <a:avLst/>
          </a:prstGeom>
          <a:noFill/>
          <a:ln w="38100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Image result for fat controller images">
            <a:extLst>
              <a:ext uri="{FF2B5EF4-FFF2-40B4-BE49-F238E27FC236}">
                <a16:creationId xmlns:a16="http://schemas.microsoft.com/office/drawing/2014/main" id="{341B29AD-BC1A-4F4D-B5FD-7096DE4FE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53539" y="434942"/>
            <a:ext cx="216895" cy="427012"/>
          </a:xfrm>
          <a:prstGeom prst="rect">
            <a:avLst/>
          </a:prstGeom>
          <a:noFill/>
          <a:ln w="38100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>
            <a:extLst>
              <a:ext uri="{FF2B5EF4-FFF2-40B4-BE49-F238E27FC236}">
                <a16:creationId xmlns:a16="http://schemas.microsoft.com/office/drawing/2014/main" id="{A279F4A1-C390-4407-9452-505155982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378" y="4617913"/>
            <a:ext cx="297115" cy="35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4">
            <a:extLst>
              <a:ext uri="{FF2B5EF4-FFF2-40B4-BE49-F238E27FC236}">
                <a16:creationId xmlns:a16="http://schemas.microsoft.com/office/drawing/2014/main" id="{DF2CD20B-A117-4E33-B6E9-394DEFE84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189" y="4471752"/>
            <a:ext cx="463070" cy="48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13BE11B-6317-482E-9B98-C61F765A0D1A}"/>
              </a:ext>
            </a:extLst>
          </p:cNvPr>
          <p:cNvSpPr txBox="1"/>
          <p:nvPr/>
        </p:nvSpPr>
        <p:spPr>
          <a:xfrm>
            <a:off x="7532784" y="3824166"/>
            <a:ext cx="2012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Concessionary Pass Schema</a:t>
            </a:r>
          </a:p>
        </p:txBody>
      </p:sp>
      <p:pic>
        <p:nvPicPr>
          <p:cNvPr id="29" name="Picture 12" descr="Image result for fat controller images">
            <a:extLst>
              <a:ext uri="{FF2B5EF4-FFF2-40B4-BE49-F238E27FC236}">
                <a16:creationId xmlns:a16="http://schemas.microsoft.com/office/drawing/2014/main" id="{46C0F0EB-6EC2-41DD-BD00-979C966B1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76062" y="3413534"/>
            <a:ext cx="216895" cy="427012"/>
          </a:xfrm>
          <a:prstGeom prst="rect">
            <a:avLst/>
          </a:prstGeom>
          <a:noFill/>
          <a:ln w="38100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Image result for fat controller images">
            <a:extLst>
              <a:ext uri="{FF2B5EF4-FFF2-40B4-BE49-F238E27FC236}">
                <a16:creationId xmlns:a16="http://schemas.microsoft.com/office/drawing/2014/main" id="{295FBFF2-65EA-45ED-BCAB-F905CC573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09252" y="3390155"/>
            <a:ext cx="216895" cy="427012"/>
          </a:xfrm>
          <a:prstGeom prst="rect">
            <a:avLst/>
          </a:prstGeom>
          <a:noFill/>
          <a:ln w="38100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Image result for fat controller images">
            <a:extLst>
              <a:ext uri="{FF2B5EF4-FFF2-40B4-BE49-F238E27FC236}">
                <a16:creationId xmlns:a16="http://schemas.microsoft.com/office/drawing/2014/main" id="{ED0D1456-36B3-498D-AA44-80432A9BF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4859" y="5359791"/>
            <a:ext cx="216895" cy="427012"/>
          </a:xfrm>
          <a:prstGeom prst="rect">
            <a:avLst/>
          </a:prstGeom>
          <a:noFill/>
          <a:ln w="38100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Image result for fat controller images">
            <a:extLst>
              <a:ext uri="{FF2B5EF4-FFF2-40B4-BE49-F238E27FC236}">
                <a16:creationId xmlns:a16="http://schemas.microsoft.com/office/drawing/2014/main" id="{0DF0C078-69A3-4B38-9E72-C619DA3DD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71920" y="3398936"/>
            <a:ext cx="216895" cy="427012"/>
          </a:xfrm>
          <a:prstGeom prst="rect">
            <a:avLst/>
          </a:prstGeom>
          <a:noFill/>
          <a:ln w="38100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Image result for fat controller images">
            <a:extLst>
              <a:ext uri="{FF2B5EF4-FFF2-40B4-BE49-F238E27FC236}">
                <a16:creationId xmlns:a16="http://schemas.microsoft.com/office/drawing/2014/main" id="{AA8037F6-9849-4EB8-919D-86E0D9E0F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94489" y="961629"/>
            <a:ext cx="216895" cy="427012"/>
          </a:xfrm>
          <a:prstGeom prst="rect">
            <a:avLst/>
          </a:prstGeom>
          <a:noFill/>
          <a:ln w="38100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Image result for fat controller images">
            <a:extLst>
              <a:ext uri="{FF2B5EF4-FFF2-40B4-BE49-F238E27FC236}">
                <a16:creationId xmlns:a16="http://schemas.microsoft.com/office/drawing/2014/main" id="{EC2E57B7-7EFC-4F9F-BE89-9CBB5E2A9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68625" y="976565"/>
            <a:ext cx="216895" cy="427012"/>
          </a:xfrm>
          <a:prstGeom prst="rect">
            <a:avLst/>
          </a:prstGeom>
          <a:noFill/>
          <a:ln w="38100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2" descr="Image result for fat controller images">
            <a:extLst>
              <a:ext uri="{FF2B5EF4-FFF2-40B4-BE49-F238E27FC236}">
                <a16:creationId xmlns:a16="http://schemas.microsoft.com/office/drawing/2014/main" id="{9F669981-96A8-4242-A734-ACB80E29C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01493" y="3385405"/>
            <a:ext cx="216895" cy="427012"/>
          </a:xfrm>
          <a:prstGeom prst="rect">
            <a:avLst/>
          </a:prstGeom>
          <a:noFill/>
          <a:ln w="38100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2" descr="Image result for fat controller images">
            <a:extLst>
              <a:ext uri="{FF2B5EF4-FFF2-40B4-BE49-F238E27FC236}">
                <a16:creationId xmlns:a16="http://schemas.microsoft.com/office/drawing/2014/main" id="{117E68E4-FC58-4411-81DA-0A43A0B78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4558" y="458388"/>
            <a:ext cx="216895" cy="427012"/>
          </a:xfrm>
          <a:prstGeom prst="rect">
            <a:avLst/>
          </a:prstGeom>
          <a:noFill/>
          <a:ln w="38100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2" descr="Image result for fat controller images">
            <a:extLst>
              <a:ext uri="{FF2B5EF4-FFF2-40B4-BE49-F238E27FC236}">
                <a16:creationId xmlns:a16="http://schemas.microsoft.com/office/drawing/2014/main" id="{71FD65D4-12D3-4E22-A10E-1BE4461A0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98797" y="440919"/>
            <a:ext cx="216895" cy="427012"/>
          </a:xfrm>
          <a:prstGeom prst="rect">
            <a:avLst/>
          </a:prstGeom>
          <a:noFill/>
          <a:ln w="38100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2" descr="Image result for fat controller images">
            <a:extLst>
              <a:ext uri="{FF2B5EF4-FFF2-40B4-BE49-F238E27FC236}">
                <a16:creationId xmlns:a16="http://schemas.microsoft.com/office/drawing/2014/main" id="{7EB21603-8604-4CE9-BCE8-92D4B4137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29634" y="458388"/>
            <a:ext cx="216895" cy="427012"/>
          </a:xfrm>
          <a:prstGeom prst="rect">
            <a:avLst/>
          </a:prstGeom>
          <a:noFill/>
          <a:ln w="38100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>
            <a:extLst>
              <a:ext uri="{FF2B5EF4-FFF2-40B4-BE49-F238E27FC236}">
                <a16:creationId xmlns:a16="http://schemas.microsoft.com/office/drawing/2014/main" id="{87385F94-B998-42AA-A4CE-A9DE1BB980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0" b="45429"/>
          <a:stretch/>
        </p:blipFill>
        <p:spPr bwMode="auto">
          <a:xfrm>
            <a:off x="8147241" y="5104836"/>
            <a:ext cx="428687" cy="23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75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761910" y="2258870"/>
            <a:ext cx="5579984" cy="1788036"/>
          </a:xfrm>
        </p:spPr>
        <p:txBody>
          <a:bodyPr/>
          <a:lstStyle/>
          <a:p>
            <a:r>
              <a:rPr lang="en-GB" dirty="0"/>
              <a:t>Approach  </a:t>
            </a:r>
            <a:br>
              <a:rPr lang="en-GB" dirty="0"/>
            </a:b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243390" y="3383995"/>
            <a:ext cx="5579984" cy="1500187"/>
          </a:xfrm>
        </p:spPr>
        <p:txBody>
          <a:bodyPr>
            <a:normAutofit/>
          </a:bodyPr>
          <a:lstStyle/>
          <a:p>
            <a:endParaRPr lang="en-GB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0423-F2DA-4A11-9E75-1EB6423D69A6}" type="slidenum">
              <a:rPr lang="en-GB" smtClean="0"/>
              <a:pPr/>
              <a:t>65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768B-2E0F-4CE1-88C6-EB201069FDB3}" type="datetime6">
              <a:rPr lang="en-GB" smtClean="0"/>
              <a:t>September 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NeTEx UK Fare Profile - Additional Scope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3272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50304" y="1330012"/>
            <a:ext cx="517434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bg1"/>
                </a:solidFill>
                <a:latin typeface="Arial"/>
                <a:cs typeface="Arial"/>
              </a:rPr>
              <a:t>Main title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50305" y="2605778"/>
            <a:ext cx="51743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rgbClr val="FFFFFF"/>
                </a:solidFill>
                <a:latin typeface="Arial"/>
                <a:cs typeface="Arial"/>
              </a:rPr>
              <a:t>Content</a:t>
            </a:r>
          </a:p>
          <a:p>
            <a:endParaRPr lang="en-US" sz="2000" dirty="0">
              <a:solidFill>
                <a:srgbClr val="004883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rgbClr val="004883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rgbClr val="004883"/>
              </a:solidFill>
              <a:latin typeface="Arial"/>
              <a:cs typeface="Arial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721146" y="979715"/>
            <a:ext cx="4336163" cy="840655"/>
          </a:xfrm>
          <a:custGeom>
            <a:avLst/>
            <a:gdLst>
              <a:gd name="connsiteX0" fmla="*/ 181424 w 1088524"/>
              <a:gd name="connsiteY0" fmla="*/ 0 h 4324655"/>
              <a:gd name="connsiteX1" fmla="*/ 907100 w 1088524"/>
              <a:gd name="connsiteY1" fmla="*/ 0 h 4324655"/>
              <a:gd name="connsiteX2" fmla="*/ 1088524 w 1088524"/>
              <a:gd name="connsiteY2" fmla="*/ 181424 h 4324655"/>
              <a:gd name="connsiteX3" fmla="*/ 1088524 w 1088524"/>
              <a:gd name="connsiteY3" fmla="*/ 4324655 h 4324655"/>
              <a:gd name="connsiteX4" fmla="*/ 1088524 w 1088524"/>
              <a:gd name="connsiteY4" fmla="*/ 4324655 h 4324655"/>
              <a:gd name="connsiteX5" fmla="*/ 0 w 1088524"/>
              <a:gd name="connsiteY5" fmla="*/ 4324655 h 4324655"/>
              <a:gd name="connsiteX6" fmla="*/ 0 w 1088524"/>
              <a:gd name="connsiteY6" fmla="*/ 4324655 h 4324655"/>
              <a:gd name="connsiteX7" fmla="*/ 0 w 1088524"/>
              <a:gd name="connsiteY7" fmla="*/ 181424 h 4324655"/>
              <a:gd name="connsiteX8" fmla="*/ 181424 w 1088524"/>
              <a:gd name="connsiteY8" fmla="*/ 0 h 43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8524" h="4324655">
                <a:moveTo>
                  <a:pt x="1088524" y="720790"/>
                </a:moveTo>
                <a:lnTo>
                  <a:pt x="1088524" y="3603865"/>
                </a:lnTo>
                <a:cubicBezTo>
                  <a:pt x="1088524" y="4001946"/>
                  <a:pt x="1068079" y="4324653"/>
                  <a:pt x="1042859" y="4324653"/>
                </a:cubicBezTo>
                <a:lnTo>
                  <a:pt x="0" y="4324653"/>
                </a:lnTo>
                <a:lnTo>
                  <a:pt x="0" y="4324653"/>
                </a:lnTo>
                <a:lnTo>
                  <a:pt x="0" y="2"/>
                </a:lnTo>
                <a:lnTo>
                  <a:pt x="0" y="2"/>
                </a:lnTo>
                <a:lnTo>
                  <a:pt x="1042859" y="2"/>
                </a:lnTo>
                <a:cubicBezTo>
                  <a:pt x="1068079" y="2"/>
                  <a:pt x="1088524" y="322709"/>
                  <a:pt x="1088524" y="720790"/>
                </a:cubicBezTo>
                <a:close/>
              </a:path>
            </a:pathLst>
          </a:custGeom>
          <a:solidFill>
            <a:srgbClr val="FF99FF">
              <a:alpha val="89804"/>
            </a:srgbClr>
          </a:solidFill>
          <a:ln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63297" rIns="63297" bIns="63298" numCol="1" spcCol="1270" anchor="ctr" anchorCtr="0">
            <a:noAutofit/>
          </a:bodyPr>
          <a:lstStyle/>
          <a:p>
            <a:pPr marL="0" lvl="1" defTabSz="711200">
              <a:lnSpc>
                <a:spcPct val="90000"/>
              </a:lnSpc>
              <a:spcAft>
                <a:spcPct val="15000"/>
              </a:spcAft>
            </a:pPr>
            <a:r>
              <a:rPr lang="en-GB" sz="1600" b="1" dirty="0"/>
              <a:t>Fare policy / tariff structure:</a:t>
            </a:r>
          </a:p>
          <a:p>
            <a:pPr marL="628650" lvl="2" indent="-171450" defTabSz="7112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GB" sz="1600" dirty="0"/>
              <a:t>space-, time-based…access rights</a:t>
            </a:r>
          </a:p>
          <a:p>
            <a:pPr marL="171450" lvl="1" indent="-171450" defTabSz="7112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GB" sz="1600" i="1" dirty="0"/>
              <a:t>P2p fare, Stage fare, Flat fare</a:t>
            </a:r>
          </a:p>
        </p:txBody>
      </p:sp>
      <p:sp>
        <p:nvSpPr>
          <p:cNvPr id="13" name="Freeform 12"/>
          <p:cNvSpPr/>
          <p:nvPr/>
        </p:nvSpPr>
        <p:spPr>
          <a:xfrm>
            <a:off x="4720693" y="2975272"/>
            <a:ext cx="4380358" cy="1380832"/>
          </a:xfrm>
          <a:custGeom>
            <a:avLst/>
            <a:gdLst>
              <a:gd name="connsiteX0" fmla="*/ 277964 w 1667748"/>
              <a:gd name="connsiteY0" fmla="*/ 0 h 4380357"/>
              <a:gd name="connsiteX1" fmla="*/ 1389784 w 1667748"/>
              <a:gd name="connsiteY1" fmla="*/ 0 h 4380357"/>
              <a:gd name="connsiteX2" fmla="*/ 1667748 w 1667748"/>
              <a:gd name="connsiteY2" fmla="*/ 277964 h 4380357"/>
              <a:gd name="connsiteX3" fmla="*/ 1667748 w 1667748"/>
              <a:gd name="connsiteY3" fmla="*/ 4380357 h 4380357"/>
              <a:gd name="connsiteX4" fmla="*/ 1667748 w 1667748"/>
              <a:gd name="connsiteY4" fmla="*/ 4380357 h 4380357"/>
              <a:gd name="connsiteX5" fmla="*/ 0 w 1667748"/>
              <a:gd name="connsiteY5" fmla="*/ 4380357 h 4380357"/>
              <a:gd name="connsiteX6" fmla="*/ 0 w 1667748"/>
              <a:gd name="connsiteY6" fmla="*/ 4380357 h 4380357"/>
              <a:gd name="connsiteX7" fmla="*/ 0 w 1667748"/>
              <a:gd name="connsiteY7" fmla="*/ 277964 h 4380357"/>
              <a:gd name="connsiteX8" fmla="*/ 277964 w 1667748"/>
              <a:gd name="connsiteY8" fmla="*/ 0 h 438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7748" h="4380357">
                <a:moveTo>
                  <a:pt x="1667748" y="730076"/>
                </a:moveTo>
                <a:lnTo>
                  <a:pt x="1667748" y="3650281"/>
                </a:lnTo>
                <a:cubicBezTo>
                  <a:pt x="1667748" y="4053489"/>
                  <a:pt x="1620366" y="4380356"/>
                  <a:pt x="1561918" y="4380356"/>
                </a:cubicBezTo>
                <a:lnTo>
                  <a:pt x="0" y="4380356"/>
                </a:lnTo>
                <a:lnTo>
                  <a:pt x="0" y="4380356"/>
                </a:lnTo>
                <a:lnTo>
                  <a:pt x="0" y="1"/>
                </a:lnTo>
                <a:lnTo>
                  <a:pt x="0" y="1"/>
                </a:lnTo>
                <a:lnTo>
                  <a:pt x="1561918" y="1"/>
                </a:lnTo>
                <a:cubicBezTo>
                  <a:pt x="1620366" y="1"/>
                  <a:pt x="1667748" y="326868"/>
                  <a:pt x="1667748" y="730076"/>
                </a:cubicBezTo>
                <a:close/>
              </a:path>
            </a:pathLst>
          </a:custGeom>
          <a:solidFill>
            <a:srgbClr val="FFCC66">
              <a:alpha val="90000"/>
            </a:srgbClr>
          </a:solidFill>
          <a:ln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91574" rIns="91573" bIns="91573" numCol="1" spcCol="1270" anchor="ctr" anchorCtr="0">
            <a:no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r-FR" sz="1600" b="1" kern="1200" dirty="0" err="1"/>
              <a:t>Marketable</a:t>
            </a:r>
            <a:r>
              <a:rPr lang="fr-FR" sz="1600" b="1" kern="1200" dirty="0"/>
              <a:t> </a:t>
            </a:r>
            <a:r>
              <a:rPr lang="fr-FR" sz="1600" b="1" kern="1200" dirty="0" err="1"/>
              <a:t>combinations</a:t>
            </a:r>
            <a:r>
              <a:rPr lang="fr-FR" sz="1600" b="1" kern="1200" dirty="0"/>
              <a:t> of </a:t>
            </a:r>
            <a:r>
              <a:rPr lang="fr-FR" sz="1600" b="1" kern="1200" dirty="0" err="1"/>
              <a:t>access</a:t>
            </a:r>
            <a:r>
              <a:rPr lang="fr-FR" sz="1600" b="1" kern="1200" dirty="0"/>
              <a:t> </a:t>
            </a:r>
            <a:r>
              <a:rPr lang="fr-FR" sz="1600" b="1" kern="1200" dirty="0" err="1"/>
              <a:t>rights</a:t>
            </a:r>
            <a:endParaRPr lang="fr-FR" sz="1600" b="1" kern="1200" dirty="0"/>
          </a:p>
          <a:p>
            <a:pPr marL="628650" lvl="2" indent="-171450" defTabSz="7112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fr-FR" sz="1600" kern="1200" dirty="0" err="1"/>
              <a:t>validity</a:t>
            </a:r>
            <a:r>
              <a:rPr lang="fr-FR" sz="1600" kern="1200" dirty="0"/>
              <a:t> &amp; usage </a:t>
            </a:r>
            <a:r>
              <a:rPr lang="fr-FR" sz="1600" kern="1200" dirty="0" err="1"/>
              <a:t>limiting</a:t>
            </a:r>
            <a:r>
              <a:rPr lang="fr-FR" sz="1600" kern="1200" dirty="0"/>
              <a:t> </a:t>
            </a:r>
            <a:r>
              <a:rPr lang="fr-FR" sz="1600" kern="1200" dirty="0" err="1"/>
              <a:t>parameters</a:t>
            </a:r>
            <a:endParaRPr lang="fr-FR" sz="1600" kern="1200" dirty="0"/>
          </a:p>
          <a:p>
            <a:pPr marL="628650" lvl="2" indent="-171450" defTabSz="7112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fr-FR" sz="1600" kern="1200" dirty="0"/>
              <a:t>&amp; </a:t>
            </a:r>
            <a:r>
              <a:rPr lang="fr-FR" sz="1600" kern="1200" dirty="0" err="1"/>
              <a:t>charging</a:t>
            </a:r>
            <a:r>
              <a:rPr lang="fr-FR" sz="1600" kern="1200" dirty="0"/>
              <a:t> moments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600" i="1" dirty="0"/>
              <a:t>off </a:t>
            </a:r>
            <a:r>
              <a:rPr lang="fr-FR" sz="1600" i="1" dirty="0" err="1"/>
              <a:t>peak</a:t>
            </a:r>
            <a:r>
              <a:rPr lang="fr-FR" sz="1600" i="1" dirty="0"/>
              <a:t> </a:t>
            </a:r>
            <a:r>
              <a:rPr lang="fr-FR" sz="1600" i="1" kern="1200" dirty="0" err="1"/>
              <a:t>metro</a:t>
            </a:r>
            <a:r>
              <a:rPr lang="fr-FR" sz="1600" i="1" kern="1200" dirty="0"/>
              <a:t> trip 3 zones </a:t>
            </a:r>
            <a:r>
              <a:rPr lang="fr-FR" sz="1600" i="1" kern="1200" dirty="0" err="1"/>
              <a:t>followed</a:t>
            </a:r>
            <a:r>
              <a:rPr lang="fr-FR" sz="1600" i="1" kern="1200" dirty="0"/>
              <a:t> by bus trip 2 zones ,no interchange, Child </a:t>
            </a:r>
            <a:r>
              <a:rPr lang="fr-FR" sz="1600" i="1" kern="1200" dirty="0" err="1"/>
              <a:t>reduction</a:t>
            </a:r>
            <a:r>
              <a:rPr lang="fr-FR" sz="1600" i="1" kern="1200" dirty="0"/>
              <a:t>  </a:t>
            </a:r>
          </a:p>
        </p:txBody>
      </p:sp>
      <p:sp>
        <p:nvSpPr>
          <p:cNvPr id="15" name="Freeform 14"/>
          <p:cNvSpPr/>
          <p:nvPr/>
        </p:nvSpPr>
        <p:spPr>
          <a:xfrm>
            <a:off x="4712052" y="4423967"/>
            <a:ext cx="4324656" cy="1134917"/>
          </a:xfrm>
          <a:custGeom>
            <a:avLst/>
            <a:gdLst>
              <a:gd name="connsiteX0" fmla="*/ 157725 w 946334"/>
              <a:gd name="connsiteY0" fmla="*/ 0 h 4324655"/>
              <a:gd name="connsiteX1" fmla="*/ 788609 w 946334"/>
              <a:gd name="connsiteY1" fmla="*/ 0 h 4324655"/>
              <a:gd name="connsiteX2" fmla="*/ 946334 w 946334"/>
              <a:gd name="connsiteY2" fmla="*/ 157725 h 4324655"/>
              <a:gd name="connsiteX3" fmla="*/ 946334 w 946334"/>
              <a:gd name="connsiteY3" fmla="*/ 4324655 h 4324655"/>
              <a:gd name="connsiteX4" fmla="*/ 946334 w 946334"/>
              <a:gd name="connsiteY4" fmla="*/ 4324655 h 4324655"/>
              <a:gd name="connsiteX5" fmla="*/ 0 w 946334"/>
              <a:gd name="connsiteY5" fmla="*/ 4324655 h 4324655"/>
              <a:gd name="connsiteX6" fmla="*/ 0 w 946334"/>
              <a:gd name="connsiteY6" fmla="*/ 4324655 h 4324655"/>
              <a:gd name="connsiteX7" fmla="*/ 0 w 946334"/>
              <a:gd name="connsiteY7" fmla="*/ 157725 h 4324655"/>
              <a:gd name="connsiteX8" fmla="*/ 157725 w 946334"/>
              <a:gd name="connsiteY8" fmla="*/ 0 h 43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6334" h="4324655">
                <a:moveTo>
                  <a:pt x="946334" y="720790"/>
                </a:moveTo>
                <a:lnTo>
                  <a:pt x="946334" y="3603865"/>
                </a:lnTo>
                <a:cubicBezTo>
                  <a:pt x="946334" y="4001945"/>
                  <a:pt x="930881" y="4324653"/>
                  <a:pt x="911820" y="4324653"/>
                </a:cubicBezTo>
                <a:lnTo>
                  <a:pt x="0" y="4324653"/>
                </a:lnTo>
                <a:lnTo>
                  <a:pt x="0" y="4324653"/>
                </a:lnTo>
                <a:lnTo>
                  <a:pt x="0" y="2"/>
                </a:lnTo>
                <a:lnTo>
                  <a:pt x="0" y="2"/>
                </a:lnTo>
                <a:lnTo>
                  <a:pt x="911820" y="2"/>
                </a:lnTo>
                <a:cubicBezTo>
                  <a:pt x="930881" y="2"/>
                  <a:pt x="946334" y="322710"/>
                  <a:pt x="946334" y="720790"/>
                </a:cubicBezTo>
                <a:close/>
              </a:path>
            </a:pathLst>
          </a:custGeom>
          <a:solidFill>
            <a:srgbClr val="FFFF00">
              <a:alpha val="89804"/>
            </a:srgbClr>
          </a:solidFill>
          <a:ln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56356" rIns="56356" bIns="56357" numCol="1" spcCol="1270" anchor="ctr" anchorCtr="0">
            <a:no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r-FR" sz="1600" b="1" kern="1200" dirty="0"/>
              <a:t>Sales </a:t>
            </a:r>
            <a:r>
              <a:rPr lang="fr-FR" sz="1600" b="1" kern="1200" dirty="0" err="1"/>
              <a:t>Offer</a:t>
            </a:r>
            <a:r>
              <a:rPr lang="fr-FR" sz="1600" b="1" kern="1200" dirty="0"/>
              <a:t> Description:</a:t>
            </a:r>
          </a:p>
          <a:p>
            <a:pPr marL="628650" lvl="2" indent="-171450" defTabSz="7112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fr-FR" sz="1600" dirty="0"/>
              <a:t>m</a:t>
            </a:r>
            <a:r>
              <a:rPr lang="fr-FR" sz="1600" kern="1200" dirty="0"/>
              <a:t>edia &amp; </a:t>
            </a:r>
            <a:r>
              <a:rPr lang="fr-FR" sz="1600" kern="1200" dirty="0" err="1"/>
              <a:t>travel</a:t>
            </a:r>
            <a:r>
              <a:rPr lang="fr-FR" sz="1600" kern="1200" dirty="0"/>
              <a:t> document </a:t>
            </a:r>
            <a:r>
              <a:rPr lang="fr-FR" sz="1600" dirty="0"/>
              <a:t>type</a:t>
            </a:r>
            <a:r>
              <a:rPr lang="fr-FR" sz="1600" kern="1200" dirty="0"/>
              <a:t>s </a:t>
            </a:r>
          </a:p>
          <a:p>
            <a:pPr marL="628650" lvl="2" indent="-171450" defTabSz="7112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fr-FR" sz="1600" kern="1200" dirty="0"/>
              <a:t>distribution </a:t>
            </a:r>
            <a:r>
              <a:rPr lang="fr-FR" sz="1600" kern="1200" dirty="0" err="1"/>
              <a:t>channels</a:t>
            </a:r>
            <a:r>
              <a:rPr lang="fr-FR" sz="1600" kern="1200" dirty="0"/>
              <a:t> &amp; </a:t>
            </a:r>
            <a:r>
              <a:rPr lang="fr-FR" sz="1600" kern="1200" dirty="0" err="1"/>
              <a:t>contracts</a:t>
            </a:r>
            <a:endParaRPr lang="fr-FR" sz="1600" kern="1200" dirty="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600" i="1" kern="1200" dirty="0"/>
              <a:t>Paper ticket at ATM, carnet of 10, </a:t>
            </a:r>
            <a:r>
              <a:rPr lang="fr-FR" sz="1600" i="1" kern="1200" dirty="0" err="1"/>
              <a:t>smartcard</a:t>
            </a:r>
            <a:endParaRPr lang="fr-FR" sz="1600" i="1" kern="1200" dirty="0"/>
          </a:p>
        </p:txBody>
      </p:sp>
      <p:sp>
        <p:nvSpPr>
          <p:cNvPr id="8" name="Ellipse 7"/>
          <p:cNvSpPr/>
          <p:nvPr/>
        </p:nvSpPr>
        <p:spPr>
          <a:xfrm>
            <a:off x="161510" y="5509144"/>
            <a:ext cx="3857841" cy="112155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 err="1"/>
              <a:t>Fulfilment</a:t>
            </a:r>
            <a:r>
              <a:rPr lang="fr-FR" sz="1800" dirty="0"/>
              <a:t> &amp; </a:t>
            </a:r>
            <a:r>
              <a:rPr lang="fr-FR" sz="1800" dirty="0" err="1"/>
              <a:t>Payment</a:t>
            </a:r>
            <a:endParaRPr lang="fr-FR" sz="1800" dirty="0"/>
          </a:p>
          <a:p>
            <a:pPr algn="ctr"/>
            <a:r>
              <a:rPr lang="fr-FR" sz="1800" dirty="0"/>
              <a:t>Control  &amp; Validation</a:t>
            </a:r>
          </a:p>
          <a:p>
            <a:pPr algn="ctr"/>
            <a:r>
              <a:rPr lang="fr-FR" sz="1800" dirty="0" err="1"/>
              <a:t>Billing</a:t>
            </a:r>
            <a:r>
              <a:rPr lang="fr-FR" sz="1800" dirty="0"/>
              <a:t> &amp;Clearing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2409032" y="2629253"/>
            <a:ext cx="624662" cy="1026291"/>
            <a:chOff x="2169025" y="2961807"/>
            <a:chExt cx="624662" cy="1026291"/>
          </a:xfrm>
        </p:grpSpPr>
        <p:cxnSp>
          <p:nvCxnSpPr>
            <p:cNvPr id="22" name="Connecteur droit avec flèche 21"/>
            <p:cNvCxnSpPr>
              <a:cxnSpLocks/>
            </p:cNvCxnSpPr>
            <p:nvPr/>
          </p:nvCxnSpPr>
          <p:spPr>
            <a:xfrm>
              <a:off x="2243470" y="3678116"/>
              <a:ext cx="550217" cy="309982"/>
            </a:xfrm>
            <a:prstGeom prst="straightConnector1">
              <a:avLst/>
            </a:prstGeom>
            <a:ln w="762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 flipV="1">
              <a:off x="2169025" y="2961807"/>
              <a:ext cx="443041" cy="459433"/>
            </a:xfrm>
            <a:prstGeom prst="straightConnector1">
              <a:avLst/>
            </a:prstGeom>
            <a:ln w="762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 flipV="1">
              <a:off x="2243470" y="3421241"/>
              <a:ext cx="520978" cy="108925"/>
            </a:xfrm>
            <a:prstGeom prst="straightConnector1">
              <a:avLst/>
            </a:prstGeom>
            <a:ln w="762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Connecteur droit avec flèche 6"/>
          <p:cNvCxnSpPr/>
          <p:nvPr/>
        </p:nvCxnSpPr>
        <p:spPr>
          <a:xfrm>
            <a:off x="3995936" y="5468002"/>
            <a:ext cx="1" cy="361468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hevron 20"/>
          <p:cNvSpPr/>
          <p:nvPr/>
        </p:nvSpPr>
        <p:spPr bwMode="auto">
          <a:xfrm rot="5400000">
            <a:off x="3455098" y="-94071"/>
            <a:ext cx="914980" cy="1342178"/>
          </a:xfrm>
          <a:prstGeom prst="chevron">
            <a:avLst>
              <a:gd name="adj" fmla="val 22339"/>
            </a:avLst>
          </a:prstGeom>
          <a:solidFill>
            <a:srgbClr val="00FF00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Network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Basis</a:t>
            </a:r>
          </a:p>
        </p:txBody>
      </p:sp>
      <p:sp>
        <p:nvSpPr>
          <p:cNvPr id="23" name="Freeform 22"/>
          <p:cNvSpPr/>
          <p:nvPr/>
        </p:nvSpPr>
        <p:spPr>
          <a:xfrm>
            <a:off x="4721146" y="90488"/>
            <a:ext cx="4261343" cy="839226"/>
          </a:xfrm>
          <a:custGeom>
            <a:avLst/>
            <a:gdLst>
              <a:gd name="connsiteX0" fmla="*/ 181424 w 1088524"/>
              <a:gd name="connsiteY0" fmla="*/ 0 h 4324655"/>
              <a:gd name="connsiteX1" fmla="*/ 907100 w 1088524"/>
              <a:gd name="connsiteY1" fmla="*/ 0 h 4324655"/>
              <a:gd name="connsiteX2" fmla="*/ 1088524 w 1088524"/>
              <a:gd name="connsiteY2" fmla="*/ 181424 h 4324655"/>
              <a:gd name="connsiteX3" fmla="*/ 1088524 w 1088524"/>
              <a:gd name="connsiteY3" fmla="*/ 4324655 h 4324655"/>
              <a:gd name="connsiteX4" fmla="*/ 1088524 w 1088524"/>
              <a:gd name="connsiteY4" fmla="*/ 4324655 h 4324655"/>
              <a:gd name="connsiteX5" fmla="*/ 0 w 1088524"/>
              <a:gd name="connsiteY5" fmla="*/ 4324655 h 4324655"/>
              <a:gd name="connsiteX6" fmla="*/ 0 w 1088524"/>
              <a:gd name="connsiteY6" fmla="*/ 4324655 h 4324655"/>
              <a:gd name="connsiteX7" fmla="*/ 0 w 1088524"/>
              <a:gd name="connsiteY7" fmla="*/ 181424 h 4324655"/>
              <a:gd name="connsiteX8" fmla="*/ 181424 w 1088524"/>
              <a:gd name="connsiteY8" fmla="*/ 0 h 43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8524" h="4324655">
                <a:moveTo>
                  <a:pt x="1088524" y="720790"/>
                </a:moveTo>
                <a:lnTo>
                  <a:pt x="1088524" y="3603865"/>
                </a:lnTo>
                <a:cubicBezTo>
                  <a:pt x="1088524" y="4001946"/>
                  <a:pt x="1068079" y="4324653"/>
                  <a:pt x="1042859" y="4324653"/>
                </a:cubicBezTo>
                <a:lnTo>
                  <a:pt x="0" y="4324653"/>
                </a:lnTo>
                <a:lnTo>
                  <a:pt x="0" y="4324653"/>
                </a:lnTo>
                <a:lnTo>
                  <a:pt x="0" y="2"/>
                </a:lnTo>
                <a:lnTo>
                  <a:pt x="0" y="2"/>
                </a:lnTo>
                <a:lnTo>
                  <a:pt x="1042859" y="2"/>
                </a:lnTo>
                <a:cubicBezTo>
                  <a:pt x="1068079" y="2"/>
                  <a:pt x="1088524" y="322709"/>
                  <a:pt x="1088524" y="720790"/>
                </a:cubicBezTo>
                <a:close/>
              </a:path>
            </a:pathLst>
          </a:custGeom>
          <a:solidFill>
            <a:srgbClr val="99FC4E">
              <a:alpha val="89804"/>
            </a:srgbClr>
          </a:solidFill>
          <a:ln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63297" rIns="63297" bIns="63298" numCol="1" spcCol="1270" anchor="ctr" anchorCtr="0">
            <a:no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GB" sz="1600" b="1" kern="1200" dirty="0"/>
              <a:t>Network</a:t>
            </a:r>
          </a:p>
          <a:p>
            <a:pPr marL="628650" lvl="2" indent="-171450" defTabSz="7112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GB" sz="1600" dirty="0"/>
              <a:t>stops, tariff zones, l</a:t>
            </a:r>
            <a:r>
              <a:rPr lang="en-GB" sz="1600" kern="1200" dirty="0"/>
              <a:t>ine, operator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600" i="1" kern="1200" dirty="0"/>
              <a:t>Zone 1 contains 8 stops….,Line 1 runs…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" y="119527"/>
            <a:ext cx="3027269" cy="164855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GB" sz="4000" dirty="0"/>
              <a:t>Describing Fares with NeTEx </a:t>
            </a:r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0423-F2DA-4A11-9E75-1EB6423D69A6}" type="slidenum">
              <a:rPr lang="en-GB" smtClean="0">
                <a:solidFill>
                  <a:prstClr val="white"/>
                </a:solidFill>
              </a:rPr>
              <a:pPr/>
              <a:t>66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E9B4EF-6A67-405E-81E2-4ECEE7B0D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NeTEx UK Fare Profile - Introduction</a:t>
            </a:r>
            <a:endParaRPr lang="en-GB" sz="900" dirty="0"/>
          </a:p>
        </p:txBody>
      </p:sp>
      <p:sp>
        <p:nvSpPr>
          <p:cNvPr id="28" name="Freeform 27"/>
          <p:cNvSpPr/>
          <p:nvPr/>
        </p:nvSpPr>
        <p:spPr>
          <a:xfrm>
            <a:off x="100475" y="3949856"/>
            <a:ext cx="3003069" cy="946335"/>
          </a:xfrm>
          <a:custGeom>
            <a:avLst/>
            <a:gdLst>
              <a:gd name="connsiteX0" fmla="*/ 157725 w 946334"/>
              <a:gd name="connsiteY0" fmla="*/ 0 h 4324655"/>
              <a:gd name="connsiteX1" fmla="*/ 788609 w 946334"/>
              <a:gd name="connsiteY1" fmla="*/ 0 h 4324655"/>
              <a:gd name="connsiteX2" fmla="*/ 946334 w 946334"/>
              <a:gd name="connsiteY2" fmla="*/ 157725 h 4324655"/>
              <a:gd name="connsiteX3" fmla="*/ 946334 w 946334"/>
              <a:gd name="connsiteY3" fmla="*/ 4324655 h 4324655"/>
              <a:gd name="connsiteX4" fmla="*/ 946334 w 946334"/>
              <a:gd name="connsiteY4" fmla="*/ 4324655 h 4324655"/>
              <a:gd name="connsiteX5" fmla="*/ 0 w 946334"/>
              <a:gd name="connsiteY5" fmla="*/ 4324655 h 4324655"/>
              <a:gd name="connsiteX6" fmla="*/ 0 w 946334"/>
              <a:gd name="connsiteY6" fmla="*/ 4324655 h 4324655"/>
              <a:gd name="connsiteX7" fmla="*/ 0 w 946334"/>
              <a:gd name="connsiteY7" fmla="*/ 157725 h 4324655"/>
              <a:gd name="connsiteX8" fmla="*/ 157725 w 946334"/>
              <a:gd name="connsiteY8" fmla="*/ 0 h 43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6334" h="4324655">
                <a:moveTo>
                  <a:pt x="946334" y="720790"/>
                </a:moveTo>
                <a:lnTo>
                  <a:pt x="946334" y="3603865"/>
                </a:lnTo>
                <a:cubicBezTo>
                  <a:pt x="946334" y="4001945"/>
                  <a:pt x="930881" y="4324653"/>
                  <a:pt x="911820" y="4324653"/>
                </a:cubicBezTo>
                <a:lnTo>
                  <a:pt x="0" y="4324653"/>
                </a:lnTo>
                <a:lnTo>
                  <a:pt x="0" y="4324653"/>
                </a:lnTo>
                <a:lnTo>
                  <a:pt x="0" y="2"/>
                </a:lnTo>
                <a:lnTo>
                  <a:pt x="0" y="2"/>
                </a:lnTo>
                <a:lnTo>
                  <a:pt x="911820" y="2"/>
                </a:lnTo>
                <a:cubicBezTo>
                  <a:pt x="930881" y="2"/>
                  <a:pt x="946334" y="322710"/>
                  <a:pt x="946334" y="720790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err="1">
                <a:solidFill>
                  <a:schemeClr val="tx1"/>
                </a:solidFill>
              </a:rPr>
              <a:t>Prices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400" dirty="0" err="1">
                <a:solidFill>
                  <a:schemeClr val="tx1"/>
                </a:solidFill>
              </a:rPr>
              <a:t>attached</a:t>
            </a:r>
            <a:r>
              <a:rPr lang="fr-FR" sz="1400" dirty="0">
                <a:solidFill>
                  <a:schemeClr val="tx1"/>
                </a:solidFill>
              </a:rPr>
              <a:t> to </a:t>
            </a:r>
            <a:r>
              <a:rPr lang="fr-FR" sz="1400" dirty="0" err="1">
                <a:solidFill>
                  <a:schemeClr val="tx1"/>
                </a:solidFill>
              </a:rPr>
              <a:t>elements</a:t>
            </a:r>
            <a:endParaRPr lang="fr-FR" sz="1400" dirty="0">
              <a:solidFill>
                <a:schemeClr val="tx1"/>
              </a:solidFill>
            </a:endParaRPr>
          </a:p>
          <a:p>
            <a:r>
              <a:rPr lang="fr-FR" sz="1400" dirty="0">
                <a:solidFill>
                  <a:schemeClr val="tx1"/>
                </a:solidFill>
              </a:rPr>
              <a:t>Pricing </a:t>
            </a:r>
            <a:r>
              <a:rPr lang="fr-FR" sz="1400" dirty="0" err="1">
                <a:solidFill>
                  <a:schemeClr val="tx1"/>
                </a:solidFill>
              </a:rPr>
              <a:t>rules</a:t>
            </a:r>
            <a:endParaRPr lang="fr-FR" sz="1400" dirty="0">
              <a:solidFill>
                <a:schemeClr val="tx1"/>
              </a:solidFill>
            </a:endParaRPr>
          </a:p>
          <a:p>
            <a:pPr lvl="1"/>
            <a:r>
              <a:rPr lang="fr-FR" sz="1400" i="1" dirty="0" err="1">
                <a:solidFill>
                  <a:schemeClr val="tx1"/>
                </a:solidFill>
              </a:rPr>
              <a:t>Adult</a:t>
            </a:r>
            <a:r>
              <a:rPr lang="fr-FR" sz="1400" i="1" dirty="0">
                <a:solidFill>
                  <a:schemeClr val="tx1"/>
                </a:solidFill>
              </a:rPr>
              <a:t> flexible single </a:t>
            </a:r>
            <a:r>
              <a:rPr lang="fr-FR" sz="1400" i="1" dirty="0" err="1">
                <a:solidFill>
                  <a:schemeClr val="tx1"/>
                </a:solidFill>
              </a:rPr>
              <a:t>costs</a:t>
            </a:r>
            <a:r>
              <a:rPr lang="fr-FR" sz="1400" i="1" dirty="0">
                <a:solidFill>
                  <a:schemeClr val="tx1"/>
                </a:solidFill>
              </a:rPr>
              <a:t> £30</a:t>
            </a:r>
          </a:p>
          <a:p>
            <a:pPr lvl="1"/>
            <a:r>
              <a:rPr lang="fr-FR" sz="1400" i="1" dirty="0">
                <a:solidFill>
                  <a:schemeClr val="tx1"/>
                </a:solidFill>
              </a:rPr>
              <a:t>Child = 50% </a:t>
            </a:r>
            <a:r>
              <a:rPr lang="fr-FR" sz="1400" i="1" dirty="0" err="1">
                <a:solidFill>
                  <a:schemeClr val="tx1"/>
                </a:solidFill>
              </a:rPr>
              <a:t>Adult</a:t>
            </a:r>
            <a:r>
              <a:rPr lang="fr-FR" sz="1400" i="1" dirty="0">
                <a:solidFill>
                  <a:schemeClr val="tx1"/>
                </a:solidFill>
              </a:rPr>
              <a:t> </a:t>
            </a:r>
            <a:r>
              <a:rPr lang="fr-FR" sz="1400" i="1" dirty="0" err="1">
                <a:solidFill>
                  <a:schemeClr val="tx1"/>
                </a:solidFill>
              </a:rPr>
              <a:t>price</a:t>
            </a:r>
            <a:endParaRPr lang="fr-FR" sz="1400" i="1" dirty="0">
              <a:solidFill>
                <a:schemeClr val="tx1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3257817" y="4713456"/>
            <a:ext cx="1421701" cy="1261566"/>
          </a:xfrm>
          <a:custGeom>
            <a:avLst/>
            <a:gdLst>
              <a:gd name="connsiteX0" fmla="*/ 0 w 1483144"/>
              <a:gd name="connsiteY0" fmla="*/ 0 h 1038201"/>
              <a:gd name="connsiteX1" fmla="*/ 964044 w 1483144"/>
              <a:gd name="connsiteY1" fmla="*/ 0 h 1038201"/>
              <a:gd name="connsiteX2" fmla="*/ 1483144 w 1483144"/>
              <a:gd name="connsiteY2" fmla="*/ 519101 h 1038201"/>
              <a:gd name="connsiteX3" fmla="*/ 964044 w 1483144"/>
              <a:gd name="connsiteY3" fmla="*/ 1038201 h 1038201"/>
              <a:gd name="connsiteX4" fmla="*/ 0 w 1483144"/>
              <a:gd name="connsiteY4" fmla="*/ 1038201 h 1038201"/>
              <a:gd name="connsiteX5" fmla="*/ 519101 w 1483144"/>
              <a:gd name="connsiteY5" fmla="*/ 519101 h 1038201"/>
              <a:gd name="connsiteX6" fmla="*/ 0 w 1483144"/>
              <a:gd name="connsiteY6" fmla="*/ 0 h 103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3144" h="1038201">
                <a:moveTo>
                  <a:pt x="1483143" y="0"/>
                </a:moveTo>
                <a:lnTo>
                  <a:pt x="1483143" y="674831"/>
                </a:lnTo>
                <a:lnTo>
                  <a:pt x="741571" y="1038201"/>
                </a:lnTo>
                <a:lnTo>
                  <a:pt x="1" y="674831"/>
                </a:lnTo>
                <a:lnTo>
                  <a:pt x="1" y="0"/>
                </a:lnTo>
                <a:lnTo>
                  <a:pt x="741571" y="363371"/>
                </a:lnTo>
                <a:lnTo>
                  <a:pt x="1483143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3257026"/>
              <a:satOff val="11196"/>
              <a:lumOff val="-5372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1" tIns="530532" rIns="11430" bIns="5305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kern="1200" dirty="0" err="1">
                <a:solidFill>
                  <a:schemeClr val="tx1"/>
                </a:solidFill>
              </a:rPr>
              <a:t>Travel</a:t>
            </a:r>
            <a:r>
              <a:rPr lang="fr-FR" sz="1800" kern="1200" dirty="0">
                <a:solidFill>
                  <a:schemeClr val="tx1"/>
                </a:solidFill>
              </a:rPr>
              <a:t> </a:t>
            </a:r>
            <a:r>
              <a:rPr lang="fr-FR" sz="1800" kern="1200" dirty="0" err="1">
                <a:solidFill>
                  <a:schemeClr val="tx1"/>
                </a:solidFill>
              </a:rPr>
              <a:t>Specification</a:t>
            </a:r>
            <a:endParaRPr lang="fr-FR" sz="1800" kern="1200" dirty="0">
              <a:solidFill>
                <a:schemeClr val="tx1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4746511" y="5700380"/>
            <a:ext cx="4310344" cy="978228"/>
          </a:xfrm>
          <a:custGeom>
            <a:avLst/>
            <a:gdLst>
              <a:gd name="connsiteX0" fmla="*/ 157725 w 946334"/>
              <a:gd name="connsiteY0" fmla="*/ 0 h 4324655"/>
              <a:gd name="connsiteX1" fmla="*/ 788609 w 946334"/>
              <a:gd name="connsiteY1" fmla="*/ 0 h 4324655"/>
              <a:gd name="connsiteX2" fmla="*/ 946334 w 946334"/>
              <a:gd name="connsiteY2" fmla="*/ 157725 h 4324655"/>
              <a:gd name="connsiteX3" fmla="*/ 946334 w 946334"/>
              <a:gd name="connsiteY3" fmla="*/ 4324655 h 4324655"/>
              <a:gd name="connsiteX4" fmla="*/ 946334 w 946334"/>
              <a:gd name="connsiteY4" fmla="*/ 4324655 h 4324655"/>
              <a:gd name="connsiteX5" fmla="*/ 0 w 946334"/>
              <a:gd name="connsiteY5" fmla="*/ 4324655 h 4324655"/>
              <a:gd name="connsiteX6" fmla="*/ 0 w 946334"/>
              <a:gd name="connsiteY6" fmla="*/ 4324655 h 4324655"/>
              <a:gd name="connsiteX7" fmla="*/ 0 w 946334"/>
              <a:gd name="connsiteY7" fmla="*/ 157725 h 4324655"/>
              <a:gd name="connsiteX8" fmla="*/ 157725 w 946334"/>
              <a:gd name="connsiteY8" fmla="*/ 0 h 43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6334" h="4324655">
                <a:moveTo>
                  <a:pt x="946334" y="720790"/>
                </a:moveTo>
                <a:lnTo>
                  <a:pt x="946334" y="3603865"/>
                </a:lnTo>
                <a:cubicBezTo>
                  <a:pt x="946334" y="4001945"/>
                  <a:pt x="930881" y="4324653"/>
                  <a:pt x="911820" y="4324653"/>
                </a:cubicBezTo>
                <a:lnTo>
                  <a:pt x="0" y="4324653"/>
                </a:lnTo>
                <a:lnTo>
                  <a:pt x="0" y="4324653"/>
                </a:lnTo>
                <a:lnTo>
                  <a:pt x="0" y="2"/>
                </a:lnTo>
                <a:lnTo>
                  <a:pt x="0" y="2"/>
                </a:lnTo>
                <a:lnTo>
                  <a:pt x="911820" y="2"/>
                </a:lnTo>
                <a:cubicBezTo>
                  <a:pt x="930881" y="2"/>
                  <a:pt x="946334" y="322710"/>
                  <a:pt x="946334" y="72079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56356" rIns="56356" bIns="56357" numCol="1" spcCol="1270" anchor="ctr" anchorCtr="0">
            <a:noAutofit/>
          </a:bodyPr>
          <a:lstStyle/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GB" sz="1600" b="1" dirty="0"/>
              <a:t>Travel Specification</a:t>
            </a:r>
            <a:endParaRPr lang="en-GB" sz="1600" b="1" kern="1200" dirty="0"/>
          </a:p>
          <a:p>
            <a:pPr marL="628650" lvl="2" indent="-171450" defTabSz="7112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GB" sz="1600" dirty="0"/>
              <a:t>Specific set of choices to purchase</a:t>
            </a:r>
            <a:endParaRPr lang="en-GB" sz="1600" kern="1200" dirty="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600" i="1" kern="1200" dirty="0"/>
              <a:t>Adult single A to B on a smartcard</a:t>
            </a:r>
          </a:p>
        </p:txBody>
      </p:sp>
      <p:sp>
        <p:nvSpPr>
          <p:cNvPr id="30" name="Ellipse 19">
            <a:extLst>
              <a:ext uri="{FF2B5EF4-FFF2-40B4-BE49-F238E27FC236}">
                <a16:creationId xmlns:a16="http://schemas.microsoft.com/office/drawing/2014/main" id="{568A3C6D-B4F8-49DF-8BD2-2F9885202BDD}"/>
              </a:ext>
            </a:extLst>
          </p:cNvPr>
          <p:cNvSpPr/>
          <p:nvPr/>
        </p:nvSpPr>
        <p:spPr>
          <a:xfrm>
            <a:off x="616368" y="2739935"/>
            <a:ext cx="1699124" cy="836748"/>
          </a:xfrm>
          <a:prstGeom prst="chevron">
            <a:avLst>
              <a:gd name="adj" fmla="val 28365"/>
            </a:avLst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Pricing</a:t>
            </a:r>
          </a:p>
        </p:txBody>
      </p:sp>
      <p:sp>
        <p:nvSpPr>
          <p:cNvPr id="31" name="Chevron 212">
            <a:extLst>
              <a:ext uri="{FF2B5EF4-FFF2-40B4-BE49-F238E27FC236}">
                <a16:creationId xmlns:a16="http://schemas.microsoft.com/office/drawing/2014/main" id="{4AE07BA9-E44C-44F3-BBA6-946BF6DA623E}"/>
              </a:ext>
            </a:extLst>
          </p:cNvPr>
          <p:cNvSpPr/>
          <p:nvPr/>
        </p:nvSpPr>
        <p:spPr bwMode="auto">
          <a:xfrm rot="5400000">
            <a:off x="3340144" y="799675"/>
            <a:ext cx="1169894" cy="1353702"/>
          </a:xfrm>
          <a:prstGeom prst="chevron">
            <a:avLst>
              <a:gd name="adj" fmla="val 24737"/>
            </a:avLst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latin typeface="Arial" pitchFamily="34" charset="0"/>
                <a:cs typeface="Arial" pitchFamily="34" charset="0"/>
              </a:rPr>
              <a:t>Tariff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latin typeface="Arial" pitchFamily="34" charset="0"/>
                <a:cs typeface="Arial" pitchFamily="34" charset="0"/>
              </a:rPr>
              <a:t>Structure</a:t>
            </a:r>
          </a:p>
        </p:txBody>
      </p:sp>
      <p:sp>
        <p:nvSpPr>
          <p:cNvPr id="32" name="Chevron 20">
            <a:extLst>
              <a:ext uri="{FF2B5EF4-FFF2-40B4-BE49-F238E27FC236}">
                <a16:creationId xmlns:a16="http://schemas.microsoft.com/office/drawing/2014/main" id="{7BEC328B-F2A1-4C31-A3C4-56B7DA038EDE}"/>
              </a:ext>
            </a:extLst>
          </p:cNvPr>
          <p:cNvSpPr/>
          <p:nvPr/>
        </p:nvSpPr>
        <p:spPr bwMode="auto">
          <a:xfrm rot="5400000">
            <a:off x="3262784" y="1834980"/>
            <a:ext cx="1353767" cy="1324547"/>
          </a:xfrm>
          <a:prstGeom prst="chevron">
            <a:avLst>
              <a:gd name="adj" fmla="val 27869"/>
            </a:avLst>
          </a:prstGeom>
          <a:solidFill>
            <a:srgbClr val="FFCCCC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>
                <a:latin typeface="Arial" pitchFamily="34" charset="0"/>
              </a:rPr>
              <a:t>Access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>
                <a:latin typeface="Arial" pitchFamily="34" charset="0"/>
              </a:rPr>
              <a:t>Right</a:t>
            </a: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</a:t>
            </a:r>
          </a:p>
        </p:txBody>
      </p:sp>
      <p:sp>
        <p:nvSpPr>
          <p:cNvPr id="33" name="Chevron 20">
            <a:extLst>
              <a:ext uri="{FF2B5EF4-FFF2-40B4-BE49-F238E27FC236}">
                <a16:creationId xmlns:a16="http://schemas.microsoft.com/office/drawing/2014/main" id="{E291753A-06A5-4D00-9512-A71BBB64423D}"/>
              </a:ext>
            </a:extLst>
          </p:cNvPr>
          <p:cNvSpPr/>
          <p:nvPr/>
        </p:nvSpPr>
        <p:spPr bwMode="auto">
          <a:xfrm rot="5400000">
            <a:off x="3300863" y="3737986"/>
            <a:ext cx="1282086" cy="1320063"/>
          </a:xfrm>
          <a:prstGeom prst="chevron">
            <a:avLst>
              <a:gd name="adj" fmla="val 36543"/>
            </a:avLst>
          </a:prstGeom>
          <a:solidFill>
            <a:srgbClr val="FFFF00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>
                <a:latin typeface="Arial" pitchFamily="34" charset="0"/>
              </a:rPr>
              <a:t>Sales Offer</a:t>
            </a:r>
            <a:br>
              <a:rPr lang="en-GB" dirty="0">
                <a:latin typeface="Arial" pitchFamily="34" charset="0"/>
              </a:rPr>
            </a:br>
            <a:r>
              <a:rPr lang="en-GB" dirty="0">
                <a:latin typeface="Arial" pitchFamily="34" charset="0"/>
              </a:rPr>
              <a:t>Packages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" name="Chevron 20">
            <a:extLst>
              <a:ext uri="{FF2B5EF4-FFF2-40B4-BE49-F238E27FC236}">
                <a16:creationId xmlns:a16="http://schemas.microsoft.com/office/drawing/2014/main" id="{864E91DE-A45B-49E9-BA51-029C75129B7F}"/>
              </a:ext>
            </a:extLst>
          </p:cNvPr>
          <p:cNvSpPr/>
          <p:nvPr/>
        </p:nvSpPr>
        <p:spPr bwMode="auto">
          <a:xfrm rot="5400000">
            <a:off x="3305111" y="2826929"/>
            <a:ext cx="1250220" cy="1306912"/>
          </a:xfrm>
          <a:prstGeom prst="chevron">
            <a:avLst>
              <a:gd name="adj" fmla="val 35818"/>
            </a:avLst>
          </a:prstGeom>
          <a:solidFill>
            <a:srgbClr val="FFC000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Fare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Products</a:t>
            </a:r>
          </a:p>
        </p:txBody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D19C9F90-9113-4266-9505-67516CE6A1E2}"/>
              </a:ext>
            </a:extLst>
          </p:cNvPr>
          <p:cNvSpPr/>
          <p:nvPr/>
        </p:nvSpPr>
        <p:spPr>
          <a:xfrm>
            <a:off x="4720693" y="1864567"/>
            <a:ext cx="4336162" cy="1078998"/>
          </a:xfrm>
          <a:custGeom>
            <a:avLst/>
            <a:gdLst>
              <a:gd name="connsiteX0" fmla="*/ 181424 w 1088524"/>
              <a:gd name="connsiteY0" fmla="*/ 0 h 4324655"/>
              <a:gd name="connsiteX1" fmla="*/ 907100 w 1088524"/>
              <a:gd name="connsiteY1" fmla="*/ 0 h 4324655"/>
              <a:gd name="connsiteX2" fmla="*/ 1088524 w 1088524"/>
              <a:gd name="connsiteY2" fmla="*/ 181424 h 4324655"/>
              <a:gd name="connsiteX3" fmla="*/ 1088524 w 1088524"/>
              <a:gd name="connsiteY3" fmla="*/ 4324655 h 4324655"/>
              <a:gd name="connsiteX4" fmla="*/ 1088524 w 1088524"/>
              <a:gd name="connsiteY4" fmla="*/ 4324655 h 4324655"/>
              <a:gd name="connsiteX5" fmla="*/ 0 w 1088524"/>
              <a:gd name="connsiteY5" fmla="*/ 4324655 h 4324655"/>
              <a:gd name="connsiteX6" fmla="*/ 0 w 1088524"/>
              <a:gd name="connsiteY6" fmla="*/ 4324655 h 4324655"/>
              <a:gd name="connsiteX7" fmla="*/ 0 w 1088524"/>
              <a:gd name="connsiteY7" fmla="*/ 181424 h 4324655"/>
              <a:gd name="connsiteX8" fmla="*/ 181424 w 1088524"/>
              <a:gd name="connsiteY8" fmla="*/ 0 h 43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8524" h="4324655">
                <a:moveTo>
                  <a:pt x="1088524" y="720790"/>
                </a:moveTo>
                <a:lnTo>
                  <a:pt x="1088524" y="3603865"/>
                </a:lnTo>
                <a:cubicBezTo>
                  <a:pt x="1088524" y="4001946"/>
                  <a:pt x="1068079" y="4324653"/>
                  <a:pt x="1042859" y="4324653"/>
                </a:cubicBezTo>
                <a:lnTo>
                  <a:pt x="0" y="4324653"/>
                </a:lnTo>
                <a:lnTo>
                  <a:pt x="0" y="4324653"/>
                </a:lnTo>
                <a:lnTo>
                  <a:pt x="0" y="2"/>
                </a:lnTo>
                <a:lnTo>
                  <a:pt x="0" y="2"/>
                </a:lnTo>
                <a:lnTo>
                  <a:pt x="1042859" y="2"/>
                </a:lnTo>
                <a:cubicBezTo>
                  <a:pt x="1068079" y="2"/>
                  <a:pt x="1088524" y="322709"/>
                  <a:pt x="1088524" y="720790"/>
                </a:cubicBezTo>
                <a:close/>
              </a:path>
            </a:pathLst>
          </a:custGeom>
          <a:solidFill>
            <a:srgbClr val="FFCCCC">
              <a:alpha val="89804"/>
            </a:srgbClr>
          </a:solidFill>
          <a:ln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63297" rIns="63297" bIns="63298" numCol="1" spcCol="1270" anchor="ctr" anchorCtr="0">
            <a:noAutofit/>
          </a:bodyPr>
          <a:lstStyle/>
          <a:p>
            <a:pPr marL="0" lvl="1" defTabSz="711200">
              <a:lnSpc>
                <a:spcPct val="90000"/>
              </a:lnSpc>
              <a:spcAft>
                <a:spcPct val="15000"/>
              </a:spcAft>
            </a:pPr>
            <a:r>
              <a:rPr lang="en-GB" sz="1600" b="1" dirty="0"/>
              <a:t>Rights to access &amp; consume services:</a:t>
            </a:r>
          </a:p>
          <a:p>
            <a:pPr marL="628650" lvl="2" indent="-171450" defTabSz="7112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GB" sz="1600" dirty="0"/>
              <a:t>scope and order of use</a:t>
            </a:r>
          </a:p>
          <a:p>
            <a:pPr marL="628650" lvl="2" indent="-171450" defTabSz="7112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GB" sz="1600" dirty="0"/>
              <a:t>validity and usage rules</a:t>
            </a:r>
          </a:p>
          <a:p>
            <a:pPr marL="171450" lvl="1" indent="-171450" defTabSz="7112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GB" sz="1600" i="1" dirty="0"/>
              <a:t>bus trip stop X to stop Y, metro trip 3 zones</a:t>
            </a:r>
          </a:p>
        </p:txBody>
      </p:sp>
    </p:spTree>
    <p:extLst>
      <p:ext uri="{BB962C8B-B14F-4D97-AF65-F5344CB8AC3E}">
        <p14:creationId xmlns:p14="http://schemas.microsoft.com/office/powerpoint/2010/main" val="175069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6B760E5-12EF-4149-A41D-72353282C8DB}"/>
              </a:ext>
            </a:extLst>
          </p:cNvPr>
          <p:cNvSpPr/>
          <p:nvPr/>
        </p:nvSpPr>
        <p:spPr>
          <a:xfrm>
            <a:off x="71500" y="103066"/>
            <a:ext cx="2143518" cy="1351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5" name="Chevron 20">
            <a:extLst>
              <a:ext uri="{FF2B5EF4-FFF2-40B4-BE49-F238E27FC236}">
                <a16:creationId xmlns:a16="http://schemas.microsoft.com/office/drawing/2014/main" id="{32E27A85-00B4-4AAF-BC87-76A18D7401EE}"/>
              </a:ext>
            </a:extLst>
          </p:cNvPr>
          <p:cNvSpPr/>
          <p:nvPr/>
        </p:nvSpPr>
        <p:spPr bwMode="auto">
          <a:xfrm rot="5400000">
            <a:off x="3306291" y="3424545"/>
            <a:ext cx="1397509" cy="1579288"/>
          </a:xfrm>
          <a:prstGeom prst="chevron">
            <a:avLst>
              <a:gd name="adj" fmla="val 33165"/>
            </a:avLst>
          </a:prstGeom>
          <a:solidFill>
            <a:srgbClr val="FFFF00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>
                <a:latin typeface="Arial" pitchFamily="34" charset="0"/>
              </a:rPr>
              <a:t>Sales Offer</a:t>
            </a:r>
            <a:br>
              <a:rPr lang="en-GB" dirty="0">
                <a:latin typeface="Arial" pitchFamily="34" charset="0"/>
              </a:rPr>
            </a:br>
            <a:r>
              <a:rPr lang="en-GB" dirty="0">
                <a:latin typeface="Arial" pitchFamily="34" charset="0"/>
              </a:rPr>
              <a:t>Packages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0" name="Freeform 187">
            <a:extLst>
              <a:ext uri="{FF2B5EF4-FFF2-40B4-BE49-F238E27FC236}">
                <a16:creationId xmlns:a16="http://schemas.microsoft.com/office/drawing/2014/main" id="{A832EA53-58FB-4BCA-82ED-91FB13C703BC}"/>
              </a:ext>
            </a:extLst>
          </p:cNvPr>
          <p:cNvSpPr/>
          <p:nvPr/>
        </p:nvSpPr>
        <p:spPr>
          <a:xfrm>
            <a:off x="2235290" y="619964"/>
            <a:ext cx="935931" cy="1066861"/>
          </a:xfrm>
          <a:custGeom>
            <a:avLst/>
            <a:gdLst>
              <a:gd name="connsiteX0" fmla="*/ 181424 w 1088524"/>
              <a:gd name="connsiteY0" fmla="*/ 0 h 4324655"/>
              <a:gd name="connsiteX1" fmla="*/ 907100 w 1088524"/>
              <a:gd name="connsiteY1" fmla="*/ 0 h 4324655"/>
              <a:gd name="connsiteX2" fmla="*/ 1088524 w 1088524"/>
              <a:gd name="connsiteY2" fmla="*/ 181424 h 4324655"/>
              <a:gd name="connsiteX3" fmla="*/ 1088524 w 1088524"/>
              <a:gd name="connsiteY3" fmla="*/ 4324655 h 4324655"/>
              <a:gd name="connsiteX4" fmla="*/ 1088524 w 1088524"/>
              <a:gd name="connsiteY4" fmla="*/ 4324655 h 4324655"/>
              <a:gd name="connsiteX5" fmla="*/ 0 w 1088524"/>
              <a:gd name="connsiteY5" fmla="*/ 4324655 h 4324655"/>
              <a:gd name="connsiteX6" fmla="*/ 0 w 1088524"/>
              <a:gd name="connsiteY6" fmla="*/ 4324655 h 4324655"/>
              <a:gd name="connsiteX7" fmla="*/ 0 w 1088524"/>
              <a:gd name="connsiteY7" fmla="*/ 181424 h 4324655"/>
              <a:gd name="connsiteX8" fmla="*/ 181424 w 1088524"/>
              <a:gd name="connsiteY8" fmla="*/ 0 h 43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8524" h="4324655">
                <a:moveTo>
                  <a:pt x="1088524" y="720790"/>
                </a:moveTo>
                <a:lnTo>
                  <a:pt x="1088524" y="3603865"/>
                </a:lnTo>
                <a:cubicBezTo>
                  <a:pt x="1088524" y="4001946"/>
                  <a:pt x="1068079" y="4324653"/>
                  <a:pt x="1042859" y="4324653"/>
                </a:cubicBezTo>
                <a:lnTo>
                  <a:pt x="0" y="4324653"/>
                </a:lnTo>
                <a:lnTo>
                  <a:pt x="0" y="4324653"/>
                </a:lnTo>
                <a:lnTo>
                  <a:pt x="0" y="2"/>
                </a:lnTo>
                <a:lnTo>
                  <a:pt x="0" y="2"/>
                </a:lnTo>
                <a:lnTo>
                  <a:pt x="1042859" y="2"/>
                </a:lnTo>
                <a:cubicBezTo>
                  <a:pt x="1068079" y="2"/>
                  <a:pt x="1088524" y="322709"/>
                  <a:pt x="1088524" y="72079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50196"/>
            </a:schemeClr>
          </a:solidFill>
          <a:ln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63297" rIns="63297" bIns="63298" numCol="1" spcCol="1270" anchor="ctr" anchorCtr="0">
            <a:no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1600" i="1" kern="1200" dirty="0"/>
          </a:p>
        </p:txBody>
      </p:sp>
      <p:sp>
        <p:nvSpPr>
          <p:cNvPr id="188" name="Freeform 187"/>
          <p:cNvSpPr/>
          <p:nvPr/>
        </p:nvSpPr>
        <p:spPr>
          <a:xfrm>
            <a:off x="1517091" y="69328"/>
            <a:ext cx="1388458" cy="405632"/>
          </a:xfrm>
          <a:custGeom>
            <a:avLst/>
            <a:gdLst>
              <a:gd name="connsiteX0" fmla="*/ 181424 w 1088524"/>
              <a:gd name="connsiteY0" fmla="*/ 0 h 4324655"/>
              <a:gd name="connsiteX1" fmla="*/ 907100 w 1088524"/>
              <a:gd name="connsiteY1" fmla="*/ 0 h 4324655"/>
              <a:gd name="connsiteX2" fmla="*/ 1088524 w 1088524"/>
              <a:gd name="connsiteY2" fmla="*/ 181424 h 4324655"/>
              <a:gd name="connsiteX3" fmla="*/ 1088524 w 1088524"/>
              <a:gd name="connsiteY3" fmla="*/ 4324655 h 4324655"/>
              <a:gd name="connsiteX4" fmla="*/ 1088524 w 1088524"/>
              <a:gd name="connsiteY4" fmla="*/ 4324655 h 4324655"/>
              <a:gd name="connsiteX5" fmla="*/ 0 w 1088524"/>
              <a:gd name="connsiteY5" fmla="*/ 4324655 h 4324655"/>
              <a:gd name="connsiteX6" fmla="*/ 0 w 1088524"/>
              <a:gd name="connsiteY6" fmla="*/ 4324655 h 4324655"/>
              <a:gd name="connsiteX7" fmla="*/ 0 w 1088524"/>
              <a:gd name="connsiteY7" fmla="*/ 181424 h 4324655"/>
              <a:gd name="connsiteX8" fmla="*/ 181424 w 1088524"/>
              <a:gd name="connsiteY8" fmla="*/ 0 h 43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8524" h="4324655">
                <a:moveTo>
                  <a:pt x="1088524" y="720790"/>
                </a:moveTo>
                <a:lnTo>
                  <a:pt x="1088524" y="3603865"/>
                </a:lnTo>
                <a:cubicBezTo>
                  <a:pt x="1088524" y="4001946"/>
                  <a:pt x="1068079" y="4324653"/>
                  <a:pt x="1042859" y="4324653"/>
                </a:cubicBezTo>
                <a:lnTo>
                  <a:pt x="0" y="4324653"/>
                </a:lnTo>
                <a:lnTo>
                  <a:pt x="0" y="4324653"/>
                </a:lnTo>
                <a:lnTo>
                  <a:pt x="0" y="2"/>
                </a:lnTo>
                <a:lnTo>
                  <a:pt x="0" y="2"/>
                </a:lnTo>
                <a:lnTo>
                  <a:pt x="1042859" y="2"/>
                </a:lnTo>
                <a:cubicBezTo>
                  <a:pt x="1068079" y="2"/>
                  <a:pt x="1088524" y="322709"/>
                  <a:pt x="1088524" y="72079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50196"/>
            </a:schemeClr>
          </a:solidFill>
          <a:ln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63297" rIns="63297" bIns="63298" numCol="1" spcCol="1270" anchor="ctr" anchorCtr="0">
            <a:no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1600" i="1" kern="1200" dirty="0"/>
          </a:p>
        </p:txBody>
      </p:sp>
      <p:sp>
        <p:nvSpPr>
          <p:cNvPr id="89" name="Freeform 88"/>
          <p:cNvSpPr/>
          <p:nvPr/>
        </p:nvSpPr>
        <p:spPr>
          <a:xfrm>
            <a:off x="5678886" y="1241126"/>
            <a:ext cx="3429412" cy="1084578"/>
          </a:xfrm>
          <a:custGeom>
            <a:avLst/>
            <a:gdLst>
              <a:gd name="connsiteX0" fmla="*/ 181424 w 1088524"/>
              <a:gd name="connsiteY0" fmla="*/ 0 h 4324655"/>
              <a:gd name="connsiteX1" fmla="*/ 907100 w 1088524"/>
              <a:gd name="connsiteY1" fmla="*/ 0 h 4324655"/>
              <a:gd name="connsiteX2" fmla="*/ 1088524 w 1088524"/>
              <a:gd name="connsiteY2" fmla="*/ 181424 h 4324655"/>
              <a:gd name="connsiteX3" fmla="*/ 1088524 w 1088524"/>
              <a:gd name="connsiteY3" fmla="*/ 4324655 h 4324655"/>
              <a:gd name="connsiteX4" fmla="*/ 1088524 w 1088524"/>
              <a:gd name="connsiteY4" fmla="*/ 4324655 h 4324655"/>
              <a:gd name="connsiteX5" fmla="*/ 0 w 1088524"/>
              <a:gd name="connsiteY5" fmla="*/ 4324655 h 4324655"/>
              <a:gd name="connsiteX6" fmla="*/ 0 w 1088524"/>
              <a:gd name="connsiteY6" fmla="*/ 4324655 h 4324655"/>
              <a:gd name="connsiteX7" fmla="*/ 0 w 1088524"/>
              <a:gd name="connsiteY7" fmla="*/ 181424 h 4324655"/>
              <a:gd name="connsiteX8" fmla="*/ 181424 w 1088524"/>
              <a:gd name="connsiteY8" fmla="*/ 0 h 43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8524" h="4324655">
                <a:moveTo>
                  <a:pt x="1088524" y="720790"/>
                </a:moveTo>
                <a:lnTo>
                  <a:pt x="1088524" y="3603865"/>
                </a:lnTo>
                <a:cubicBezTo>
                  <a:pt x="1088524" y="4001946"/>
                  <a:pt x="1068079" y="4324653"/>
                  <a:pt x="1042859" y="4324653"/>
                </a:cubicBezTo>
                <a:lnTo>
                  <a:pt x="0" y="4324653"/>
                </a:lnTo>
                <a:lnTo>
                  <a:pt x="0" y="4324653"/>
                </a:lnTo>
                <a:lnTo>
                  <a:pt x="0" y="2"/>
                </a:lnTo>
                <a:lnTo>
                  <a:pt x="0" y="2"/>
                </a:lnTo>
                <a:lnTo>
                  <a:pt x="1042859" y="2"/>
                </a:lnTo>
                <a:cubicBezTo>
                  <a:pt x="1068079" y="2"/>
                  <a:pt x="1088524" y="322709"/>
                  <a:pt x="1088524" y="720790"/>
                </a:cubicBezTo>
                <a:close/>
              </a:path>
            </a:pathLst>
          </a:custGeom>
          <a:solidFill>
            <a:srgbClr val="FFCCCC">
              <a:alpha val="89804"/>
            </a:srgbClr>
          </a:solidFill>
          <a:ln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63297" rIns="63297" bIns="63298" numCol="1" spcCol="1270" anchor="ctr" anchorCtr="0">
            <a:noAutofit/>
          </a:bodyPr>
          <a:lstStyle/>
          <a:p>
            <a:pPr marL="0" lvl="1" defTabSz="711200">
              <a:lnSpc>
                <a:spcPct val="90000"/>
              </a:lnSpc>
              <a:spcAft>
                <a:spcPct val="15000"/>
              </a:spcAft>
            </a:pPr>
            <a:endParaRPr lang="fr-FR" sz="1600" i="1" dirty="0"/>
          </a:p>
        </p:txBody>
      </p:sp>
      <p:sp>
        <p:nvSpPr>
          <p:cNvPr id="183" name="Freeform 182"/>
          <p:cNvSpPr/>
          <p:nvPr/>
        </p:nvSpPr>
        <p:spPr>
          <a:xfrm>
            <a:off x="5693616" y="650148"/>
            <a:ext cx="3321589" cy="559347"/>
          </a:xfrm>
          <a:custGeom>
            <a:avLst/>
            <a:gdLst>
              <a:gd name="connsiteX0" fmla="*/ 181424 w 1088524"/>
              <a:gd name="connsiteY0" fmla="*/ 0 h 4324655"/>
              <a:gd name="connsiteX1" fmla="*/ 907100 w 1088524"/>
              <a:gd name="connsiteY1" fmla="*/ 0 h 4324655"/>
              <a:gd name="connsiteX2" fmla="*/ 1088524 w 1088524"/>
              <a:gd name="connsiteY2" fmla="*/ 181424 h 4324655"/>
              <a:gd name="connsiteX3" fmla="*/ 1088524 w 1088524"/>
              <a:gd name="connsiteY3" fmla="*/ 4324655 h 4324655"/>
              <a:gd name="connsiteX4" fmla="*/ 1088524 w 1088524"/>
              <a:gd name="connsiteY4" fmla="*/ 4324655 h 4324655"/>
              <a:gd name="connsiteX5" fmla="*/ 0 w 1088524"/>
              <a:gd name="connsiteY5" fmla="*/ 4324655 h 4324655"/>
              <a:gd name="connsiteX6" fmla="*/ 0 w 1088524"/>
              <a:gd name="connsiteY6" fmla="*/ 4324655 h 4324655"/>
              <a:gd name="connsiteX7" fmla="*/ 0 w 1088524"/>
              <a:gd name="connsiteY7" fmla="*/ 181424 h 4324655"/>
              <a:gd name="connsiteX8" fmla="*/ 181424 w 1088524"/>
              <a:gd name="connsiteY8" fmla="*/ 0 h 43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8524" h="4324655">
                <a:moveTo>
                  <a:pt x="1088524" y="720790"/>
                </a:moveTo>
                <a:lnTo>
                  <a:pt x="1088524" y="3603865"/>
                </a:lnTo>
                <a:cubicBezTo>
                  <a:pt x="1088524" y="4001946"/>
                  <a:pt x="1068079" y="4324653"/>
                  <a:pt x="1042859" y="4324653"/>
                </a:cubicBezTo>
                <a:lnTo>
                  <a:pt x="0" y="4324653"/>
                </a:lnTo>
                <a:lnTo>
                  <a:pt x="0" y="4324653"/>
                </a:lnTo>
                <a:lnTo>
                  <a:pt x="0" y="2"/>
                </a:lnTo>
                <a:lnTo>
                  <a:pt x="0" y="2"/>
                </a:lnTo>
                <a:lnTo>
                  <a:pt x="1042859" y="2"/>
                </a:lnTo>
                <a:cubicBezTo>
                  <a:pt x="1068079" y="2"/>
                  <a:pt x="1088524" y="322709"/>
                  <a:pt x="1088524" y="720790"/>
                </a:cubicBezTo>
                <a:close/>
              </a:path>
            </a:pathLst>
          </a:cu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1"/>
            <a:endParaRPr lang="fr-FR" dirty="0"/>
          </a:p>
        </p:txBody>
      </p:sp>
      <p:sp>
        <p:nvSpPr>
          <p:cNvPr id="92" name="Freeform 91"/>
          <p:cNvSpPr/>
          <p:nvPr/>
        </p:nvSpPr>
        <p:spPr>
          <a:xfrm>
            <a:off x="5666451" y="103066"/>
            <a:ext cx="3359781" cy="464786"/>
          </a:xfrm>
          <a:custGeom>
            <a:avLst/>
            <a:gdLst>
              <a:gd name="connsiteX0" fmla="*/ 181424 w 1088524"/>
              <a:gd name="connsiteY0" fmla="*/ 0 h 4324655"/>
              <a:gd name="connsiteX1" fmla="*/ 907100 w 1088524"/>
              <a:gd name="connsiteY1" fmla="*/ 0 h 4324655"/>
              <a:gd name="connsiteX2" fmla="*/ 1088524 w 1088524"/>
              <a:gd name="connsiteY2" fmla="*/ 181424 h 4324655"/>
              <a:gd name="connsiteX3" fmla="*/ 1088524 w 1088524"/>
              <a:gd name="connsiteY3" fmla="*/ 4324655 h 4324655"/>
              <a:gd name="connsiteX4" fmla="*/ 1088524 w 1088524"/>
              <a:gd name="connsiteY4" fmla="*/ 4324655 h 4324655"/>
              <a:gd name="connsiteX5" fmla="*/ 0 w 1088524"/>
              <a:gd name="connsiteY5" fmla="*/ 4324655 h 4324655"/>
              <a:gd name="connsiteX6" fmla="*/ 0 w 1088524"/>
              <a:gd name="connsiteY6" fmla="*/ 4324655 h 4324655"/>
              <a:gd name="connsiteX7" fmla="*/ 0 w 1088524"/>
              <a:gd name="connsiteY7" fmla="*/ 181424 h 4324655"/>
              <a:gd name="connsiteX8" fmla="*/ 181424 w 1088524"/>
              <a:gd name="connsiteY8" fmla="*/ 0 h 43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8524" h="4324655">
                <a:moveTo>
                  <a:pt x="1088524" y="720790"/>
                </a:moveTo>
                <a:lnTo>
                  <a:pt x="1088524" y="3603865"/>
                </a:lnTo>
                <a:cubicBezTo>
                  <a:pt x="1088524" y="4001946"/>
                  <a:pt x="1068079" y="4324653"/>
                  <a:pt x="1042859" y="4324653"/>
                </a:cubicBezTo>
                <a:lnTo>
                  <a:pt x="0" y="4324653"/>
                </a:lnTo>
                <a:lnTo>
                  <a:pt x="0" y="4324653"/>
                </a:lnTo>
                <a:lnTo>
                  <a:pt x="0" y="2"/>
                </a:lnTo>
                <a:lnTo>
                  <a:pt x="0" y="2"/>
                </a:lnTo>
                <a:lnTo>
                  <a:pt x="1042859" y="2"/>
                </a:lnTo>
                <a:cubicBezTo>
                  <a:pt x="1068079" y="2"/>
                  <a:pt x="1088524" y="322709"/>
                  <a:pt x="1088524" y="720790"/>
                </a:cubicBezTo>
                <a:close/>
              </a:path>
            </a:pathLst>
          </a:custGeom>
          <a:solidFill>
            <a:srgbClr val="99FC4E">
              <a:alpha val="50196"/>
            </a:srgbClr>
          </a:solidFill>
          <a:ln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63297" rIns="63297" bIns="63298" numCol="1" spcCol="1270" anchor="ctr" anchorCtr="0">
            <a:no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1600" i="1" kern="1200" dirty="0"/>
          </a:p>
        </p:txBody>
      </p:sp>
      <p:sp>
        <p:nvSpPr>
          <p:cNvPr id="93" name="Freeform 92"/>
          <p:cNvSpPr/>
          <p:nvPr/>
        </p:nvSpPr>
        <p:spPr>
          <a:xfrm>
            <a:off x="5706511" y="5456623"/>
            <a:ext cx="3318080" cy="779002"/>
          </a:xfrm>
          <a:custGeom>
            <a:avLst/>
            <a:gdLst>
              <a:gd name="connsiteX0" fmla="*/ 157725 w 946334"/>
              <a:gd name="connsiteY0" fmla="*/ 0 h 4324655"/>
              <a:gd name="connsiteX1" fmla="*/ 788609 w 946334"/>
              <a:gd name="connsiteY1" fmla="*/ 0 h 4324655"/>
              <a:gd name="connsiteX2" fmla="*/ 946334 w 946334"/>
              <a:gd name="connsiteY2" fmla="*/ 157725 h 4324655"/>
              <a:gd name="connsiteX3" fmla="*/ 946334 w 946334"/>
              <a:gd name="connsiteY3" fmla="*/ 4324655 h 4324655"/>
              <a:gd name="connsiteX4" fmla="*/ 946334 w 946334"/>
              <a:gd name="connsiteY4" fmla="*/ 4324655 h 4324655"/>
              <a:gd name="connsiteX5" fmla="*/ 0 w 946334"/>
              <a:gd name="connsiteY5" fmla="*/ 4324655 h 4324655"/>
              <a:gd name="connsiteX6" fmla="*/ 0 w 946334"/>
              <a:gd name="connsiteY6" fmla="*/ 4324655 h 4324655"/>
              <a:gd name="connsiteX7" fmla="*/ 0 w 946334"/>
              <a:gd name="connsiteY7" fmla="*/ 157725 h 4324655"/>
              <a:gd name="connsiteX8" fmla="*/ 157725 w 946334"/>
              <a:gd name="connsiteY8" fmla="*/ 0 h 43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6334" h="4324655">
                <a:moveTo>
                  <a:pt x="946334" y="720790"/>
                </a:moveTo>
                <a:lnTo>
                  <a:pt x="946334" y="3603865"/>
                </a:lnTo>
                <a:cubicBezTo>
                  <a:pt x="946334" y="4001945"/>
                  <a:pt x="930881" y="4324653"/>
                  <a:pt x="911820" y="4324653"/>
                </a:cubicBezTo>
                <a:lnTo>
                  <a:pt x="0" y="4324653"/>
                </a:lnTo>
                <a:lnTo>
                  <a:pt x="0" y="4324653"/>
                </a:lnTo>
                <a:lnTo>
                  <a:pt x="0" y="2"/>
                </a:lnTo>
                <a:lnTo>
                  <a:pt x="0" y="2"/>
                </a:lnTo>
                <a:lnTo>
                  <a:pt x="911820" y="2"/>
                </a:lnTo>
                <a:cubicBezTo>
                  <a:pt x="930881" y="2"/>
                  <a:pt x="946334" y="322710"/>
                  <a:pt x="946334" y="720790"/>
                </a:cubicBezTo>
                <a:close/>
              </a:path>
            </a:pathLst>
          </a:custGeom>
          <a:solidFill>
            <a:srgbClr val="FFFF99">
              <a:alpha val="89804"/>
            </a:srgbClr>
          </a:solidFill>
          <a:ln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56356" rIns="56356" bIns="56357" numCol="1" spcCol="1270" anchor="ctr" anchorCtr="0">
            <a:no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1600" i="1" kern="1200" dirty="0"/>
          </a:p>
        </p:txBody>
      </p:sp>
      <p:sp>
        <p:nvSpPr>
          <p:cNvPr id="91" name="Freeform 90"/>
          <p:cNvSpPr/>
          <p:nvPr/>
        </p:nvSpPr>
        <p:spPr>
          <a:xfrm>
            <a:off x="5745218" y="3882110"/>
            <a:ext cx="3370486" cy="1468482"/>
          </a:xfrm>
          <a:custGeom>
            <a:avLst/>
            <a:gdLst>
              <a:gd name="connsiteX0" fmla="*/ 157725 w 946334"/>
              <a:gd name="connsiteY0" fmla="*/ 0 h 4324655"/>
              <a:gd name="connsiteX1" fmla="*/ 788609 w 946334"/>
              <a:gd name="connsiteY1" fmla="*/ 0 h 4324655"/>
              <a:gd name="connsiteX2" fmla="*/ 946334 w 946334"/>
              <a:gd name="connsiteY2" fmla="*/ 157725 h 4324655"/>
              <a:gd name="connsiteX3" fmla="*/ 946334 w 946334"/>
              <a:gd name="connsiteY3" fmla="*/ 4324655 h 4324655"/>
              <a:gd name="connsiteX4" fmla="*/ 946334 w 946334"/>
              <a:gd name="connsiteY4" fmla="*/ 4324655 h 4324655"/>
              <a:gd name="connsiteX5" fmla="*/ 0 w 946334"/>
              <a:gd name="connsiteY5" fmla="*/ 4324655 h 4324655"/>
              <a:gd name="connsiteX6" fmla="*/ 0 w 946334"/>
              <a:gd name="connsiteY6" fmla="*/ 4324655 h 4324655"/>
              <a:gd name="connsiteX7" fmla="*/ 0 w 946334"/>
              <a:gd name="connsiteY7" fmla="*/ 157725 h 4324655"/>
              <a:gd name="connsiteX8" fmla="*/ 157725 w 946334"/>
              <a:gd name="connsiteY8" fmla="*/ 0 h 43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6334" h="4324655">
                <a:moveTo>
                  <a:pt x="946334" y="720790"/>
                </a:moveTo>
                <a:lnTo>
                  <a:pt x="946334" y="3603865"/>
                </a:lnTo>
                <a:cubicBezTo>
                  <a:pt x="946334" y="4001945"/>
                  <a:pt x="930881" y="4324653"/>
                  <a:pt x="911820" y="4324653"/>
                </a:cubicBezTo>
                <a:lnTo>
                  <a:pt x="0" y="4324653"/>
                </a:lnTo>
                <a:lnTo>
                  <a:pt x="0" y="4324653"/>
                </a:lnTo>
                <a:lnTo>
                  <a:pt x="0" y="2"/>
                </a:lnTo>
                <a:lnTo>
                  <a:pt x="0" y="2"/>
                </a:lnTo>
                <a:lnTo>
                  <a:pt x="911820" y="2"/>
                </a:lnTo>
                <a:cubicBezTo>
                  <a:pt x="930881" y="2"/>
                  <a:pt x="946334" y="322710"/>
                  <a:pt x="946334" y="720790"/>
                </a:cubicBezTo>
                <a:close/>
              </a:path>
            </a:pathLst>
          </a:custGeom>
          <a:solidFill>
            <a:srgbClr val="FFFF00">
              <a:alpha val="89804"/>
            </a:srgbClr>
          </a:solidFill>
          <a:ln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56356" rIns="56356" bIns="56357" numCol="1" spcCol="1270" anchor="ctr" anchorCtr="0">
            <a:no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1600" i="1" kern="1200" dirty="0"/>
          </a:p>
        </p:txBody>
      </p:sp>
      <p:sp>
        <p:nvSpPr>
          <p:cNvPr id="90" name="Freeform 89"/>
          <p:cNvSpPr/>
          <p:nvPr/>
        </p:nvSpPr>
        <p:spPr>
          <a:xfrm>
            <a:off x="5804596" y="2369267"/>
            <a:ext cx="3349189" cy="1403583"/>
          </a:xfrm>
          <a:custGeom>
            <a:avLst/>
            <a:gdLst>
              <a:gd name="connsiteX0" fmla="*/ 277964 w 1667748"/>
              <a:gd name="connsiteY0" fmla="*/ 0 h 4380357"/>
              <a:gd name="connsiteX1" fmla="*/ 1389784 w 1667748"/>
              <a:gd name="connsiteY1" fmla="*/ 0 h 4380357"/>
              <a:gd name="connsiteX2" fmla="*/ 1667748 w 1667748"/>
              <a:gd name="connsiteY2" fmla="*/ 277964 h 4380357"/>
              <a:gd name="connsiteX3" fmla="*/ 1667748 w 1667748"/>
              <a:gd name="connsiteY3" fmla="*/ 4380357 h 4380357"/>
              <a:gd name="connsiteX4" fmla="*/ 1667748 w 1667748"/>
              <a:gd name="connsiteY4" fmla="*/ 4380357 h 4380357"/>
              <a:gd name="connsiteX5" fmla="*/ 0 w 1667748"/>
              <a:gd name="connsiteY5" fmla="*/ 4380357 h 4380357"/>
              <a:gd name="connsiteX6" fmla="*/ 0 w 1667748"/>
              <a:gd name="connsiteY6" fmla="*/ 4380357 h 4380357"/>
              <a:gd name="connsiteX7" fmla="*/ 0 w 1667748"/>
              <a:gd name="connsiteY7" fmla="*/ 277964 h 4380357"/>
              <a:gd name="connsiteX8" fmla="*/ 277964 w 1667748"/>
              <a:gd name="connsiteY8" fmla="*/ 0 h 438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7748" h="4380357">
                <a:moveTo>
                  <a:pt x="1667748" y="730076"/>
                </a:moveTo>
                <a:lnTo>
                  <a:pt x="1667748" y="3650281"/>
                </a:lnTo>
                <a:cubicBezTo>
                  <a:pt x="1667748" y="4053489"/>
                  <a:pt x="1620366" y="4380356"/>
                  <a:pt x="1561918" y="4380356"/>
                </a:cubicBezTo>
                <a:lnTo>
                  <a:pt x="0" y="4380356"/>
                </a:lnTo>
                <a:lnTo>
                  <a:pt x="0" y="4380356"/>
                </a:lnTo>
                <a:lnTo>
                  <a:pt x="0" y="1"/>
                </a:lnTo>
                <a:lnTo>
                  <a:pt x="0" y="1"/>
                </a:lnTo>
                <a:lnTo>
                  <a:pt x="1561918" y="1"/>
                </a:lnTo>
                <a:cubicBezTo>
                  <a:pt x="1620366" y="1"/>
                  <a:pt x="1667748" y="326868"/>
                  <a:pt x="1667748" y="730076"/>
                </a:cubicBezTo>
                <a:close/>
              </a:path>
            </a:pathLst>
          </a:custGeom>
          <a:solidFill>
            <a:srgbClr val="FFCC66">
              <a:alpha val="90000"/>
            </a:srgbClr>
          </a:solidFill>
          <a:ln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91574" rIns="91573" bIns="91573" numCol="1" spcCol="1270" anchor="ctr" anchorCtr="0">
            <a:no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1600" i="1" kern="1200" dirty="0"/>
          </a:p>
        </p:txBody>
      </p:sp>
      <p:sp>
        <p:nvSpPr>
          <p:cNvPr id="20" name="Ellipse 19"/>
          <p:cNvSpPr/>
          <p:nvPr/>
        </p:nvSpPr>
        <p:spPr>
          <a:xfrm>
            <a:off x="810172" y="3387552"/>
            <a:ext cx="1699124" cy="836748"/>
          </a:xfrm>
          <a:prstGeom prst="chevron">
            <a:avLst>
              <a:gd name="adj" fmla="val 28365"/>
            </a:avLst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</a:rPr>
              <a:t>Pricing</a:t>
            </a:r>
          </a:p>
        </p:txBody>
      </p:sp>
      <p:cxnSp>
        <p:nvCxnSpPr>
          <p:cNvPr id="22" name="Connecteur droit avec flèche 21"/>
          <p:cNvCxnSpPr>
            <a:cxnSpLocks/>
          </p:cNvCxnSpPr>
          <p:nvPr/>
        </p:nvCxnSpPr>
        <p:spPr>
          <a:xfrm>
            <a:off x="2594595" y="4026666"/>
            <a:ext cx="500496" cy="269663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V="1">
            <a:off x="2637495" y="3648532"/>
            <a:ext cx="473899" cy="94757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hevron 20"/>
          <p:cNvSpPr/>
          <p:nvPr/>
        </p:nvSpPr>
        <p:spPr bwMode="auto">
          <a:xfrm rot="5400000">
            <a:off x="3533786" y="-264694"/>
            <a:ext cx="1005733" cy="1535126"/>
          </a:xfrm>
          <a:prstGeom prst="chevron">
            <a:avLst>
              <a:gd name="adj" fmla="val 33165"/>
            </a:avLst>
          </a:prstGeom>
          <a:solidFill>
            <a:srgbClr val="00FF00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Network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Basis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81" y="1755369"/>
            <a:ext cx="2916272" cy="152047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GB" sz="3600" b="1" dirty="0"/>
              <a:t>Describing</a:t>
            </a:r>
            <a:r>
              <a:rPr lang="en-GB" sz="3600" dirty="0"/>
              <a:t> Fares with NeTEx</a:t>
            </a:r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0423-F2DA-4A11-9E75-1EB6423D69A6}" type="slidenum">
              <a:rPr lang="en-GB" smtClean="0">
                <a:solidFill>
                  <a:prstClr val="white"/>
                </a:solidFill>
              </a:rPr>
              <a:pPr/>
              <a:t>67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52A8F1-7575-45CA-8E15-082615ADC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75" y="2998851"/>
            <a:ext cx="436382" cy="202998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NeTEx UK Fare </a:t>
            </a:r>
            <a:r>
              <a:rPr lang="it-IT" dirty="0" err="1"/>
              <a:t>Profile</a:t>
            </a:r>
            <a:r>
              <a:rPr lang="it-IT" dirty="0"/>
              <a:t> - Basic Scope</a:t>
            </a:r>
            <a:endParaRPr lang="en-GB" sz="900" dirty="0"/>
          </a:p>
        </p:txBody>
      </p:sp>
      <p:sp>
        <p:nvSpPr>
          <p:cNvPr id="26" name="Freeform 25"/>
          <p:cNvSpPr/>
          <p:nvPr/>
        </p:nvSpPr>
        <p:spPr>
          <a:xfrm>
            <a:off x="3257852" y="4646231"/>
            <a:ext cx="1494168" cy="1483145"/>
          </a:xfrm>
          <a:custGeom>
            <a:avLst/>
            <a:gdLst>
              <a:gd name="connsiteX0" fmla="*/ 0 w 1483144"/>
              <a:gd name="connsiteY0" fmla="*/ 0 h 1038201"/>
              <a:gd name="connsiteX1" fmla="*/ 964044 w 1483144"/>
              <a:gd name="connsiteY1" fmla="*/ 0 h 1038201"/>
              <a:gd name="connsiteX2" fmla="*/ 1483144 w 1483144"/>
              <a:gd name="connsiteY2" fmla="*/ 519101 h 1038201"/>
              <a:gd name="connsiteX3" fmla="*/ 964044 w 1483144"/>
              <a:gd name="connsiteY3" fmla="*/ 1038201 h 1038201"/>
              <a:gd name="connsiteX4" fmla="*/ 0 w 1483144"/>
              <a:gd name="connsiteY4" fmla="*/ 1038201 h 1038201"/>
              <a:gd name="connsiteX5" fmla="*/ 519101 w 1483144"/>
              <a:gd name="connsiteY5" fmla="*/ 519101 h 1038201"/>
              <a:gd name="connsiteX6" fmla="*/ 0 w 1483144"/>
              <a:gd name="connsiteY6" fmla="*/ 0 h 103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3144" h="1038201">
                <a:moveTo>
                  <a:pt x="1483143" y="0"/>
                </a:moveTo>
                <a:lnTo>
                  <a:pt x="1483143" y="674831"/>
                </a:lnTo>
                <a:lnTo>
                  <a:pt x="741571" y="1038201"/>
                </a:lnTo>
                <a:lnTo>
                  <a:pt x="1" y="674831"/>
                </a:lnTo>
                <a:lnTo>
                  <a:pt x="1" y="0"/>
                </a:lnTo>
                <a:lnTo>
                  <a:pt x="741571" y="363371"/>
                </a:lnTo>
                <a:lnTo>
                  <a:pt x="148314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3257026"/>
              <a:satOff val="11196"/>
              <a:lumOff val="-5372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1" tIns="530532" rIns="11430" bIns="5305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dirty="0" err="1">
                <a:solidFill>
                  <a:schemeClr val="tx1"/>
                </a:solidFill>
              </a:rPr>
              <a:t>Travel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 err="1">
                <a:solidFill>
                  <a:schemeClr val="tx1"/>
                </a:solidFill>
              </a:rPr>
              <a:t>Specifications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>&amp; Sales</a:t>
            </a:r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029" y="2390882"/>
            <a:ext cx="729271" cy="72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713" y="3624848"/>
            <a:ext cx="686419" cy="7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 descr="Image result for free icon shopping basket  box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79999" y="5278295"/>
            <a:ext cx="717924" cy="71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92" y="2063932"/>
            <a:ext cx="181587" cy="17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283" y="1833703"/>
            <a:ext cx="314656" cy="31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89"/>
          <a:stretch/>
        </p:blipFill>
        <p:spPr bwMode="auto">
          <a:xfrm>
            <a:off x="5745218" y="1315460"/>
            <a:ext cx="429889" cy="32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0154">
            <a:off x="6701519" y="1308047"/>
            <a:ext cx="348356" cy="29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5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2" t="-1067" r="24626" b="1067"/>
          <a:stretch/>
        </p:blipFill>
        <p:spPr bwMode="auto">
          <a:xfrm>
            <a:off x="7456193" y="1378630"/>
            <a:ext cx="367899" cy="34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2" name="Picture 1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" t="21184" r="5172" b="20061"/>
          <a:stretch/>
        </p:blipFill>
        <p:spPr bwMode="auto">
          <a:xfrm>
            <a:off x="6909899" y="3998037"/>
            <a:ext cx="495147" cy="32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Image result for network graph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214" y="32561"/>
            <a:ext cx="756869" cy="75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5822">
            <a:off x="5722001" y="4068425"/>
            <a:ext cx="464015" cy="24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11" descr="Image result for child icon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22528"/>
          <a:stretch/>
        </p:blipFill>
        <p:spPr bwMode="auto">
          <a:xfrm>
            <a:off x="6829889" y="2495088"/>
            <a:ext cx="309588" cy="40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804" y="2944516"/>
            <a:ext cx="318070" cy="3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9" descr="Related image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3" r="17613"/>
          <a:stretch/>
        </p:blipFill>
        <p:spPr bwMode="auto">
          <a:xfrm>
            <a:off x="5821182" y="2455623"/>
            <a:ext cx="269112" cy="40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713" y="2944514"/>
            <a:ext cx="297115" cy="35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2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430" y="2961237"/>
            <a:ext cx="306164" cy="31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23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3" r="16035"/>
          <a:stretch/>
        </p:blipFill>
        <p:spPr bwMode="auto">
          <a:xfrm>
            <a:off x="6137857" y="2476984"/>
            <a:ext cx="283580" cy="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11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405" y="2443651"/>
            <a:ext cx="242778" cy="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14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222" y="2866026"/>
            <a:ext cx="367977" cy="36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>
            <a:cxnSpLocks/>
          </p:cNvCxnSpPr>
          <p:nvPr/>
        </p:nvCxnSpPr>
        <p:spPr>
          <a:xfrm>
            <a:off x="6606864" y="1256946"/>
            <a:ext cx="8255" cy="1035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7940980" y="1254137"/>
            <a:ext cx="0" cy="1053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7399625" y="1254137"/>
            <a:ext cx="0" cy="1053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" name="Picture 31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514" y="4549971"/>
            <a:ext cx="392626" cy="39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34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339" y="4568297"/>
            <a:ext cx="372064" cy="37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40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t="9754" r="9656" b="8803"/>
          <a:stretch/>
        </p:blipFill>
        <p:spPr bwMode="auto">
          <a:xfrm>
            <a:off x="6758271" y="4563477"/>
            <a:ext cx="373676" cy="38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43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8" r="9928"/>
          <a:stretch/>
        </p:blipFill>
        <p:spPr bwMode="auto">
          <a:xfrm>
            <a:off x="7459924" y="4536649"/>
            <a:ext cx="349450" cy="44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054979" y="4506459"/>
            <a:ext cx="1369197" cy="1659879"/>
            <a:chOff x="582086" y="4119430"/>
            <a:chExt cx="1593340" cy="1856372"/>
          </a:xfrm>
        </p:grpSpPr>
        <p:pic>
          <p:nvPicPr>
            <p:cNvPr id="137" name="Picture 13"/>
            <p:cNvPicPr>
              <a:picLocks noChangeAspect="1" noChangeArrowheads="1"/>
            </p:cNvPicPr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50" r="11378"/>
            <a:stretch/>
          </p:blipFill>
          <p:spPr bwMode="auto">
            <a:xfrm>
              <a:off x="582086" y="4219616"/>
              <a:ext cx="1588390" cy="1756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8" name="Straight Arrow Connector 137"/>
            <p:cNvCxnSpPr/>
            <p:nvPr/>
          </p:nvCxnSpPr>
          <p:spPr bwMode="auto">
            <a:xfrm flipH="1" flipV="1">
              <a:off x="806229" y="4119430"/>
              <a:ext cx="1038873" cy="1528624"/>
            </a:xfrm>
            <a:prstGeom prst="straightConnector1">
              <a:avLst/>
            </a:prstGeom>
            <a:solidFill>
              <a:srgbClr val="00B0D8"/>
            </a:solidFill>
            <a:ln w="9525" cap="flat" cmpd="sng" algn="ctr">
              <a:noFill/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9" name="Curved Down Arrow 138"/>
            <p:cNvSpPr/>
            <p:nvPr/>
          </p:nvSpPr>
          <p:spPr bwMode="auto">
            <a:xfrm rot="2153890">
              <a:off x="1728044" y="4227982"/>
              <a:ext cx="447382" cy="329722"/>
            </a:xfrm>
            <a:prstGeom prst="curvedDownArrow">
              <a:avLst/>
            </a:prstGeom>
            <a:solidFill>
              <a:srgbClr val="00B0D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40" name="Group 139"/>
            <p:cNvGrpSpPr/>
            <p:nvPr/>
          </p:nvGrpSpPr>
          <p:grpSpPr>
            <a:xfrm rot="20795735">
              <a:off x="753840" y="5038893"/>
              <a:ext cx="167721" cy="310942"/>
              <a:chOff x="7452316" y="1886229"/>
              <a:chExt cx="1204900" cy="1498713"/>
            </a:xfrm>
          </p:grpSpPr>
          <p:pic>
            <p:nvPicPr>
              <p:cNvPr id="141" name="Picture 3" descr="C:\Users\nick.knowles\AppData\Local\Microsoft\Windows\INetCache\IE\1X7Q07M1\price-tag[1].jpg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2316" y="1886229"/>
                <a:ext cx="1204900" cy="1498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2" name="Picture 5" descr="C:\Program Files\Microsoft Office\MEDIA\CAGCAT10\j0222021.wmf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58154">
                <a:off x="7758811" y="2802088"/>
                <a:ext cx="353459" cy="354719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pSp>
          <p:nvGrpSpPr>
            <p:cNvPr id="143" name="Group 142"/>
            <p:cNvGrpSpPr/>
            <p:nvPr/>
          </p:nvGrpSpPr>
          <p:grpSpPr>
            <a:xfrm rot="20795735">
              <a:off x="1783680" y="5009860"/>
              <a:ext cx="167721" cy="310942"/>
              <a:chOff x="7452316" y="1886229"/>
              <a:chExt cx="1204900" cy="1498713"/>
            </a:xfrm>
          </p:grpSpPr>
          <p:pic>
            <p:nvPicPr>
              <p:cNvPr id="144" name="Picture 3" descr="C:\Users\nick.knowles\AppData\Local\Microsoft\Windows\INetCache\IE\1X7Q07M1\price-tag[1].jpg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2316" y="1886229"/>
                <a:ext cx="1204900" cy="1498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5" name="Picture 5" descr="C:\Program Files\Microsoft Office\MEDIA\CAGCAT10\j0222021.wmf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58154">
                <a:off x="7758811" y="2802088"/>
                <a:ext cx="353459" cy="354719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pSp>
          <p:nvGrpSpPr>
            <p:cNvPr id="146" name="Group 145"/>
            <p:cNvGrpSpPr/>
            <p:nvPr/>
          </p:nvGrpSpPr>
          <p:grpSpPr>
            <a:xfrm rot="17313064">
              <a:off x="1529577" y="4549808"/>
              <a:ext cx="167721" cy="310942"/>
              <a:chOff x="7452316" y="1886229"/>
              <a:chExt cx="1204900" cy="1498713"/>
            </a:xfrm>
          </p:grpSpPr>
          <p:pic>
            <p:nvPicPr>
              <p:cNvPr id="147" name="Picture 3" descr="C:\Users\nick.knowles\AppData\Local\Microsoft\Windows\INetCache\IE\1X7Q07M1\price-tag[1].jpg"/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2316" y="1886229"/>
                <a:ext cx="1204900" cy="1498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8" name="Picture 5" descr="C:\Program Files\Microsoft Office\MEDIA\CAGCAT10\j0222021.wmf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58154">
                <a:off x="7758811" y="2802088"/>
                <a:ext cx="353459" cy="354719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pSp>
          <p:nvGrpSpPr>
            <p:cNvPr id="149" name="Group 148"/>
            <p:cNvGrpSpPr/>
            <p:nvPr/>
          </p:nvGrpSpPr>
          <p:grpSpPr>
            <a:xfrm rot="2338864">
              <a:off x="1048094" y="4554661"/>
              <a:ext cx="167721" cy="310942"/>
              <a:chOff x="7452316" y="1886229"/>
              <a:chExt cx="1204900" cy="1498713"/>
            </a:xfrm>
          </p:grpSpPr>
          <p:pic>
            <p:nvPicPr>
              <p:cNvPr id="150" name="Picture 3" descr="C:\Users\nick.knowles\AppData\Local\Microsoft\Windows\INetCache\IE\1X7Q07M1\price-tag[1].jpg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2316" y="1886229"/>
                <a:ext cx="1204900" cy="1498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1" name="Picture 5" descr="C:\Program Files\Microsoft Office\MEDIA\CAGCAT10\j0222021.wmf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58154">
                <a:off x="7758811" y="2802088"/>
                <a:ext cx="353459" cy="354719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pSp>
          <p:nvGrpSpPr>
            <p:cNvPr id="152" name="Group 151"/>
            <p:cNvGrpSpPr/>
            <p:nvPr/>
          </p:nvGrpSpPr>
          <p:grpSpPr>
            <a:xfrm rot="2938307">
              <a:off x="1546616" y="5398882"/>
              <a:ext cx="172916" cy="273241"/>
              <a:chOff x="7583441" y="2049332"/>
              <a:chExt cx="1006699" cy="1252182"/>
            </a:xfrm>
          </p:grpSpPr>
          <p:pic>
            <p:nvPicPr>
              <p:cNvPr id="153" name="Picture 3" descr="C:\Users\nick.knowles\AppData\Local\Microsoft\Windows\INetCache\IE\1X7Q07M1\price-tag[1].jpg"/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83441" y="2049332"/>
                <a:ext cx="1006699" cy="12521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4" name="Picture 5" descr="C:\Program Files\Microsoft Office\MEDIA\CAGCAT10\j0222021.wmf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58154">
                <a:off x="7758811" y="2802088"/>
                <a:ext cx="353459" cy="354719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pSp>
          <p:nvGrpSpPr>
            <p:cNvPr id="155" name="Group 154"/>
            <p:cNvGrpSpPr/>
            <p:nvPr/>
          </p:nvGrpSpPr>
          <p:grpSpPr>
            <a:xfrm rot="17313064">
              <a:off x="1046781" y="5446740"/>
              <a:ext cx="114387" cy="246435"/>
              <a:chOff x="7452316" y="1886229"/>
              <a:chExt cx="1204900" cy="1498713"/>
            </a:xfrm>
          </p:grpSpPr>
          <p:pic>
            <p:nvPicPr>
              <p:cNvPr id="156" name="Picture 3" descr="C:\Users\nick.knowles\AppData\Local\Microsoft\Windows\INetCache\IE\1X7Q07M1\price-tag[1].jpg"/>
              <p:cNvPicPr>
                <a:picLocks noChangeAspect="1" noChangeArrowheads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2316" y="1886229"/>
                <a:ext cx="1204900" cy="1498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7" name="Picture 5" descr="C:\Program Files\Microsoft Office\MEDIA\CAGCAT10\j0222021.wmf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58154">
                <a:off x="7758811" y="2802088"/>
                <a:ext cx="353459" cy="354719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</p:grpSp>
      <p:pic>
        <p:nvPicPr>
          <p:cNvPr id="158" name="Picture 1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940" y="3944742"/>
            <a:ext cx="269383" cy="35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Picture 3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880" y="3950483"/>
            <a:ext cx="321007" cy="32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" name="Flowchart: Process 163"/>
          <p:cNvSpPr/>
          <p:nvPr/>
        </p:nvSpPr>
        <p:spPr bwMode="auto">
          <a:xfrm>
            <a:off x="5947985" y="5666359"/>
            <a:ext cx="309285" cy="307016"/>
          </a:xfrm>
          <a:prstGeom prst="flowChartProcess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ysDash"/>
            <a:miter lim="800000"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B050"/>
                </a:solidFill>
                <a:sym typeface="Wingdings"/>
              </a:rPr>
              <a:t>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5" name="Flowchart: Process 164"/>
          <p:cNvSpPr/>
          <p:nvPr/>
        </p:nvSpPr>
        <p:spPr bwMode="auto">
          <a:xfrm>
            <a:off x="6378478" y="5667488"/>
            <a:ext cx="309285" cy="307016"/>
          </a:xfrm>
          <a:prstGeom prst="flowChartProcess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ysDash"/>
            <a:miter lim="800000"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B050"/>
                </a:solidFill>
                <a:sym typeface="Wingdings"/>
              </a:rPr>
              <a:t>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6" name="Flowchart: Process 165"/>
          <p:cNvSpPr/>
          <p:nvPr/>
        </p:nvSpPr>
        <p:spPr bwMode="auto">
          <a:xfrm>
            <a:off x="6815117" y="5675757"/>
            <a:ext cx="309285" cy="307016"/>
          </a:xfrm>
          <a:prstGeom prst="flowChartProcess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ysDash"/>
            <a:miter lim="800000"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B050"/>
                </a:solidFill>
                <a:sym typeface="Wingdings"/>
              </a:rPr>
              <a:t>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7" name="Flowchart: Process 166"/>
          <p:cNvSpPr/>
          <p:nvPr/>
        </p:nvSpPr>
        <p:spPr bwMode="auto">
          <a:xfrm>
            <a:off x="7273379" y="5671496"/>
            <a:ext cx="309285" cy="307016"/>
          </a:xfrm>
          <a:prstGeom prst="flowChartProcess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ysDash"/>
            <a:miter lim="800000"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B050"/>
                </a:solidFill>
                <a:sym typeface="Wingdings"/>
              </a:rPr>
              <a:t>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8" name="Flowchart: Process 167"/>
          <p:cNvSpPr/>
          <p:nvPr/>
        </p:nvSpPr>
        <p:spPr bwMode="auto">
          <a:xfrm>
            <a:off x="7745445" y="5671496"/>
            <a:ext cx="309285" cy="307016"/>
          </a:xfrm>
          <a:prstGeom prst="flowChartProcess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ysDash"/>
            <a:miter lim="800000"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B050"/>
                </a:solidFill>
                <a:sym typeface="Wingdings"/>
              </a:rPr>
              <a:t>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70" name="Group 169"/>
          <p:cNvGrpSpPr/>
          <p:nvPr/>
        </p:nvGrpSpPr>
        <p:grpSpPr>
          <a:xfrm>
            <a:off x="8428729" y="5525491"/>
            <a:ext cx="370964" cy="625280"/>
            <a:chOff x="7452320" y="1886231"/>
            <a:chExt cx="1204901" cy="1498714"/>
          </a:xfrm>
        </p:grpSpPr>
        <p:pic>
          <p:nvPicPr>
            <p:cNvPr id="171" name="Picture 3" descr="C:\Users\nick.knowles\AppData\Local\Microsoft\Windows\INetCache\IE\1X7Q07M1\price-tag[1].jpg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1886231"/>
              <a:ext cx="1204901" cy="1498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2" name="Picture 5" descr="C:\Program Files\Microsoft Office\MEDIA\CAGCAT10\j0222021.wmf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58154">
              <a:off x="7758810" y="2802089"/>
              <a:ext cx="353460" cy="354720"/>
            </a:xfrm>
            <a:prstGeom prst="rect">
              <a:avLst/>
            </a:prstGeom>
            <a:solidFill>
              <a:schemeClr val="bg1"/>
            </a:solidFill>
          </p:spPr>
        </p:pic>
      </p:grpSp>
      <p:cxnSp>
        <p:nvCxnSpPr>
          <p:cNvPr id="173" name="Straight Connector 172"/>
          <p:cNvCxnSpPr/>
          <p:nvPr/>
        </p:nvCxnSpPr>
        <p:spPr>
          <a:xfrm flipH="1">
            <a:off x="6183756" y="162127"/>
            <a:ext cx="7347" cy="3721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6800619" y="103066"/>
            <a:ext cx="0" cy="4727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8060821" y="123056"/>
            <a:ext cx="0" cy="454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cxnSpLocks/>
          </p:cNvCxnSpPr>
          <p:nvPr/>
        </p:nvCxnSpPr>
        <p:spPr>
          <a:xfrm>
            <a:off x="8688943" y="4326489"/>
            <a:ext cx="5825" cy="11109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cxnSpLocks/>
          </p:cNvCxnSpPr>
          <p:nvPr/>
        </p:nvCxnSpPr>
        <p:spPr>
          <a:xfrm flipH="1">
            <a:off x="7744603" y="2365740"/>
            <a:ext cx="13911" cy="1377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8215271" y="2394905"/>
            <a:ext cx="0" cy="10449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cxnSpLocks/>
          </p:cNvCxnSpPr>
          <p:nvPr/>
        </p:nvCxnSpPr>
        <p:spPr>
          <a:xfrm>
            <a:off x="5897460" y="4473998"/>
            <a:ext cx="1970282" cy="19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cxnSpLocks/>
          </p:cNvCxnSpPr>
          <p:nvPr/>
        </p:nvCxnSpPr>
        <p:spPr>
          <a:xfrm>
            <a:off x="7840906" y="3897972"/>
            <a:ext cx="39858" cy="1460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cxnSpLocks/>
          </p:cNvCxnSpPr>
          <p:nvPr/>
        </p:nvCxnSpPr>
        <p:spPr>
          <a:xfrm>
            <a:off x="7225608" y="2348318"/>
            <a:ext cx="0" cy="1370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0" name="Picture 2" descr="Image result for child icon"/>
          <p:cNvPicPr>
            <a:picLocks noChangeAspect="1" noChangeArrowheads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3" b="16281"/>
          <a:stretch/>
        </p:blipFill>
        <p:spPr bwMode="auto">
          <a:xfrm>
            <a:off x="7292450" y="3058559"/>
            <a:ext cx="445675" cy="30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" name="Picture 14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699" y="2390116"/>
            <a:ext cx="321794" cy="32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" name="Picture 3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353" y="3452278"/>
            <a:ext cx="305303" cy="31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" name="Picture 11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738" y="3371742"/>
            <a:ext cx="346602" cy="34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" name="Picture 13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625" y="4998689"/>
            <a:ext cx="330132" cy="33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6" name="Straight Connector 195"/>
          <p:cNvCxnSpPr>
            <a:cxnSpLocks/>
          </p:cNvCxnSpPr>
          <p:nvPr/>
        </p:nvCxnSpPr>
        <p:spPr>
          <a:xfrm>
            <a:off x="8672875" y="4355967"/>
            <a:ext cx="422448" cy="30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7" name="Group 196"/>
          <p:cNvGrpSpPr/>
          <p:nvPr/>
        </p:nvGrpSpPr>
        <p:grpSpPr>
          <a:xfrm>
            <a:off x="6204520" y="1299424"/>
            <a:ext cx="365969" cy="374229"/>
            <a:chOff x="-269390" y="3531112"/>
            <a:chExt cx="577365" cy="642395"/>
          </a:xfrm>
        </p:grpSpPr>
        <p:sp>
          <p:nvSpPr>
            <p:cNvPr id="198" name="Rectangle 197"/>
            <p:cNvSpPr/>
            <p:nvPr/>
          </p:nvSpPr>
          <p:spPr>
            <a:xfrm>
              <a:off x="-269390" y="3531112"/>
              <a:ext cx="577365" cy="6423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99" name="Group 198"/>
            <p:cNvGrpSpPr/>
            <p:nvPr/>
          </p:nvGrpSpPr>
          <p:grpSpPr>
            <a:xfrm>
              <a:off x="-238884" y="3566153"/>
              <a:ext cx="516351" cy="572311"/>
              <a:chOff x="365901" y="3044451"/>
              <a:chExt cx="611783" cy="681749"/>
            </a:xfrm>
            <a:solidFill>
              <a:schemeClr val="bg1"/>
            </a:solidFill>
          </p:grpSpPr>
          <p:pic>
            <p:nvPicPr>
              <p:cNvPr id="200" name="Picture 8"/>
              <p:cNvPicPr>
                <a:picLocks noChangeAspect="1" noChangeArrowheads="1"/>
              </p:cNvPicPr>
              <p:nvPr/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901" y="3226138"/>
                <a:ext cx="536575" cy="50006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1" name="Picture 5"/>
              <p:cNvPicPr>
                <a:picLocks noChangeAspect="1" noChangeArrowheads="1"/>
              </p:cNvPicPr>
              <p:nvPr/>
            </p:nvPicPr>
            <p:blipFill rotWithShape="1"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79" t="34884" r="7347" b="35487"/>
              <a:stretch/>
            </p:blipFill>
            <p:spPr bwMode="auto">
              <a:xfrm>
                <a:off x="385491" y="3044451"/>
                <a:ext cx="592193" cy="2137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" name="Group 5"/>
          <p:cNvGrpSpPr/>
          <p:nvPr/>
        </p:nvGrpSpPr>
        <p:grpSpPr>
          <a:xfrm>
            <a:off x="8029233" y="1854160"/>
            <a:ext cx="467247" cy="353830"/>
            <a:chOff x="9802732" y="3744498"/>
            <a:chExt cx="467247" cy="353830"/>
          </a:xfrm>
        </p:grpSpPr>
        <p:sp>
          <p:nvSpPr>
            <p:cNvPr id="203" name="Rectangle 202"/>
            <p:cNvSpPr/>
            <p:nvPr/>
          </p:nvSpPr>
          <p:spPr>
            <a:xfrm>
              <a:off x="9802732" y="3744498"/>
              <a:ext cx="467247" cy="3538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04" name="Picture 3"/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2732" y="3757607"/>
              <a:ext cx="241183" cy="289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5" name="Picture 6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6355" y="3783095"/>
              <a:ext cx="215294" cy="245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51209" name="AutoShape 9" descr="Image result for SHOPPI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8030723" y="1383595"/>
            <a:ext cx="576623" cy="320989"/>
            <a:chOff x="9882590" y="2844499"/>
            <a:chExt cx="576623" cy="320989"/>
          </a:xfrm>
        </p:grpSpPr>
        <p:sp>
          <p:nvSpPr>
            <p:cNvPr id="209" name="Rectangle 208"/>
            <p:cNvSpPr/>
            <p:nvPr/>
          </p:nvSpPr>
          <p:spPr>
            <a:xfrm>
              <a:off x="9882590" y="2844499"/>
              <a:ext cx="576623" cy="3209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1"/>
                </a:solidFill>
              </a:endParaRPr>
            </a:p>
          </p:txBody>
        </p:sp>
        <p:pic>
          <p:nvPicPr>
            <p:cNvPr id="51210" name="Picture 10"/>
            <p:cNvPicPr>
              <a:picLocks noChangeAspect="1" noChangeArrowheads="1"/>
            </p:cNvPicPr>
            <p:nvPr/>
          </p:nvPicPr>
          <p:blipFill rotWithShape="1"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2" t="9361" r="2482" b="9085"/>
            <a:stretch/>
          </p:blipFill>
          <p:spPr bwMode="auto">
            <a:xfrm>
              <a:off x="9902473" y="2894915"/>
              <a:ext cx="282566" cy="239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6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3821" y="2904578"/>
              <a:ext cx="215294" cy="245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51213" name="Picture 12" descr="Image result for fat controller images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19268" y="1003879"/>
            <a:ext cx="216895" cy="42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5" name="Straight Connector 214"/>
          <p:cNvCxnSpPr/>
          <p:nvPr/>
        </p:nvCxnSpPr>
        <p:spPr>
          <a:xfrm>
            <a:off x="8611735" y="1292866"/>
            <a:ext cx="20338" cy="1014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14" name="AutoShape 14" descr="Image result for select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15" name="Picture 15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13" y="4669249"/>
            <a:ext cx="329993" cy="32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1" name="Straight Connector 160"/>
          <p:cNvCxnSpPr/>
          <p:nvPr/>
        </p:nvCxnSpPr>
        <p:spPr>
          <a:xfrm flipH="1">
            <a:off x="8594418" y="133108"/>
            <a:ext cx="2546" cy="379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flipH="1">
            <a:off x="8656658" y="1826037"/>
            <a:ext cx="430903" cy="4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7" name="Picture 3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383" y="752915"/>
            <a:ext cx="401785" cy="4017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217" name="Picture 11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271" y="765735"/>
            <a:ext cx="374425" cy="342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</p:pic>
      <p:cxnSp>
        <p:nvCxnSpPr>
          <p:cNvPr id="218" name="Straight Connector 217"/>
          <p:cNvCxnSpPr>
            <a:cxnSpLocks/>
          </p:cNvCxnSpPr>
          <p:nvPr/>
        </p:nvCxnSpPr>
        <p:spPr>
          <a:xfrm flipH="1">
            <a:off x="6294225" y="655347"/>
            <a:ext cx="5110" cy="559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6877733" y="642130"/>
            <a:ext cx="0" cy="5725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flipH="1">
            <a:off x="7598940" y="680560"/>
            <a:ext cx="14425" cy="548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flipH="1">
            <a:off x="8164701" y="679554"/>
            <a:ext cx="12638" cy="523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2" name="Picture 2"/>
          <p:cNvPicPr>
            <a:picLocks noChangeAspect="1" noChangeArrowheads="1"/>
          </p:cNvPicPr>
          <p:nvPr/>
        </p:nvPicPr>
        <p:blipFill rotWithShape="1"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9" b="13963"/>
          <a:stretch/>
        </p:blipFill>
        <p:spPr bwMode="auto">
          <a:xfrm>
            <a:off x="7695828" y="793571"/>
            <a:ext cx="411000" cy="2980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</p:pic>
      <p:pic>
        <p:nvPicPr>
          <p:cNvPr id="223" name="Picture 16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356" y="153011"/>
            <a:ext cx="387402" cy="387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" name="Picture 2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296" y="128426"/>
            <a:ext cx="318256" cy="31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6" name="Group 225"/>
          <p:cNvGrpSpPr/>
          <p:nvPr/>
        </p:nvGrpSpPr>
        <p:grpSpPr>
          <a:xfrm>
            <a:off x="2476329" y="108389"/>
            <a:ext cx="426251" cy="293477"/>
            <a:chOff x="6237185" y="1477509"/>
            <a:chExt cx="691351" cy="691351"/>
          </a:xfrm>
        </p:grpSpPr>
        <p:pic>
          <p:nvPicPr>
            <p:cNvPr id="227" name="Picture 2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7185" y="1477509"/>
              <a:ext cx="691351" cy="691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8" name="Picture 8"/>
            <p:cNvPicPr>
              <a:picLocks noChangeAspect="1" noChangeArrowheads="1"/>
            </p:cNvPicPr>
            <p:nvPr/>
          </p:nvPicPr>
          <p:blipFill rotWithShape="1"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6" t="8934" r="6797" b="6702"/>
            <a:stretch/>
          </p:blipFill>
          <p:spPr bwMode="auto">
            <a:xfrm>
              <a:off x="6405719" y="1775261"/>
              <a:ext cx="354281" cy="34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9" name="Picture 7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964" y="106496"/>
            <a:ext cx="309135" cy="30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0" name="Image 53" descr="Une image contenant signe, arrêt, extérieur&#10;&#10;Description générée avec un niveau de confiance très élevé">
            <a:extLst>
              <a:ext uri="{FF2B5EF4-FFF2-40B4-BE49-F238E27FC236}">
                <a16:creationId xmlns:a16="http://schemas.microsoft.com/office/drawing/2014/main" id="{927E824A-6CC8-4B0A-83DA-E26965A1F7C8}"/>
              </a:ext>
            </a:extLst>
          </p:cNvPr>
          <p:cNvPicPr>
            <a:picLocks noChangeAspect="1"/>
          </p:cNvPicPr>
          <p:nvPr/>
        </p:nvPicPr>
        <p:blipFill>
          <a:blip r:embed="rId55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6"/>
              </a:ext>
            </a:extLst>
          </a:blip>
          <a:stretch>
            <a:fillRect/>
          </a:stretch>
        </p:blipFill>
        <p:spPr>
          <a:xfrm>
            <a:off x="5856310" y="142928"/>
            <a:ext cx="249088" cy="332032"/>
          </a:xfrm>
          <a:prstGeom prst="rect">
            <a:avLst/>
          </a:prstGeom>
        </p:spPr>
      </p:pic>
      <p:grpSp>
        <p:nvGrpSpPr>
          <p:cNvPr id="231" name="Group 230"/>
          <p:cNvGrpSpPr/>
          <p:nvPr/>
        </p:nvGrpSpPr>
        <p:grpSpPr>
          <a:xfrm>
            <a:off x="6316319" y="248864"/>
            <a:ext cx="358085" cy="193254"/>
            <a:chOff x="137694" y="3830024"/>
            <a:chExt cx="595078" cy="247543"/>
          </a:xfrm>
        </p:grpSpPr>
        <p:cxnSp>
          <p:nvCxnSpPr>
            <p:cNvPr id="232" name="Straight Connector 231"/>
            <p:cNvCxnSpPr/>
            <p:nvPr/>
          </p:nvCxnSpPr>
          <p:spPr>
            <a:xfrm>
              <a:off x="270666" y="3950406"/>
              <a:ext cx="161925" cy="0"/>
            </a:xfrm>
            <a:prstGeom prst="line">
              <a:avLst/>
            </a:prstGeom>
            <a:ln w="127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>
              <a:off x="432591" y="3947217"/>
              <a:ext cx="166695" cy="10029"/>
            </a:xfrm>
            <a:prstGeom prst="line">
              <a:avLst/>
            </a:prstGeom>
            <a:ln w="127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flipH="1">
              <a:off x="611986" y="3830024"/>
              <a:ext cx="110249" cy="129836"/>
            </a:xfrm>
            <a:prstGeom prst="line">
              <a:avLst/>
            </a:prstGeom>
            <a:ln w="127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flipH="1" flipV="1">
              <a:off x="601448" y="3952231"/>
              <a:ext cx="131324" cy="125336"/>
            </a:xfrm>
            <a:prstGeom prst="line">
              <a:avLst/>
            </a:prstGeom>
            <a:ln w="127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flipH="1" flipV="1">
              <a:off x="137694" y="3830024"/>
              <a:ext cx="131324" cy="125336"/>
            </a:xfrm>
            <a:prstGeom prst="line">
              <a:avLst/>
            </a:prstGeom>
            <a:ln w="127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5783914" y="725865"/>
            <a:ext cx="451811" cy="416756"/>
            <a:chOff x="9994632" y="1229728"/>
            <a:chExt cx="556112" cy="475507"/>
          </a:xfrm>
        </p:grpSpPr>
        <p:sp>
          <p:nvSpPr>
            <p:cNvPr id="245" name="Rectangle 244"/>
            <p:cNvSpPr/>
            <p:nvPr/>
          </p:nvSpPr>
          <p:spPr>
            <a:xfrm>
              <a:off x="9994632" y="1229728"/>
              <a:ext cx="556112" cy="4755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9" name="Flowchart: Process 238"/>
            <p:cNvSpPr/>
            <p:nvPr/>
          </p:nvSpPr>
          <p:spPr bwMode="auto">
            <a:xfrm>
              <a:off x="10072902" y="1554415"/>
              <a:ext cx="109867" cy="116500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0" name="Flowchart: Process 239"/>
            <p:cNvSpPr/>
            <p:nvPr/>
          </p:nvSpPr>
          <p:spPr bwMode="auto">
            <a:xfrm>
              <a:off x="10202540" y="1552963"/>
              <a:ext cx="109867" cy="116500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1" name="Flowchart: Process 240"/>
            <p:cNvSpPr/>
            <p:nvPr/>
          </p:nvSpPr>
          <p:spPr bwMode="auto">
            <a:xfrm>
              <a:off x="10336514" y="1552962"/>
              <a:ext cx="109867" cy="116500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2" name="Flowchart: Process 241"/>
            <p:cNvSpPr/>
            <p:nvPr/>
          </p:nvSpPr>
          <p:spPr bwMode="auto">
            <a:xfrm>
              <a:off x="10071970" y="1421583"/>
              <a:ext cx="109867" cy="116500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3" name="Flowchart: Process 242"/>
            <p:cNvSpPr/>
            <p:nvPr/>
          </p:nvSpPr>
          <p:spPr bwMode="auto">
            <a:xfrm>
              <a:off x="10203730" y="1421583"/>
              <a:ext cx="109867" cy="116500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4" name="Flowchart: Process 243"/>
            <p:cNvSpPr/>
            <p:nvPr/>
          </p:nvSpPr>
          <p:spPr bwMode="auto">
            <a:xfrm>
              <a:off x="10071970" y="1288479"/>
              <a:ext cx="109867" cy="116500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941957" y="808141"/>
            <a:ext cx="565372" cy="266931"/>
            <a:chOff x="9862080" y="3647832"/>
            <a:chExt cx="838715" cy="360138"/>
          </a:xfrm>
        </p:grpSpPr>
        <p:sp>
          <p:nvSpPr>
            <p:cNvPr id="254" name="Rectangle 253"/>
            <p:cNvSpPr/>
            <p:nvPr/>
          </p:nvSpPr>
          <p:spPr>
            <a:xfrm>
              <a:off x="9862080" y="3647832"/>
              <a:ext cx="838715" cy="360138"/>
            </a:xfrm>
            <a:prstGeom prst="rect">
              <a:avLst/>
            </a:prstGeom>
            <a:solidFill>
              <a:schemeClr val="bg1"/>
            </a:solidFill>
            <a:ln w="38100">
              <a:noFill/>
              <a:prstDash val="sysDash"/>
              <a:miter lim="800000"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9" name="Chevron 248"/>
            <p:cNvSpPr/>
            <p:nvPr/>
          </p:nvSpPr>
          <p:spPr>
            <a:xfrm>
              <a:off x="9922219" y="3699447"/>
              <a:ext cx="146578" cy="247527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0" name="Chevron 249"/>
            <p:cNvSpPr/>
            <p:nvPr/>
          </p:nvSpPr>
          <p:spPr>
            <a:xfrm>
              <a:off x="10062134" y="3699447"/>
              <a:ext cx="146578" cy="247527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1" name="Chevron 250"/>
            <p:cNvSpPr/>
            <p:nvPr/>
          </p:nvSpPr>
          <p:spPr>
            <a:xfrm>
              <a:off x="10204699" y="3699447"/>
              <a:ext cx="146578" cy="247527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2" name="Chevron 251"/>
            <p:cNvSpPr/>
            <p:nvPr/>
          </p:nvSpPr>
          <p:spPr>
            <a:xfrm>
              <a:off x="10341965" y="3699447"/>
              <a:ext cx="146578" cy="247527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3" name="Chevron 252"/>
            <p:cNvSpPr/>
            <p:nvPr/>
          </p:nvSpPr>
          <p:spPr>
            <a:xfrm>
              <a:off x="10481881" y="3699447"/>
              <a:ext cx="146578" cy="247527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210" name="Picture 2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336" y="2998852"/>
            <a:ext cx="288599" cy="349430"/>
          </a:xfrm>
          <a:prstGeom prst="rect">
            <a:avLst/>
          </a:prstGeom>
          <a:noFill/>
          <a:ln w="38100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7" name="Picture 3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66122" y="2391037"/>
            <a:ext cx="341224" cy="341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6" name="Picture 44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48492" y="4843740"/>
            <a:ext cx="334113" cy="33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48" name="Group 247"/>
          <p:cNvGrpSpPr/>
          <p:nvPr/>
        </p:nvGrpSpPr>
        <p:grpSpPr>
          <a:xfrm>
            <a:off x="5801160" y="1728255"/>
            <a:ext cx="294012" cy="193323"/>
            <a:chOff x="9786075" y="1539123"/>
            <a:chExt cx="294012" cy="193323"/>
          </a:xfrm>
        </p:grpSpPr>
        <p:sp>
          <p:nvSpPr>
            <p:cNvPr id="255" name="Rounded Rectangle 254"/>
            <p:cNvSpPr/>
            <p:nvPr/>
          </p:nvSpPr>
          <p:spPr bwMode="auto">
            <a:xfrm>
              <a:off x="9786075" y="1539123"/>
              <a:ext cx="294012" cy="193323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" name="Right Arrow 255"/>
            <p:cNvSpPr/>
            <p:nvPr/>
          </p:nvSpPr>
          <p:spPr bwMode="auto">
            <a:xfrm>
              <a:off x="9812500" y="1581659"/>
              <a:ext cx="254173" cy="114917"/>
            </a:xfrm>
            <a:prstGeom prst="rightArrow">
              <a:avLst>
                <a:gd name="adj1" fmla="val 29095"/>
                <a:gd name="adj2" fmla="val 74927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7458957" y="1835021"/>
            <a:ext cx="353094" cy="301162"/>
            <a:chOff x="176994" y="3121438"/>
            <a:chExt cx="504971" cy="425298"/>
          </a:xfrm>
        </p:grpSpPr>
        <p:sp>
          <p:nvSpPr>
            <p:cNvPr id="258" name="Rounded Rectangle 257"/>
            <p:cNvSpPr/>
            <p:nvPr/>
          </p:nvSpPr>
          <p:spPr bwMode="auto">
            <a:xfrm>
              <a:off x="176994" y="3121438"/>
              <a:ext cx="504971" cy="425298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259" name="Group 258"/>
            <p:cNvGrpSpPr/>
            <p:nvPr/>
          </p:nvGrpSpPr>
          <p:grpSpPr>
            <a:xfrm>
              <a:off x="213026" y="3149592"/>
              <a:ext cx="435133" cy="359312"/>
              <a:chOff x="213026" y="3149592"/>
              <a:chExt cx="435133" cy="359312"/>
            </a:xfrm>
          </p:grpSpPr>
          <p:sp>
            <p:nvSpPr>
              <p:cNvPr id="260" name="Right Arrow 259"/>
              <p:cNvSpPr/>
              <p:nvPr/>
            </p:nvSpPr>
            <p:spPr bwMode="auto">
              <a:xfrm>
                <a:off x="213026" y="3149592"/>
                <a:ext cx="346419" cy="144573"/>
              </a:xfrm>
              <a:prstGeom prst="rightArrow">
                <a:avLst>
                  <a:gd name="adj1" fmla="val 29095"/>
                  <a:gd name="adj2" fmla="val 70974"/>
                </a:avLst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1" name="Right Arrow 260"/>
              <p:cNvSpPr/>
              <p:nvPr/>
            </p:nvSpPr>
            <p:spPr bwMode="auto">
              <a:xfrm>
                <a:off x="239086" y="3261800"/>
                <a:ext cx="346419" cy="144573"/>
              </a:xfrm>
              <a:prstGeom prst="rightArrow">
                <a:avLst>
                  <a:gd name="adj1" fmla="val 29095"/>
                  <a:gd name="adj2" fmla="val 70974"/>
                </a:avLst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2" name="Right Arrow 261"/>
              <p:cNvSpPr/>
              <p:nvPr/>
            </p:nvSpPr>
            <p:spPr bwMode="auto">
              <a:xfrm>
                <a:off x="301740" y="3364331"/>
                <a:ext cx="346419" cy="144573"/>
              </a:xfrm>
              <a:prstGeom prst="rightArrow">
                <a:avLst>
                  <a:gd name="adj1" fmla="val 29095"/>
                  <a:gd name="adj2" fmla="val 70974"/>
                </a:avLst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grpSp>
        <p:nvGrpSpPr>
          <p:cNvPr id="263" name="Group 262"/>
          <p:cNvGrpSpPr/>
          <p:nvPr/>
        </p:nvGrpSpPr>
        <p:grpSpPr>
          <a:xfrm>
            <a:off x="6190306" y="1735248"/>
            <a:ext cx="336445" cy="212402"/>
            <a:chOff x="9792580" y="1957286"/>
            <a:chExt cx="336445" cy="212402"/>
          </a:xfrm>
        </p:grpSpPr>
        <p:sp>
          <p:nvSpPr>
            <p:cNvPr id="264" name="Rounded Rectangle 263"/>
            <p:cNvSpPr/>
            <p:nvPr/>
          </p:nvSpPr>
          <p:spPr bwMode="auto">
            <a:xfrm>
              <a:off x="9792580" y="1957286"/>
              <a:ext cx="336445" cy="21240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5" name="Right Arrow 264"/>
            <p:cNvSpPr/>
            <p:nvPr/>
          </p:nvSpPr>
          <p:spPr bwMode="auto">
            <a:xfrm>
              <a:off x="9850436" y="1970217"/>
              <a:ext cx="227731" cy="93270"/>
            </a:xfrm>
            <a:prstGeom prst="rightArrow">
              <a:avLst>
                <a:gd name="adj1" fmla="val 29095"/>
                <a:gd name="adj2" fmla="val 74927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6" name="Right Arrow 265"/>
            <p:cNvSpPr/>
            <p:nvPr/>
          </p:nvSpPr>
          <p:spPr bwMode="auto">
            <a:xfrm rot="10800000">
              <a:off x="9850435" y="2063486"/>
              <a:ext cx="226837" cy="93270"/>
            </a:xfrm>
            <a:prstGeom prst="rightArrow">
              <a:avLst>
                <a:gd name="adj1" fmla="val 29095"/>
                <a:gd name="adj2" fmla="val 74927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268" name="Picture 10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394" y="2483004"/>
            <a:ext cx="320943" cy="3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69" name="Straight Connector 268"/>
          <p:cNvCxnSpPr/>
          <p:nvPr/>
        </p:nvCxnSpPr>
        <p:spPr>
          <a:xfrm>
            <a:off x="8652919" y="2394905"/>
            <a:ext cx="0" cy="10449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0" name="Picture 2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880" y="2737074"/>
            <a:ext cx="306012" cy="3060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1" name="Picture 28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799" y="4352911"/>
            <a:ext cx="310047" cy="36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72" name="Straight Connector 271"/>
          <p:cNvCxnSpPr/>
          <p:nvPr/>
        </p:nvCxnSpPr>
        <p:spPr>
          <a:xfrm flipH="1">
            <a:off x="8651702" y="2920238"/>
            <a:ext cx="430903" cy="4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8" name="Picture 3"/>
          <p:cNvPicPr>
            <a:picLocks noChangeAspect="1" noChangeArrowheads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848" y="3437101"/>
            <a:ext cx="273726" cy="27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" name="Picture 2"/>
          <p:cNvPicPr>
            <a:picLocks noChangeAspect="1" noChangeArrowheads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333" y="146925"/>
            <a:ext cx="338384" cy="3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" name="Picture 5"/>
          <p:cNvPicPr>
            <a:picLocks noChangeAspect="1" noChangeArrowheads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152" y="146925"/>
            <a:ext cx="404110" cy="40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3" name="Chevron 212"/>
          <p:cNvSpPr/>
          <p:nvPr/>
        </p:nvSpPr>
        <p:spPr bwMode="auto">
          <a:xfrm rot="5400000">
            <a:off x="3462625" y="576473"/>
            <a:ext cx="1152128" cy="1531049"/>
          </a:xfrm>
          <a:prstGeom prst="chevron">
            <a:avLst>
              <a:gd name="adj" fmla="val 25265"/>
            </a:avLst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latin typeface="Arial" pitchFamily="34" charset="0"/>
                <a:cs typeface="Arial" pitchFamily="34" charset="0"/>
              </a:rPr>
              <a:t>Tariff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latin typeface="Arial" pitchFamily="34" charset="0"/>
                <a:cs typeface="Arial" pitchFamily="34" charset="0"/>
              </a:rPr>
              <a:t>Structure</a:t>
            </a:r>
          </a:p>
        </p:txBody>
      </p:sp>
      <p:pic>
        <p:nvPicPr>
          <p:cNvPr id="214" name="Picture 2" descr="Image result for structure icon icon"/>
          <p:cNvPicPr>
            <a:picLocks noChangeAspect="1" noChangeArrowheads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534" y="760918"/>
            <a:ext cx="553914" cy="55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" name="Picture 6"/>
          <p:cNvPicPr>
            <a:picLocks noChangeAspect="1" noChangeArrowheads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030" y="701641"/>
            <a:ext cx="786372" cy="78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" name="Picture 12"/>
          <p:cNvPicPr>
            <a:picLocks noChangeAspect="1" noChangeArrowheads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15676" y="625838"/>
            <a:ext cx="179711" cy="17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8" name="Hexagon 237"/>
          <p:cNvSpPr/>
          <p:nvPr/>
        </p:nvSpPr>
        <p:spPr bwMode="auto">
          <a:xfrm>
            <a:off x="192340" y="159426"/>
            <a:ext cx="1116984" cy="848774"/>
          </a:xfrm>
          <a:prstGeom prst="hexagon">
            <a:avLst/>
          </a:prstGeom>
          <a:solidFill>
            <a:schemeClr val="bg1">
              <a:lumMod val="7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Common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Framework</a:t>
            </a:r>
          </a:p>
        </p:txBody>
      </p:sp>
      <p:pic>
        <p:nvPicPr>
          <p:cNvPr id="247" name="Picture 3"/>
          <p:cNvPicPr>
            <a:picLocks noChangeAspect="1" noChangeArrowheads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494" y="1002574"/>
            <a:ext cx="399237" cy="39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609AA2-1E15-41E6-95F2-EB060F5FA9E3}"/>
              </a:ext>
            </a:extLst>
      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2309334" y="688508"/>
            <a:ext cx="273058" cy="2730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E6CF2F-CB89-442D-8681-4280ADED6FBE}"/>
              </a:ext>
            </a:extLst>
      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2623156" y="669686"/>
            <a:ext cx="243764" cy="239488"/>
          </a:xfrm>
          <a:prstGeom prst="rect">
            <a:avLst/>
          </a:prstGeom>
        </p:spPr>
      </p:pic>
      <p:pic>
        <p:nvPicPr>
          <p:cNvPr id="273" name="Picture 6">
            <a:extLst>
              <a:ext uri="{FF2B5EF4-FFF2-40B4-BE49-F238E27FC236}">
                <a16:creationId xmlns:a16="http://schemas.microsoft.com/office/drawing/2014/main" id="{51AE6A34-E14D-4AFA-A173-F9A8944F0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499" y="1297502"/>
            <a:ext cx="262485" cy="26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" name="Picture 7">
            <a:extLst>
              <a:ext uri="{FF2B5EF4-FFF2-40B4-BE49-F238E27FC236}">
                <a16:creationId xmlns:a16="http://schemas.microsoft.com/office/drawing/2014/main" id="{2B9F5C4D-2966-4C27-BE5D-3E7D5DA8B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929" y="971004"/>
            <a:ext cx="264331" cy="26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5" name="Group 274">
            <a:extLst>
              <a:ext uri="{FF2B5EF4-FFF2-40B4-BE49-F238E27FC236}">
                <a16:creationId xmlns:a16="http://schemas.microsoft.com/office/drawing/2014/main" id="{EB12C2BC-B2B1-4326-A46A-862802E6B212}"/>
              </a:ext>
            </a:extLst>
          </p:cNvPr>
          <p:cNvGrpSpPr/>
          <p:nvPr/>
        </p:nvGrpSpPr>
        <p:grpSpPr>
          <a:xfrm>
            <a:off x="2335289" y="1310202"/>
            <a:ext cx="253246" cy="255041"/>
            <a:chOff x="3455876" y="2276872"/>
            <a:chExt cx="2232248" cy="2448272"/>
          </a:xfrm>
        </p:grpSpPr>
        <p:pic>
          <p:nvPicPr>
            <p:cNvPr id="276" name="Picture 11">
              <a:extLst>
                <a:ext uri="{FF2B5EF4-FFF2-40B4-BE49-F238E27FC236}">
                  <a16:creationId xmlns:a16="http://schemas.microsoft.com/office/drawing/2014/main" id="{E990A2F8-57BA-4EEE-A1AB-2F27368ACF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438" y="2357438"/>
              <a:ext cx="2143125" cy="21431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</p:pic>
        <p:sp>
          <p:nvSpPr>
            <p:cNvPr id="277" name="Donut 3">
              <a:extLst>
                <a:ext uri="{FF2B5EF4-FFF2-40B4-BE49-F238E27FC236}">
                  <a16:creationId xmlns:a16="http://schemas.microsoft.com/office/drawing/2014/main" id="{5C5900B6-FEBA-479D-BBE8-72FF420FC4E2}"/>
                </a:ext>
              </a:extLst>
            </p:cNvPr>
            <p:cNvSpPr/>
            <p:nvPr/>
          </p:nvSpPr>
          <p:spPr bwMode="auto">
            <a:xfrm>
              <a:off x="3455876" y="2276872"/>
              <a:ext cx="2232248" cy="2448272"/>
            </a:xfrm>
            <a:prstGeom prst="donut">
              <a:avLst>
                <a:gd name="adj" fmla="val 5497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278" name="Picture 13" descr="Image result for ferry icon">
            <a:extLst>
              <a:ext uri="{FF2B5EF4-FFF2-40B4-BE49-F238E27FC236}">
                <a16:creationId xmlns:a16="http://schemas.microsoft.com/office/drawing/2014/main" id="{A10CC58C-66FE-43E3-AD63-D66CB44887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7" t="7118" r="9974" b="10478"/>
          <a:stretch/>
        </p:blipFill>
        <p:spPr bwMode="auto">
          <a:xfrm>
            <a:off x="2893547" y="637625"/>
            <a:ext cx="262571" cy="27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9" name="Picture 4">
            <a:extLst>
              <a:ext uri="{FF2B5EF4-FFF2-40B4-BE49-F238E27FC236}">
                <a16:creationId xmlns:a16="http://schemas.microsoft.com/office/drawing/2014/main" id="{2C2EE7A6-195E-44DC-901D-590DBBFB1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797" y="986153"/>
            <a:ext cx="262485" cy="26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EF8D290D-BE9A-48C6-9926-FAC63FA4E06A}"/>
              </a:ext>
            </a:extLst>
          </p:cNvPr>
          <p:cNvCxnSpPr>
            <a:cxnSpLocks/>
          </p:cNvCxnSpPr>
          <p:nvPr/>
        </p:nvCxnSpPr>
        <p:spPr>
          <a:xfrm flipH="1">
            <a:off x="5678887" y="1957332"/>
            <a:ext cx="924623" cy="13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Chevron 20">
            <a:extLst>
              <a:ext uri="{FF2B5EF4-FFF2-40B4-BE49-F238E27FC236}">
                <a16:creationId xmlns:a16="http://schemas.microsoft.com/office/drawing/2014/main" id="{164A2A03-2702-452E-9DF0-228748597245}"/>
              </a:ext>
            </a:extLst>
          </p:cNvPr>
          <p:cNvSpPr/>
          <p:nvPr/>
        </p:nvSpPr>
        <p:spPr bwMode="auto">
          <a:xfrm rot="5400000">
            <a:off x="3324965" y="2393151"/>
            <a:ext cx="1397509" cy="1579288"/>
          </a:xfrm>
          <a:prstGeom prst="chevron">
            <a:avLst>
              <a:gd name="adj" fmla="val 33165"/>
            </a:avLst>
          </a:prstGeom>
          <a:solidFill>
            <a:srgbClr val="FFC000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Fare Products</a:t>
            </a:r>
          </a:p>
        </p:txBody>
      </p:sp>
      <p:sp>
        <p:nvSpPr>
          <p:cNvPr id="286" name="Chevron 20">
            <a:extLst>
              <a:ext uri="{FF2B5EF4-FFF2-40B4-BE49-F238E27FC236}">
                <a16:creationId xmlns:a16="http://schemas.microsoft.com/office/drawing/2014/main" id="{4784D477-AC35-4C17-AF8A-13A65F95CBCB}"/>
              </a:ext>
            </a:extLst>
          </p:cNvPr>
          <p:cNvSpPr/>
          <p:nvPr/>
        </p:nvSpPr>
        <p:spPr bwMode="auto">
          <a:xfrm rot="5400000">
            <a:off x="3490830" y="1398999"/>
            <a:ext cx="1027949" cy="1603603"/>
          </a:xfrm>
          <a:prstGeom prst="chevron">
            <a:avLst>
              <a:gd name="adj" fmla="val 33165"/>
            </a:avLst>
          </a:prstGeom>
          <a:solidFill>
            <a:srgbClr val="FFCCCC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>
                <a:latin typeface="Arial" pitchFamily="34" charset="0"/>
              </a:rPr>
              <a:t>Access Right</a:t>
            </a: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</a:t>
            </a:r>
          </a:p>
        </p:txBody>
      </p:sp>
      <p:cxnSp>
        <p:nvCxnSpPr>
          <p:cNvPr id="24" name="Connecteur droit avec flèche 23"/>
          <p:cNvCxnSpPr/>
          <p:nvPr/>
        </p:nvCxnSpPr>
        <p:spPr>
          <a:xfrm flipV="1">
            <a:off x="2575532" y="3130143"/>
            <a:ext cx="403005" cy="399675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7" name="Picture 9">
            <a:extLst>
              <a:ext uri="{FF2B5EF4-FFF2-40B4-BE49-F238E27FC236}">
                <a16:creationId xmlns:a16="http://schemas.microsoft.com/office/drawing/2014/main" id="{9B127257-26A6-4B3B-8374-039DF98F2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401" y="163446"/>
            <a:ext cx="345418" cy="34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" name="Picture 266">
            <a:extLst>
              <a:ext uri="{FF2B5EF4-FFF2-40B4-BE49-F238E27FC236}">
                <a16:creationId xmlns:a16="http://schemas.microsoft.com/office/drawing/2014/main" id="{43D0BD80-4BFB-4663-B9DF-1F5BBB70D4B3}"/>
              </a:ext>
            </a:extLst>
      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6658946" y="1717459"/>
            <a:ext cx="280492" cy="279039"/>
          </a:xfrm>
          <a:prstGeom prst="rect">
            <a:avLst/>
          </a:prstGeom>
        </p:spPr>
      </p:pic>
      <p:pic>
        <p:nvPicPr>
          <p:cNvPr id="288" name="Picture 2" descr="Image result for calliper   icon  icon">
            <a:extLst>
              <a:ext uri="{FF2B5EF4-FFF2-40B4-BE49-F238E27FC236}">
                <a16:creationId xmlns:a16="http://schemas.microsoft.com/office/drawing/2014/main" id="{2CAA4F91-AE64-486B-9023-1D1323ED9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795" y="731889"/>
            <a:ext cx="197758" cy="35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456DA5A3-73E6-46C1-ADA8-1BE0E15548FE}"/>
              </a:ext>
            </a:extLst>
          </p:cNvPr>
          <p:cNvCxnSpPr/>
          <p:nvPr/>
        </p:nvCxnSpPr>
        <p:spPr>
          <a:xfrm flipH="1">
            <a:off x="8647367" y="642541"/>
            <a:ext cx="14425" cy="548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0" name="Picture 289">
            <a:extLst>
              <a:ext uri="{FF2B5EF4-FFF2-40B4-BE49-F238E27FC236}">
                <a16:creationId xmlns:a16="http://schemas.microsoft.com/office/drawing/2014/main" id="{79B98C48-4D87-4C0F-8DAA-AB02747BCE43}"/>
              </a:ext>
            </a:extLst>
      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8242928" y="3960320"/>
            <a:ext cx="425634" cy="387876"/>
          </a:xfrm>
          <a:prstGeom prst="rect">
            <a:avLst/>
          </a:prstGeom>
        </p:spPr>
      </p:pic>
      <p:pic>
        <p:nvPicPr>
          <p:cNvPr id="291" name="Picture 5">
            <a:extLst>
              <a:ext uri="{FF2B5EF4-FFF2-40B4-BE49-F238E27FC236}">
                <a16:creationId xmlns:a16="http://schemas.microsoft.com/office/drawing/2014/main" id="{87936D1F-76E7-4B03-BCEB-CE8C56CFEA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5" t="9924" r="13848" b="4533"/>
          <a:stretch/>
        </p:blipFill>
        <p:spPr bwMode="auto">
          <a:xfrm>
            <a:off x="6489363" y="2550901"/>
            <a:ext cx="277110" cy="35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2" name="Picture 2">
            <a:extLst>
              <a:ext uri="{FF2B5EF4-FFF2-40B4-BE49-F238E27FC236}">
                <a16:creationId xmlns:a16="http://schemas.microsoft.com/office/drawing/2014/main" id="{242137EA-8991-469C-A3D6-447F4BCB8F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1" t="12303" r="24608" b="14035"/>
          <a:stretch/>
        </p:blipFill>
        <p:spPr bwMode="auto">
          <a:xfrm>
            <a:off x="6144959" y="4006793"/>
            <a:ext cx="413640" cy="31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3" name="Picture 5">
            <a:extLst>
              <a:ext uri="{FF2B5EF4-FFF2-40B4-BE49-F238E27FC236}">
                <a16:creationId xmlns:a16="http://schemas.microsoft.com/office/drawing/2014/main" id="{DC6121A6-8019-4F48-9F76-D0B849EAA2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4" t="50000" r="22222" b="13411"/>
          <a:stretch/>
        </p:blipFill>
        <p:spPr bwMode="auto">
          <a:xfrm>
            <a:off x="7463401" y="4172752"/>
            <a:ext cx="365897" cy="25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4" name="Picture 6">
            <a:extLst>
              <a:ext uri="{FF2B5EF4-FFF2-40B4-BE49-F238E27FC236}">
                <a16:creationId xmlns:a16="http://schemas.microsoft.com/office/drawing/2014/main" id="{B7A93C90-E81B-4092-BA38-7DE9FA75CE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1" t="25259" r="14667" b="27037"/>
          <a:stretch/>
        </p:blipFill>
        <p:spPr bwMode="auto">
          <a:xfrm>
            <a:off x="7418076" y="3908693"/>
            <a:ext cx="405598" cy="26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5" name="Picture 10">
            <a:extLst>
              <a:ext uri="{FF2B5EF4-FFF2-40B4-BE49-F238E27FC236}">
                <a16:creationId xmlns:a16="http://schemas.microsoft.com/office/drawing/2014/main" id="{CAAFEB0C-2076-4DF5-AFDF-4AED1550F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018" y="3960347"/>
            <a:ext cx="396251" cy="39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" name="Picture 2">
            <a:extLst>
              <a:ext uri="{FF2B5EF4-FFF2-40B4-BE49-F238E27FC236}">
                <a16:creationId xmlns:a16="http://schemas.microsoft.com/office/drawing/2014/main" id="{A588A76B-DA40-41B0-AD97-B048E9027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235" y="5024922"/>
            <a:ext cx="275944" cy="27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" name="Picture 5">
            <a:extLst>
              <a:ext uri="{FF2B5EF4-FFF2-40B4-BE49-F238E27FC236}">
                <a16:creationId xmlns:a16="http://schemas.microsoft.com/office/drawing/2014/main" id="{45405625-973B-4A42-9F13-4B4869A29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258" y="5036546"/>
            <a:ext cx="276000" cy="2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8" name="Picture 2" descr="Image result for ticket conductor icon">
            <a:extLst>
              <a:ext uri="{FF2B5EF4-FFF2-40B4-BE49-F238E27FC236}">
                <a16:creationId xmlns:a16="http://schemas.microsoft.com/office/drawing/2014/main" id="{ED54DC1F-FF20-4481-8EC6-0C3C59529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682" y="4620937"/>
            <a:ext cx="246416" cy="28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9" name="Picture 7">
            <a:extLst>
              <a:ext uri="{FF2B5EF4-FFF2-40B4-BE49-F238E27FC236}">
                <a16:creationId xmlns:a16="http://schemas.microsoft.com/office/drawing/2014/main" id="{A42267C8-0AF0-45B5-AD03-C5ABC060C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126" y="5024922"/>
            <a:ext cx="303773" cy="30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0" name="Picture 299">
            <a:extLst>
              <a:ext uri="{FF2B5EF4-FFF2-40B4-BE49-F238E27FC236}">
                <a16:creationId xmlns:a16="http://schemas.microsoft.com/office/drawing/2014/main" id="{79D67B5B-C6FE-4EBC-B999-446E1DAB5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422" y="3078231"/>
            <a:ext cx="339543" cy="33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4601427-3F4C-459C-BF32-A62D93915D62}"/>
              </a:ext>
            </a:extLst>
          </p:cNvPr>
          <p:cNvSpPr/>
          <p:nvPr/>
        </p:nvSpPr>
        <p:spPr>
          <a:xfrm>
            <a:off x="8659598" y="1315857"/>
            <a:ext cx="402073" cy="337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lus Sign 12">
            <a:extLst>
              <a:ext uri="{FF2B5EF4-FFF2-40B4-BE49-F238E27FC236}">
                <a16:creationId xmlns:a16="http://schemas.microsoft.com/office/drawing/2014/main" id="{E5F29E9E-02A9-4147-B6AC-FB5C6AB814BB}"/>
              </a:ext>
            </a:extLst>
          </p:cNvPr>
          <p:cNvSpPr/>
          <p:nvPr/>
        </p:nvSpPr>
        <p:spPr>
          <a:xfrm>
            <a:off x="8646005" y="1309233"/>
            <a:ext cx="324006" cy="339825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1" name="Picture 300">
            <a:extLst>
              <a:ext uri="{FF2B5EF4-FFF2-40B4-BE49-F238E27FC236}">
                <a16:creationId xmlns:a16="http://schemas.microsoft.com/office/drawing/2014/main" id="{93C5B0A9-B327-4FCB-AF84-80B0B078AF5F}"/>
              </a:ext>
            </a:extLst>
      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7911773" y="4314553"/>
            <a:ext cx="261690" cy="358720"/>
          </a:xfrm>
          <a:prstGeom prst="rect">
            <a:avLst/>
          </a:prstGeom>
        </p:spPr>
      </p:pic>
      <p:pic>
        <p:nvPicPr>
          <p:cNvPr id="302" name="Picture 6">
            <a:extLst>
              <a:ext uri="{FF2B5EF4-FFF2-40B4-BE49-F238E27FC236}">
                <a16:creationId xmlns:a16="http://schemas.microsoft.com/office/drawing/2014/main" id="{8CF0A2EB-6EC2-4FE9-8F96-B1137968CF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9" t="19232" r="13202" b="18190"/>
          <a:stretch/>
        </p:blipFill>
        <p:spPr bwMode="auto">
          <a:xfrm>
            <a:off x="8288943" y="4353034"/>
            <a:ext cx="347746" cy="30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3" name="Picture 16">
            <a:extLst>
              <a:ext uri="{FF2B5EF4-FFF2-40B4-BE49-F238E27FC236}">
                <a16:creationId xmlns:a16="http://schemas.microsoft.com/office/drawing/2014/main" id="{EE27F772-2B75-4D5D-9037-C36AE4C75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475" y="4863249"/>
            <a:ext cx="257289" cy="25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4" name="Picture 3">
            <a:extLst>
              <a:ext uri="{FF2B5EF4-FFF2-40B4-BE49-F238E27FC236}">
                <a16:creationId xmlns:a16="http://schemas.microsoft.com/office/drawing/2014/main" id="{ACCE935C-51B9-4D52-B4E2-E76E267EA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 t="16285" r="4684"/>
          <a:stretch/>
        </p:blipFill>
        <p:spPr bwMode="auto">
          <a:xfrm>
            <a:off x="8221962" y="4816148"/>
            <a:ext cx="388972" cy="35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5" name="Picture 5">
            <a:extLst>
              <a:ext uri="{FF2B5EF4-FFF2-40B4-BE49-F238E27FC236}">
                <a16:creationId xmlns:a16="http://schemas.microsoft.com/office/drawing/2014/main" id="{F8F478AA-3C76-4DCE-8547-B0F1A3CB1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795" y="2792253"/>
            <a:ext cx="242272" cy="24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8D9D9B8A-83FA-45BE-89A3-BDD3F3B72CB1}"/>
              </a:ext>
            </a:extLst>
          </p:cNvPr>
          <p:cNvCxnSpPr>
            <a:cxnSpLocks/>
          </p:cNvCxnSpPr>
          <p:nvPr/>
        </p:nvCxnSpPr>
        <p:spPr>
          <a:xfrm flipH="1" flipV="1">
            <a:off x="7861699" y="4739639"/>
            <a:ext cx="727155" cy="18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43273ACE-29EF-46FF-953C-001EDC062322}"/>
              </a:ext>
            </a:extLst>
      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7332773" y="3459195"/>
            <a:ext cx="382772" cy="254161"/>
          </a:xfrm>
          <a:prstGeom prst="rect">
            <a:avLst/>
          </a:prstGeom>
        </p:spPr>
      </p:pic>
      <p:pic>
        <p:nvPicPr>
          <p:cNvPr id="306" name="Picture 305">
            <a:extLst>
              <a:ext uri="{FF2B5EF4-FFF2-40B4-BE49-F238E27FC236}">
                <a16:creationId xmlns:a16="http://schemas.microsoft.com/office/drawing/2014/main" id="{00F49CDA-897D-4F10-9A30-E9C5563548FC}"/>
              </a:ext>
            </a:extLst>
          </p:cNvPr>
          <p:cNvPicPr>
            <a:picLocks/>
          </p:cNvPicPr>
          <p:nvPr/>
        </p:nvPicPr>
        <p:blipFill rotWithShape="1">
          <a:blip r:embed="rId97"/>
          <a:srcRect t="10010" b="9804"/>
          <a:stretch/>
        </p:blipFill>
        <p:spPr>
          <a:xfrm>
            <a:off x="8674251" y="1870650"/>
            <a:ext cx="408354" cy="18428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8" name="Picture 307">
            <a:extLst>
              <a:ext uri="{FF2B5EF4-FFF2-40B4-BE49-F238E27FC236}">
                <a16:creationId xmlns:a16="http://schemas.microsoft.com/office/drawing/2014/main" id="{6F79E7D4-F693-41CB-9D56-931AC21DB0F0}"/>
              </a:ext>
            </a:extLst>
          </p:cNvPr>
          <p:cNvPicPr>
            <a:picLocks/>
          </p:cNvPicPr>
          <p:nvPr/>
        </p:nvPicPr>
        <p:blipFill rotWithShape="1">
          <a:blip r:embed="rId98"/>
          <a:srcRect t="14525" b="15217"/>
          <a:stretch/>
        </p:blipFill>
        <p:spPr>
          <a:xfrm>
            <a:off x="8641754" y="2084924"/>
            <a:ext cx="404969" cy="20023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9" name="Picture 308">
            <a:extLst>
              <a:ext uri="{FF2B5EF4-FFF2-40B4-BE49-F238E27FC236}">
                <a16:creationId xmlns:a16="http://schemas.microsoft.com/office/drawing/2014/main" id="{14A55430-BCE9-40C9-8DA3-B7A120DDF84E}"/>
              </a:ext>
            </a:extLst>
      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5827824" y="2005379"/>
            <a:ext cx="229197" cy="26967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10" name="Picture 309">
            <a:extLst>
              <a:ext uri="{FF2B5EF4-FFF2-40B4-BE49-F238E27FC236}">
                <a16:creationId xmlns:a16="http://schemas.microsoft.com/office/drawing/2014/main" id="{BF6F0973-B558-4538-A183-C65FC1FBAE81}"/>
              </a:ext>
            </a:extLst>
      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6232308" y="1984819"/>
            <a:ext cx="245326" cy="28865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CC46444-79F6-4135-95B5-4C2D975E0F05}"/>
              </a:ext>
            </a:extLst>
          </p:cNvPr>
          <p:cNvPicPr>
            <a:picLocks/>
          </p:cNvPicPr>
          <p:nvPr/>
        </p:nvPicPr>
        <p:blipFill rotWithShape="1">
          <a:blip r:embed="rId101"/>
          <a:srcRect l="6856" t="6431" r="14235" b="11029"/>
          <a:stretch/>
        </p:blipFill>
        <p:spPr>
          <a:xfrm>
            <a:off x="4960711" y="1454901"/>
            <a:ext cx="600371" cy="681282"/>
          </a:xfrm>
          <a:prstGeom prst="rect">
            <a:avLst/>
          </a:prstGeom>
        </p:spPr>
      </p:pic>
      <p:pic>
        <p:nvPicPr>
          <p:cNvPr id="282" name="Picture 281">
            <a:extLst>
              <a:ext uri="{FF2B5EF4-FFF2-40B4-BE49-F238E27FC236}">
                <a16:creationId xmlns:a16="http://schemas.microsoft.com/office/drawing/2014/main" id="{99B059C3-C958-4B30-A9C9-2BA5FFD8D086}"/>
              </a:ext>
            </a:extLst>
      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5933982" y="3385798"/>
            <a:ext cx="359290" cy="351766"/>
          </a:xfrm>
          <a:prstGeom prst="rect">
            <a:avLst/>
          </a:prstGeom>
        </p:spPr>
      </p:pic>
      <p:pic>
        <p:nvPicPr>
          <p:cNvPr id="283" name="Picture 282">
            <a:extLst>
              <a:ext uri="{FF2B5EF4-FFF2-40B4-BE49-F238E27FC236}">
                <a16:creationId xmlns:a16="http://schemas.microsoft.com/office/drawing/2014/main" id="{4603902A-7B5C-4CA0-9D26-5CBE7E53B01B}"/>
              </a:ext>
            </a:extLst>
      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6331203" y="3377377"/>
            <a:ext cx="343201" cy="356474"/>
          </a:xfrm>
          <a:prstGeom prst="rect">
            <a:avLst/>
          </a:prstGeom>
        </p:spPr>
      </p:pic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FA187EAE-2A2F-41C5-B861-AEEAB16CE599}"/>
              </a:ext>
            </a:extLst>
          </p:cNvPr>
          <p:cNvCxnSpPr>
            <a:cxnSpLocks/>
          </p:cNvCxnSpPr>
          <p:nvPr/>
        </p:nvCxnSpPr>
        <p:spPr>
          <a:xfrm flipH="1" flipV="1">
            <a:off x="5868102" y="3324720"/>
            <a:ext cx="1277075" cy="7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16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A69A2602-F005-45A3-A6F3-33755BF29A1C}"/>
              </a:ext>
            </a:extLst>
          </p:cNvPr>
          <p:cNvSpPr/>
          <p:nvPr/>
        </p:nvSpPr>
        <p:spPr>
          <a:xfrm>
            <a:off x="3458276" y="4624079"/>
            <a:ext cx="2445837" cy="69446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6CD541E6-0546-4749-B056-85D607C33600}"/>
              </a:ext>
            </a:extLst>
          </p:cNvPr>
          <p:cNvSpPr/>
          <p:nvPr/>
        </p:nvSpPr>
        <p:spPr>
          <a:xfrm>
            <a:off x="356243" y="5438838"/>
            <a:ext cx="1440160" cy="630070"/>
          </a:xfrm>
          <a:prstGeom prst="roundRect">
            <a:avLst/>
          </a:prstGeom>
          <a:solidFill>
            <a:srgbClr val="AEFF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CD4D133-2489-4F3D-AAA1-112CDB02F4C7}"/>
              </a:ext>
            </a:extLst>
          </p:cNvPr>
          <p:cNvSpPr/>
          <p:nvPr/>
        </p:nvSpPr>
        <p:spPr>
          <a:xfrm>
            <a:off x="4686760" y="1056919"/>
            <a:ext cx="1440160" cy="66205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2"/>
              </a:solidFill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CC44C563-A0AE-4DD2-91D5-0F9E91DB21F3}"/>
              </a:ext>
            </a:extLst>
          </p:cNvPr>
          <p:cNvSpPr/>
          <p:nvPr/>
        </p:nvSpPr>
        <p:spPr>
          <a:xfrm>
            <a:off x="2751601" y="1125303"/>
            <a:ext cx="1504005" cy="798945"/>
          </a:xfrm>
          <a:prstGeom prst="roundRect">
            <a:avLst/>
          </a:prstGeom>
          <a:solidFill>
            <a:srgbClr val="FFCCCC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08" name="Rectangle: Rounded Corners 207">
            <a:extLst>
              <a:ext uri="{FF2B5EF4-FFF2-40B4-BE49-F238E27FC236}">
                <a16:creationId xmlns:a16="http://schemas.microsoft.com/office/drawing/2014/main" id="{72EFEBB9-2891-498D-99E4-BB0BFE3F52BD}"/>
              </a:ext>
            </a:extLst>
          </p:cNvPr>
          <p:cNvSpPr/>
          <p:nvPr/>
        </p:nvSpPr>
        <p:spPr>
          <a:xfrm>
            <a:off x="6846999" y="1407385"/>
            <a:ext cx="1631271" cy="9116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TARIFF</a:t>
            </a:r>
          </a:p>
        </p:txBody>
      </p:sp>
      <p:sp>
        <p:nvSpPr>
          <p:cNvPr id="206" name="Rectangle: Rounded Corners 205">
            <a:extLst>
              <a:ext uri="{FF2B5EF4-FFF2-40B4-BE49-F238E27FC236}">
                <a16:creationId xmlns:a16="http://schemas.microsoft.com/office/drawing/2014/main" id="{B91D80BB-D55E-454C-A226-33C2A61D5E15}"/>
              </a:ext>
            </a:extLst>
          </p:cNvPr>
          <p:cNvSpPr/>
          <p:nvPr/>
        </p:nvSpPr>
        <p:spPr>
          <a:xfrm>
            <a:off x="798512" y="4491727"/>
            <a:ext cx="1354536" cy="800247"/>
          </a:xfrm>
          <a:prstGeom prst="round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TARIFF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99927A4C-00D0-4831-8A8E-AF9ED6882DE6}"/>
              </a:ext>
            </a:extLst>
          </p:cNvPr>
          <p:cNvSpPr/>
          <p:nvPr/>
        </p:nvSpPr>
        <p:spPr>
          <a:xfrm>
            <a:off x="7029843" y="2913940"/>
            <a:ext cx="1530222" cy="971125"/>
          </a:xfrm>
          <a:prstGeom prst="roundRect">
            <a:avLst/>
          </a:prstGeom>
          <a:solidFill>
            <a:srgbClr val="FFCCCC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416A78DB-CF70-4EA8-B537-4097AEBDBD71}"/>
              </a:ext>
            </a:extLst>
          </p:cNvPr>
          <p:cNvSpPr/>
          <p:nvPr/>
        </p:nvSpPr>
        <p:spPr>
          <a:xfrm>
            <a:off x="5107130" y="2903622"/>
            <a:ext cx="1669550" cy="971125"/>
          </a:xfrm>
          <a:prstGeom prst="roundRect">
            <a:avLst/>
          </a:prstGeom>
          <a:solidFill>
            <a:srgbClr val="FFCCCC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2"/>
                </a:solidFill>
              </a:rPr>
              <a:t>TARIFF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C99FD2BB-BE76-46E6-89D6-9C3A79E6AA1E}"/>
              </a:ext>
            </a:extLst>
          </p:cNvPr>
          <p:cNvSpPr/>
          <p:nvPr/>
        </p:nvSpPr>
        <p:spPr>
          <a:xfrm>
            <a:off x="1094738" y="3217094"/>
            <a:ext cx="1677750" cy="837870"/>
          </a:xfrm>
          <a:prstGeom prst="roundRect">
            <a:avLst/>
          </a:prstGeom>
          <a:solidFill>
            <a:srgbClr val="FFCCCC"/>
          </a:solidFill>
          <a:ln w="28575"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2"/>
                </a:solidFill>
              </a:rPr>
              <a:t>TARIFF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18DB8DC6-877F-4103-A39E-84E0BC4FD63A}"/>
              </a:ext>
            </a:extLst>
          </p:cNvPr>
          <p:cNvSpPr/>
          <p:nvPr/>
        </p:nvSpPr>
        <p:spPr>
          <a:xfrm>
            <a:off x="3302713" y="3021483"/>
            <a:ext cx="1669554" cy="893300"/>
          </a:xfrm>
          <a:prstGeom prst="roundRect">
            <a:avLst/>
          </a:prstGeom>
          <a:solidFill>
            <a:srgbClr val="FFCCCC"/>
          </a:solidFill>
          <a:ln w="28575"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2"/>
                </a:solidFill>
              </a:rPr>
              <a:t>TARIFF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D4803E7D-E177-4A3C-A9E4-B3969653288E}"/>
              </a:ext>
            </a:extLst>
          </p:cNvPr>
          <p:cNvSpPr/>
          <p:nvPr/>
        </p:nvSpPr>
        <p:spPr>
          <a:xfrm>
            <a:off x="200406" y="2205699"/>
            <a:ext cx="2164551" cy="616885"/>
          </a:xfrm>
          <a:prstGeom prst="round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2"/>
                </a:solidFill>
              </a:rPr>
              <a:t>TARIFF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958AAA-8862-4EF4-856C-BBEA5237F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494" y="117341"/>
            <a:ext cx="5902486" cy="704348"/>
          </a:xfrm>
        </p:spPr>
        <p:txBody>
          <a:bodyPr/>
          <a:lstStyle/>
          <a:p>
            <a:r>
              <a:rPr lang="en-GB" dirty="0"/>
              <a:t>Instances for a typical </a:t>
            </a:r>
            <a:br>
              <a:rPr lang="en-GB" dirty="0"/>
            </a:br>
            <a:r>
              <a:rPr lang="en-GB" dirty="0"/>
              <a:t>Fare Product &amp; Sales Offer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11B0EF-88D8-4DAA-B4F7-D84FF3C38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0423-F2DA-4A11-9E75-1EB6423D69A6}" type="slidenum">
              <a:rPr lang="en-GB" smtClean="0"/>
              <a:pPr/>
              <a:t>68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FD6F71D-EB23-4527-AA75-BC167A26A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4851F-B18F-46A8-BE46-0EF2CFFF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NeTEx UK Fare </a:t>
            </a:r>
            <a:r>
              <a:rPr lang="it-IT" dirty="0" err="1"/>
              <a:t>Profile</a:t>
            </a:r>
            <a:r>
              <a:rPr lang="it-IT" dirty="0"/>
              <a:t> - Basic Scope</a:t>
            </a:r>
            <a:endParaRPr lang="en-GB" sz="9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BBF063D-79D6-4B50-82F0-D3CD69831CDB}"/>
              </a:ext>
            </a:extLst>
          </p:cNvPr>
          <p:cNvSpPr/>
          <p:nvPr/>
        </p:nvSpPr>
        <p:spPr>
          <a:xfrm>
            <a:off x="2726795" y="1256280"/>
            <a:ext cx="1440160" cy="779050"/>
          </a:xfrm>
          <a:prstGeom prst="roundRect">
            <a:avLst/>
          </a:prstGeom>
          <a:solidFill>
            <a:srgbClr val="FFCCCC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2"/>
                </a:solidFill>
              </a:rPr>
              <a:t>VALIDABLE ELEMENTs</a:t>
            </a:r>
          </a:p>
          <a:p>
            <a:pPr algn="ctr"/>
            <a:r>
              <a:rPr lang="en-GB" sz="1600" b="1" dirty="0">
                <a:solidFill>
                  <a:schemeClr val="tx2"/>
                </a:solidFill>
              </a:rPr>
              <a:t>(product)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99976C-2EA6-4588-9426-C1837F811550}"/>
              </a:ext>
            </a:extLst>
          </p:cNvPr>
          <p:cNvSpPr/>
          <p:nvPr/>
        </p:nvSpPr>
        <p:spPr>
          <a:xfrm>
            <a:off x="191239" y="1271548"/>
            <a:ext cx="1440160" cy="630070"/>
          </a:xfrm>
          <a:prstGeom prst="round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2"/>
                </a:solidFill>
              </a:rPr>
              <a:t>TARIFF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4B5FCD0-CE4E-47E5-B14B-4ADB7289139E}"/>
              </a:ext>
            </a:extLst>
          </p:cNvPr>
          <p:cNvSpPr/>
          <p:nvPr/>
        </p:nvSpPr>
        <p:spPr>
          <a:xfrm>
            <a:off x="140097" y="2280037"/>
            <a:ext cx="2117944" cy="630070"/>
          </a:xfrm>
          <a:prstGeom prst="round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2"/>
                </a:solidFill>
              </a:rPr>
              <a:t>FARE STRUCTURE ELEMENTs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3CD18A-9781-4404-9B55-50E6B2746068}"/>
              </a:ext>
            </a:extLst>
          </p:cNvPr>
          <p:cNvSpPr/>
          <p:nvPr/>
        </p:nvSpPr>
        <p:spPr>
          <a:xfrm>
            <a:off x="574324" y="4561771"/>
            <a:ext cx="1354536" cy="830137"/>
          </a:xfrm>
          <a:prstGeom prst="round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2"/>
                </a:solidFill>
              </a:rPr>
              <a:t>DISTANCE MATRIX ELEMENTs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8B60575-722E-4353-A738-1223D2A0D6E1}"/>
              </a:ext>
            </a:extLst>
          </p:cNvPr>
          <p:cNvSpPr/>
          <p:nvPr/>
        </p:nvSpPr>
        <p:spPr>
          <a:xfrm>
            <a:off x="1052818" y="3314472"/>
            <a:ext cx="1587529" cy="864184"/>
          </a:xfrm>
          <a:prstGeom prst="roundRect">
            <a:avLst/>
          </a:prstGeom>
          <a:solidFill>
            <a:srgbClr val="FFCCCC"/>
          </a:solidFill>
          <a:ln w="28575"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PARAMETER ASSIGNMENTs</a:t>
            </a:r>
          </a:p>
          <a:p>
            <a:pPr algn="ctr"/>
            <a:r>
              <a:rPr lang="en-GB" sz="1400" dirty="0">
                <a:solidFill>
                  <a:schemeClr val="tx2"/>
                </a:solidFill>
              </a:rPr>
              <a:t>(fare structure)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0DD7F3A-9668-4174-86DD-AA79051DA5AE}"/>
              </a:ext>
            </a:extLst>
          </p:cNvPr>
          <p:cNvSpPr/>
          <p:nvPr/>
        </p:nvSpPr>
        <p:spPr>
          <a:xfrm>
            <a:off x="179082" y="5555092"/>
            <a:ext cx="1440160" cy="630070"/>
          </a:xfrm>
          <a:prstGeom prst="roundRect">
            <a:avLst/>
          </a:prstGeom>
          <a:solidFill>
            <a:srgbClr val="AEFF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2"/>
                </a:solidFill>
              </a:rPr>
              <a:t>TIME INTERVALs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3CA2BCB-0DEC-44BE-A250-8BACA38E3A77}"/>
              </a:ext>
            </a:extLst>
          </p:cNvPr>
          <p:cNvCxnSpPr>
            <a:cxnSpLocks/>
          </p:cNvCxnSpPr>
          <p:nvPr/>
        </p:nvCxnSpPr>
        <p:spPr>
          <a:xfrm>
            <a:off x="1460989" y="2896922"/>
            <a:ext cx="334516" cy="351509"/>
          </a:xfrm>
          <a:prstGeom prst="straightConnector1">
            <a:avLst/>
          </a:prstGeom>
          <a:ln w="57150">
            <a:solidFill>
              <a:srgbClr val="CC99FF"/>
            </a:solidFill>
            <a:headEnd type="diamond" w="lg" len="lg"/>
            <a:tailEnd type="diamond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77D066-EE71-47BB-B081-E3C3D9C8DEED}"/>
              </a:ext>
            </a:extLst>
          </p:cNvPr>
          <p:cNvCxnSpPr>
            <a:cxnSpLocks/>
            <a:endCxn id="116" idx="0"/>
          </p:cNvCxnSpPr>
          <p:nvPr/>
        </p:nvCxnSpPr>
        <p:spPr>
          <a:xfrm>
            <a:off x="3719812" y="2184535"/>
            <a:ext cx="417678" cy="836948"/>
          </a:xfrm>
          <a:prstGeom prst="straightConnector1">
            <a:avLst/>
          </a:prstGeom>
          <a:ln w="57150">
            <a:solidFill>
              <a:srgbClr val="CC99FF"/>
            </a:solidFill>
            <a:headEnd type="diamond" w="lg" len="lg"/>
            <a:tailEnd type="diamond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D86B5C8-2FA7-4F59-A8E2-2C34A0AD9913}"/>
              </a:ext>
            </a:extLst>
          </p:cNvPr>
          <p:cNvSpPr/>
          <p:nvPr/>
        </p:nvSpPr>
        <p:spPr>
          <a:xfrm>
            <a:off x="3057227" y="3129376"/>
            <a:ext cx="1860404" cy="980587"/>
          </a:xfrm>
          <a:prstGeom prst="roundRect">
            <a:avLst/>
          </a:prstGeom>
          <a:solidFill>
            <a:srgbClr val="FFCCCC"/>
          </a:solidFill>
          <a:ln w="28575"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PARAMETER ASSIGNMENTs</a:t>
            </a:r>
          </a:p>
          <a:p>
            <a:pPr algn="ctr"/>
            <a:r>
              <a:rPr lang="en-GB" sz="1400" dirty="0">
                <a:solidFill>
                  <a:schemeClr val="tx2"/>
                </a:solidFill>
              </a:rPr>
              <a:t>(validable element)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A257DF9-10A9-4F53-B043-53C23C6C52E1}"/>
              </a:ext>
            </a:extLst>
          </p:cNvPr>
          <p:cNvSpPr/>
          <p:nvPr/>
        </p:nvSpPr>
        <p:spPr>
          <a:xfrm>
            <a:off x="4593923" y="1150581"/>
            <a:ext cx="1440160" cy="66205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2"/>
                </a:solidFill>
              </a:rPr>
              <a:t>FARE PRODUCTs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2D52A18-DC05-44D4-BD49-368D0C8FC7CD}"/>
              </a:ext>
            </a:extLst>
          </p:cNvPr>
          <p:cNvSpPr/>
          <p:nvPr/>
        </p:nvSpPr>
        <p:spPr>
          <a:xfrm>
            <a:off x="5051818" y="3051176"/>
            <a:ext cx="1626818" cy="980587"/>
          </a:xfrm>
          <a:prstGeom prst="roundRect">
            <a:avLst/>
          </a:prstGeom>
          <a:solidFill>
            <a:srgbClr val="FFCCCC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PARAMETER ASSIGNMENTs</a:t>
            </a:r>
          </a:p>
          <a:p>
            <a:pPr algn="ctr"/>
            <a:r>
              <a:rPr lang="en-GB" sz="1400" dirty="0">
                <a:solidFill>
                  <a:schemeClr val="tx2"/>
                </a:solidFill>
              </a:rPr>
              <a:t>(product)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14560C1-97DE-4A3C-B02C-E6078565A2FD}"/>
              </a:ext>
            </a:extLst>
          </p:cNvPr>
          <p:cNvCxnSpPr>
            <a:cxnSpLocks/>
          </p:cNvCxnSpPr>
          <p:nvPr/>
        </p:nvCxnSpPr>
        <p:spPr>
          <a:xfrm>
            <a:off x="5382090" y="1953962"/>
            <a:ext cx="504295" cy="1051497"/>
          </a:xfrm>
          <a:prstGeom prst="straightConnector1">
            <a:avLst/>
          </a:prstGeom>
          <a:ln w="57150">
            <a:solidFill>
              <a:srgbClr val="FFC000"/>
            </a:solidFill>
            <a:headEnd type="diamond" w="lg" len="lg"/>
            <a:tailEnd type="diamond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B6555D8-EC99-4322-9AAB-FEA4D72540C5}"/>
              </a:ext>
            </a:extLst>
          </p:cNvPr>
          <p:cNvCxnSpPr>
            <a:cxnSpLocks/>
            <a:endCxn id="115" idx="0"/>
          </p:cNvCxnSpPr>
          <p:nvPr/>
        </p:nvCxnSpPr>
        <p:spPr>
          <a:xfrm>
            <a:off x="1044592" y="1912751"/>
            <a:ext cx="238090" cy="292948"/>
          </a:xfrm>
          <a:prstGeom prst="straightConnector1">
            <a:avLst/>
          </a:prstGeom>
          <a:ln w="57150">
            <a:solidFill>
              <a:srgbClr val="CC99FF"/>
            </a:solidFill>
            <a:headEnd type="diamond" w="lg" len="lg"/>
            <a:tailEnd type="diamond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6A26E3F-6204-4E79-8F17-3379D673FB3E}"/>
              </a:ext>
            </a:extLst>
          </p:cNvPr>
          <p:cNvCxnSpPr>
            <a:cxnSpLocks/>
          </p:cNvCxnSpPr>
          <p:nvPr/>
        </p:nvCxnSpPr>
        <p:spPr>
          <a:xfrm>
            <a:off x="653248" y="3036875"/>
            <a:ext cx="491829" cy="1487143"/>
          </a:xfrm>
          <a:prstGeom prst="straightConnector1">
            <a:avLst/>
          </a:prstGeom>
          <a:ln w="57150">
            <a:solidFill>
              <a:srgbClr val="CC99FF"/>
            </a:solidFill>
            <a:headEnd type="diamond" w="lg" len="lg"/>
            <a:tailEnd type="diamond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46960AC-4593-43B6-81FC-2E3267E6FC18}"/>
              </a:ext>
            </a:extLst>
          </p:cNvPr>
          <p:cNvCxnSpPr>
            <a:cxnSpLocks/>
          </p:cNvCxnSpPr>
          <p:nvPr/>
        </p:nvCxnSpPr>
        <p:spPr>
          <a:xfrm>
            <a:off x="319226" y="3036875"/>
            <a:ext cx="81618" cy="2400345"/>
          </a:xfrm>
          <a:prstGeom prst="straightConnector1">
            <a:avLst/>
          </a:prstGeom>
          <a:ln w="57150">
            <a:solidFill>
              <a:srgbClr val="CC99FF"/>
            </a:solidFill>
            <a:headEnd type="diamond" w="lg" len="lg"/>
            <a:tailEnd type="diamond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F65D4402-7851-4540-AB8E-0572752F5E92}"/>
              </a:ext>
            </a:extLst>
          </p:cNvPr>
          <p:cNvSpPr/>
          <p:nvPr/>
        </p:nvSpPr>
        <p:spPr>
          <a:xfrm>
            <a:off x="7569358" y="263888"/>
            <a:ext cx="1440160" cy="84812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2"/>
                </a:solidFill>
              </a:rPr>
              <a:t>SALES OFFER PACKAGE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9A823574-968B-4E5B-8FFE-41CC56A71EA3}"/>
              </a:ext>
            </a:extLst>
          </p:cNvPr>
          <p:cNvSpPr/>
          <p:nvPr/>
        </p:nvSpPr>
        <p:spPr>
          <a:xfrm>
            <a:off x="6894080" y="3025171"/>
            <a:ext cx="1625907" cy="1117209"/>
          </a:xfrm>
          <a:prstGeom prst="roundRect">
            <a:avLst/>
          </a:prstGeom>
          <a:solidFill>
            <a:srgbClr val="FFCCCC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PARAMETER ASSIGNMENTs</a:t>
            </a:r>
          </a:p>
          <a:p>
            <a:pPr algn="ctr"/>
            <a:r>
              <a:rPr lang="en-GB" sz="1400" dirty="0">
                <a:solidFill>
                  <a:schemeClr val="tx2"/>
                </a:solidFill>
              </a:rPr>
              <a:t>(sales offer element)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F782C357-842D-40DD-A36D-C75876F3F8AC}"/>
              </a:ext>
            </a:extLst>
          </p:cNvPr>
          <p:cNvSpPr/>
          <p:nvPr/>
        </p:nvSpPr>
        <p:spPr>
          <a:xfrm>
            <a:off x="3295117" y="4712884"/>
            <a:ext cx="2406103" cy="72433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Scoping &amp; Temporal Parameters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943C23E1-ABBF-4A52-ADE3-4380F96CC9B1}"/>
              </a:ext>
            </a:extLst>
          </p:cNvPr>
          <p:cNvCxnSpPr>
            <a:cxnSpLocks/>
          </p:cNvCxnSpPr>
          <p:nvPr/>
        </p:nvCxnSpPr>
        <p:spPr>
          <a:xfrm flipH="1">
            <a:off x="4166955" y="1481608"/>
            <a:ext cx="426968" cy="164197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545BF935-EA7E-40F8-9ACA-F3DB57CAD90A}"/>
              </a:ext>
            </a:extLst>
          </p:cNvPr>
          <p:cNvCxnSpPr>
            <a:cxnSpLocks/>
            <a:stCxn id="10" idx="2"/>
            <a:endCxn id="66" idx="0"/>
          </p:cNvCxnSpPr>
          <p:nvPr/>
        </p:nvCxnSpPr>
        <p:spPr>
          <a:xfrm>
            <a:off x="1846583" y="4178656"/>
            <a:ext cx="2651586" cy="534228"/>
          </a:xfrm>
          <a:prstGeom prst="straightConnector1">
            <a:avLst/>
          </a:prstGeom>
          <a:ln w="12700">
            <a:solidFill>
              <a:schemeClr val="tx1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4FB223D-8B3C-4BDA-974C-1590365F962D}"/>
              </a:ext>
            </a:extLst>
          </p:cNvPr>
          <p:cNvCxnSpPr>
            <a:cxnSpLocks/>
          </p:cNvCxnSpPr>
          <p:nvPr/>
        </p:nvCxnSpPr>
        <p:spPr>
          <a:xfrm flipH="1" flipV="1">
            <a:off x="6034083" y="1481608"/>
            <a:ext cx="665711" cy="483894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54847A02-5CB7-49D1-B981-09E6FD1DFE1F}"/>
              </a:ext>
            </a:extLst>
          </p:cNvPr>
          <p:cNvSpPr/>
          <p:nvPr/>
        </p:nvSpPr>
        <p:spPr>
          <a:xfrm>
            <a:off x="6699794" y="1541437"/>
            <a:ext cx="1677428" cy="101472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2"/>
                </a:solidFill>
              </a:rPr>
              <a:t>SALES OFFER PACKAGE</a:t>
            </a:r>
          </a:p>
          <a:p>
            <a:pPr algn="ctr"/>
            <a:r>
              <a:rPr lang="en-GB" sz="1600" b="1" dirty="0">
                <a:solidFill>
                  <a:schemeClr val="tx2"/>
                </a:solidFill>
              </a:rPr>
              <a:t>ELEMENTs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66DE84F7-07FE-426A-8E36-343057A526F6}"/>
              </a:ext>
            </a:extLst>
          </p:cNvPr>
          <p:cNvCxnSpPr>
            <a:cxnSpLocks/>
            <a:endCxn id="66" idx="0"/>
          </p:cNvCxnSpPr>
          <p:nvPr/>
        </p:nvCxnSpPr>
        <p:spPr>
          <a:xfrm>
            <a:off x="4091252" y="4194439"/>
            <a:ext cx="406917" cy="518445"/>
          </a:xfrm>
          <a:prstGeom prst="straightConnector1">
            <a:avLst/>
          </a:prstGeom>
          <a:ln w="12700">
            <a:solidFill>
              <a:schemeClr val="tx1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3C3C337B-453F-45F8-A9F9-94E50ACCBB39}"/>
              </a:ext>
            </a:extLst>
          </p:cNvPr>
          <p:cNvCxnSpPr>
            <a:cxnSpLocks/>
            <a:endCxn id="66" idx="0"/>
          </p:cNvCxnSpPr>
          <p:nvPr/>
        </p:nvCxnSpPr>
        <p:spPr>
          <a:xfrm flipH="1">
            <a:off x="4498169" y="4103133"/>
            <a:ext cx="1388218" cy="609751"/>
          </a:xfrm>
          <a:prstGeom prst="straightConnector1">
            <a:avLst/>
          </a:prstGeom>
          <a:ln w="12700">
            <a:solidFill>
              <a:schemeClr val="tx1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8B7A076C-5494-4F4C-AC5F-18A266B2900D}"/>
              </a:ext>
            </a:extLst>
          </p:cNvPr>
          <p:cNvCxnSpPr>
            <a:cxnSpLocks/>
            <a:endCxn id="66" idx="0"/>
          </p:cNvCxnSpPr>
          <p:nvPr/>
        </p:nvCxnSpPr>
        <p:spPr>
          <a:xfrm flipH="1">
            <a:off x="4498169" y="4122174"/>
            <a:ext cx="3188972" cy="590710"/>
          </a:xfrm>
          <a:prstGeom prst="straightConnector1">
            <a:avLst/>
          </a:prstGeom>
          <a:ln w="12700">
            <a:solidFill>
              <a:schemeClr val="tx1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7FF78BD9-D8AD-4875-8611-20404BB716AF}"/>
              </a:ext>
            </a:extLst>
          </p:cNvPr>
          <p:cNvCxnSpPr>
            <a:cxnSpLocks/>
          </p:cNvCxnSpPr>
          <p:nvPr/>
        </p:nvCxnSpPr>
        <p:spPr>
          <a:xfrm>
            <a:off x="7012754" y="2514576"/>
            <a:ext cx="312185" cy="321951"/>
          </a:xfrm>
          <a:prstGeom prst="straightConnector1">
            <a:avLst/>
          </a:prstGeom>
          <a:ln w="57150">
            <a:solidFill>
              <a:srgbClr val="FFFF00"/>
            </a:solidFill>
            <a:headEnd type="diamond" w="lg" len="lg"/>
            <a:tailEnd type="diamond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A5840953-B1E4-4254-8160-D0ED98A6C2E8}"/>
              </a:ext>
            </a:extLst>
          </p:cNvPr>
          <p:cNvCxnSpPr>
            <a:cxnSpLocks/>
          </p:cNvCxnSpPr>
          <p:nvPr/>
        </p:nvCxnSpPr>
        <p:spPr>
          <a:xfrm flipV="1">
            <a:off x="7512711" y="1134245"/>
            <a:ext cx="325269" cy="406951"/>
          </a:xfrm>
          <a:prstGeom prst="straightConnector1">
            <a:avLst/>
          </a:prstGeom>
          <a:ln w="57150">
            <a:solidFill>
              <a:srgbClr val="FFFF00"/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92195F6F-0F0C-4F7F-8284-5ADD09B0D009}"/>
              </a:ext>
            </a:extLst>
          </p:cNvPr>
          <p:cNvCxnSpPr>
            <a:cxnSpLocks/>
          </p:cNvCxnSpPr>
          <p:nvPr/>
        </p:nvCxnSpPr>
        <p:spPr>
          <a:xfrm flipH="1">
            <a:off x="2089649" y="1645805"/>
            <a:ext cx="637146" cy="66314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Rectangle: Rounded Corners 213">
            <a:extLst>
              <a:ext uri="{FF2B5EF4-FFF2-40B4-BE49-F238E27FC236}">
                <a16:creationId xmlns:a16="http://schemas.microsoft.com/office/drawing/2014/main" id="{50EA8E57-6717-4BB0-9FDD-480F5B1B905D}"/>
              </a:ext>
            </a:extLst>
          </p:cNvPr>
          <p:cNvSpPr/>
          <p:nvPr/>
        </p:nvSpPr>
        <p:spPr>
          <a:xfrm>
            <a:off x="7330490" y="4386008"/>
            <a:ext cx="1530222" cy="971125"/>
          </a:xfrm>
          <a:prstGeom prst="roundRect">
            <a:avLst/>
          </a:prstGeom>
          <a:solidFill>
            <a:srgbClr val="FFCCCC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2"/>
                </a:solidFill>
              </a:rPr>
              <a:t>TARIFF</a:t>
            </a:r>
          </a:p>
        </p:txBody>
      </p:sp>
      <p:sp>
        <p:nvSpPr>
          <p:cNvPr id="215" name="Rectangle: Rounded Corners 214">
            <a:extLst>
              <a:ext uri="{FF2B5EF4-FFF2-40B4-BE49-F238E27FC236}">
                <a16:creationId xmlns:a16="http://schemas.microsoft.com/office/drawing/2014/main" id="{FC066675-0C21-4568-94FC-6AA40E1DC7C9}"/>
              </a:ext>
            </a:extLst>
          </p:cNvPr>
          <p:cNvSpPr/>
          <p:nvPr/>
        </p:nvSpPr>
        <p:spPr>
          <a:xfrm>
            <a:off x="7218197" y="4524018"/>
            <a:ext cx="1661779" cy="1020450"/>
          </a:xfrm>
          <a:prstGeom prst="roundRect">
            <a:avLst/>
          </a:prstGeom>
          <a:solidFill>
            <a:srgbClr val="FFCCCC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PARAMETER ASSIGNMENTs</a:t>
            </a:r>
          </a:p>
          <a:p>
            <a:pPr algn="ctr"/>
            <a:r>
              <a:rPr lang="en-GB" sz="1400" dirty="0">
                <a:solidFill>
                  <a:schemeClr val="tx2"/>
                </a:solidFill>
              </a:rPr>
              <a:t>(sales offer)</a:t>
            </a:r>
          </a:p>
        </p:txBody>
      </p:sp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E71FA5E0-1962-47B4-938A-D4E295A2F6E1}"/>
              </a:ext>
            </a:extLst>
          </p:cNvPr>
          <p:cNvCxnSpPr>
            <a:cxnSpLocks/>
          </p:cNvCxnSpPr>
          <p:nvPr/>
        </p:nvCxnSpPr>
        <p:spPr>
          <a:xfrm flipH="1">
            <a:off x="8715539" y="1150581"/>
            <a:ext cx="99812" cy="3213061"/>
          </a:xfrm>
          <a:prstGeom prst="straightConnector1">
            <a:avLst/>
          </a:prstGeom>
          <a:ln w="57150">
            <a:solidFill>
              <a:srgbClr val="FFFF00"/>
            </a:solidFill>
            <a:headEnd type="diamond" w="lg" len="lg"/>
            <a:tailEnd type="diamond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>
            <a:extLst>
              <a:ext uri="{FF2B5EF4-FFF2-40B4-BE49-F238E27FC236}">
                <a16:creationId xmlns:a16="http://schemas.microsoft.com/office/drawing/2014/main" id="{0F624145-A7A8-4259-9CAE-1A41E344C436}"/>
              </a:ext>
            </a:extLst>
          </p:cNvPr>
          <p:cNvCxnSpPr>
            <a:cxnSpLocks/>
            <a:endCxn id="66" idx="0"/>
          </p:cNvCxnSpPr>
          <p:nvPr/>
        </p:nvCxnSpPr>
        <p:spPr>
          <a:xfrm flipH="1" flipV="1">
            <a:off x="4498169" y="4712884"/>
            <a:ext cx="2954910" cy="93674"/>
          </a:xfrm>
          <a:prstGeom prst="straightConnector1">
            <a:avLst/>
          </a:prstGeom>
          <a:ln w="12700">
            <a:solidFill>
              <a:schemeClr val="tx1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E335F61F-0206-4480-BCCD-00F40AB0C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33" y="90488"/>
            <a:ext cx="1157792" cy="1120443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1F9001DB-B2C5-4B84-B864-489D458C8331}"/>
              </a:ext>
            </a:extLst>
          </p:cNvPr>
          <p:cNvGrpSpPr/>
          <p:nvPr/>
        </p:nvGrpSpPr>
        <p:grpSpPr>
          <a:xfrm>
            <a:off x="2203806" y="4716890"/>
            <a:ext cx="451811" cy="416756"/>
            <a:chOff x="9994632" y="1229728"/>
            <a:chExt cx="556112" cy="475507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C58C0F8-9787-4361-8746-AD6764166046}"/>
                </a:ext>
              </a:extLst>
            </p:cNvPr>
            <p:cNvSpPr/>
            <p:nvPr/>
          </p:nvSpPr>
          <p:spPr>
            <a:xfrm>
              <a:off x="9994632" y="1229728"/>
              <a:ext cx="556112" cy="4755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Flowchart: Process 55">
              <a:extLst>
                <a:ext uri="{FF2B5EF4-FFF2-40B4-BE49-F238E27FC236}">
                  <a16:creationId xmlns:a16="http://schemas.microsoft.com/office/drawing/2014/main" id="{B82512F8-F6CB-4B33-BC8D-4BCA43C8CA01}"/>
                </a:ext>
              </a:extLst>
            </p:cNvPr>
            <p:cNvSpPr/>
            <p:nvPr/>
          </p:nvSpPr>
          <p:spPr bwMode="auto">
            <a:xfrm>
              <a:off x="10072902" y="1554415"/>
              <a:ext cx="109867" cy="116500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" name="Flowchart: Process 56">
              <a:extLst>
                <a:ext uri="{FF2B5EF4-FFF2-40B4-BE49-F238E27FC236}">
                  <a16:creationId xmlns:a16="http://schemas.microsoft.com/office/drawing/2014/main" id="{94C4ED0F-F9C4-4DF2-8907-C2A5795AEFF3}"/>
                </a:ext>
              </a:extLst>
            </p:cNvPr>
            <p:cNvSpPr/>
            <p:nvPr/>
          </p:nvSpPr>
          <p:spPr bwMode="auto">
            <a:xfrm>
              <a:off x="10202540" y="1552963"/>
              <a:ext cx="109867" cy="116500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8" name="Flowchart: Process 57">
              <a:extLst>
                <a:ext uri="{FF2B5EF4-FFF2-40B4-BE49-F238E27FC236}">
                  <a16:creationId xmlns:a16="http://schemas.microsoft.com/office/drawing/2014/main" id="{89586627-E58D-4501-9BFC-868D46988288}"/>
                </a:ext>
              </a:extLst>
            </p:cNvPr>
            <p:cNvSpPr/>
            <p:nvPr/>
          </p:nvSpPr>
          <p:spPr bwMode="auto">
            <a:xfrm>
              <a:off x="10336514" y="1552962"/>
              <a:ext cx="109867" cy="116500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9" name="Flowchart: Process 58">
              <a:extLst>
                <a:ext uri="{FF2B5EF4-FFF2-40B4-BE49-F238E27FC236}">
                  <a16:creationId xmlns:a16="http://schemas.microsoft.com/office/drawing/2014/main" id="{C6074365-9FD1-43B5-A7B1-512F4DA4A276}"/>
                </a:ext>
              </a:extLst>
            </p:cNvPr>
            <p:cNvSpPr/>
            <p:nvPr/>
          </p:nvSpPr>
          <p:spPr bwMode="auto">
            <a:xfrm>
              <a:off x="10071970" y="1421583"/>
              <a:ext cx="109867" cy="116500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0" name="Flowchart: Process 59">
              <a:extLst>
                <a:ext uri="{FF2B5EF4-FFF2-40B4-BE49-F238E27FC236}">
                  <a16:creationId xmlns:a16="http://schemas.microsoft.com/office/drawing/2014/main" id="{7FCC001A-CCEA-48EF-9321-771F361A34F9}"/>
                </a:ext>
              </a:extLst>
            </p:cNvPr>
            <p:cNvSpPr/>
            <p:nvPr/>
          </p:nvSpPr>
          <p:spPr bwMode="auto">
            <a:xfrm>
              <a:off x="10203730" y="1421583"/>
              <a:ext cx="109867" cy="116500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3" name="Flowchart: Process 62">
              <a:extLst>
                <a:ext uri="{FF2B5EF4-FFF2-40B4-BE49-F238E27FC236}">
                  <a16:creationId xmlns:a16="http://schemas.microsoft.com/office/drawing/2014/main" id="{3B77C0E2-EE4C-4A38-9B82-D4F631712C1E}"/>
                </a:ext>
              </a:extLst>
            </p:cNvPr>
            <p:cNvSpPr/>
            <p:nvPr/>
          </p:nvSpPr>
          <p:spPr bwMode="auto">
            <a:xfrm>
              <a:off x="10071970" y="1288479"/>
              <a:ext cx="109867" cy="116500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64" name="Picture 5">
            <a:extLst>
              <a:ext uri="{FF2B5EF4-FFF2-40B4-BE49-F238E27FC236}">
                <a16:creationId xmlns:a16="http://schemas.microsoft.com/office/drawing/2014/main" id="{77A2115F-73C5-4F76-A1B0-343716D2C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396" y="1942752"/>
            <a:ext cx="503141" cy="50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3">
            <a:extLst>
              <a:ext uri="{FF2B5EF4-FFF2-40B4-BE49-F238E27FC236}">
                <a16:creationId xmlns:a16="http://schemas.microsoft.com/office/drawing/2014/main" id="{177CE1FF-A64C-49D1-A6D1-95C7C8F2A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982" y="280940"/>
            <a:ext cx="373548" cy="42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" descr="Image result for structure icon icon">
            <a:extLst>
              <a:ext uri="{FF2B5EF4-FFF2-40B4-BE49-F238E27FC236}">
                <a16:creationId xmlns:a16="http://schemas.microsoft.com/office/drawing/2014/main" id="{61DBC14D-3814-4EB3-AB18-1BBB6B67F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037" y="2253372"/>
            <a:ext cx="388651" cy="38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">
            <a:extLst>
              <a:ext uri="{FF2B5EF4-FFF2-40B4-BE49-F238E27FC236}">
                <a16:creationId xmlns:a16="http://schemas.microsoft.com/office/drawing/2014/main" id="{83DE8AB8-6083-48C2-BE0C-C582AFB63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910" y="5632796"/>
            <a:ext cx="416095" cy="49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3732" name="Picture 4" descr="Image result for spreadsheet icon">
            <a:extLst>
              <a:ext uri="{FF2B5EF4-FFF2-40B4-BE49-F238E27FC236}">
                <a16:creationId xmlns:a16="http://schemas.microsoft.com/office/drawing/2014/main" id="{10C73897-649B-42B0-9E10-7D6B37731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130" y="1266650"/>
            <a:ext cx="511275" cy="5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6" name="Picture 8" descr="Image result for icon keyhole">
            <a:extLst>
              <a:ext uri="{FF2B5EF4-FFF2-40B4-BE49-F238E27FC236}">
                <a16:creationId xmlns:a16="http://schemas.microsoft.com/office/drawing/2014/main" id="{7B9B621B-66E2-41E1-B51B-D76672E17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057" y="2072307"/>
            <a:ext cx="462294" cy="46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8" name="Picture 10" descr="Image result for icon logic">
            <a:extLst>
              <a:ext uri="{FF2B5EF4-FFF2-40B4-BE49-F238E27FC236}">
                <a16:creationId xmlns:a16="http://schemas.microsoft.com/office/drawing/2014/main" id="{29A26F5F-0759-467D-873A-E756FE87E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292" y="2319077"/>
            <a:ext cx="502374" cy="50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0" descr="Image result for icon logic">
            <a:extLst>
              <a:ext uri="{FF2B5EF4-FFF2-40B4-BE49-F238E27FC236}">
                <a16:creationId xmlns:a16="http://schemas.microsoft.com/office/drawing/2014/main" id="{00A32D04-DB53-44AF-846E-8CA5AD339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511" y="2450650"/>
            <a:ext cx="502374" cy="50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0" descr="Image result for icon logic">
            <a:extLst>
              <a:ext uri="{FF2B5EF4-FFF2-40B4-BE49-F238E27FC236}">
                <a16:creationId xmlns:a16="http://schemas.microsoft.com/office/drawing/2014/main" id="{D0587CD6-0F5D-4D82-B094-9BE327EED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478" y="2777655"/>
            <a:ext cx="420563" cy="42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0" descr="Image result for icon logic">
            <a:extLst>
              <a:ext uri="{FF2B5EF4-FFF2-40B4-BE49-F238E27FC236}">
                <a16:creationId xmlns:a16="http://schemas.microsoft.com/office/drawing/2014/main" id="{67915E0B-B959-4FF6-A18E-92752130E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087" y="2514141"/>
            <a:ext cx="502374" cy="50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0" descr="Image result for icon logic">
            <a:extLst>
              <a:ext uri="{FF2B5EF4-FFF2-40B4-BE49-F238E27FC236}">
                <a16:creationId xmlns:a16="http://schemas.microsoft.com/office/drawing/2014/main" id="{00C0401A-7BFE-4774-8DFB-DEBAE5CC3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000" y="4409586"/>
            <a:ext cx="426658" cy="42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FA568A15-0319-4483-AA34-ABB4EAE4DE32}"/>
              </a:ext>
            </a:extLst>
          </p:cNvPr>
          <p:cNvSpPr/>
          <p:nvPr/>
        </p:nvSpPr>
        <p:spPr>
          <a:xfrm>
            <a:off x="2311270" y="5714345"/>
            <a:ext cx="804378" cy="517173"/>
          </a:xfrm>
          <a:prstGeom prst="roundRect">
            <a:avLst/>
          </a:prstGeom>
          <a:solidFill>
            <a:schemeClr val="accent6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2"/>
                </a:solidFill>
              </a:rPr>
              <a:t>TARIFF ZONEs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2DD25524-1C89-481C-938B-6D0B1CF0D90B}"/>
              </a:ext>
            </a:extLst>
          </p:cNvPr>
          <p:cNvSpPr/>
          <p:nvPr/>
        </p:nvSpPr>
        <p:spPr>
          <a:xfrm>
            <a:off x="3323430" y="5711632"/>
            <a:ext cx="1183869" cy="51717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2"/>
                </a:solidFill>
              </a:rPr>
              <a:t>OPERATORs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C8C8C55C-FC0D-48EF-BEE6-E4886C8E0A3C}"/>
              </a:ext>
            </a:extLst>
          </p:cNvPr>
          <p:cNvSpPr/>
          <p:nvPr/>
        </p:nvSpPr>
        <p:spPr>
          <a:xfrm>
            <a:off x="5987021" y="5753873"/>
            <a:ext cx="768493" cy="51077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2"/>
                </a:solidFill>
              </a:rPr>
              <a:t>DAY TYPEs</a:t>
            </a:r>
          </a:p>
        </p:txBody>
      </p:sp>
      <p:pic>
        <p:nvPicPr>
          <p:cNvPr id="85" name="Picture 12" descr="Image result for fat controller images">
            <a:extLst>
              <a:ext uri="{FF2B5EF4-FFF2-40B4-BE49-F238E27FC236}">
                <a16:creationId xmlns:a16="http://schemas.microsoft.com/office/drawing/2014/main" id="{1BBFA5B1-FAC9-44E3-B800-DE8527A7B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45238" y="5810185"/>
            <a:ext cx="168748" cy="33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3">
            <a:extLst>
              <a:ext uri="{FF2B5EF4-FFF2-40B4-BE49-F238E27FC236}">
                <a16:creationId xmlns:a16="http://schemas.microsoft.com/office/drawing/2014/main" id="{C0619C2D-7340-4EBF-8787-8162900C0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759" y="5231873"/>
            <a:ext cx="312595" cy="3125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</p:pic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1147E1F8-591C-4080-BF63-86102FEC1E32}"/>
              </a:ext>
            </a:extLst>
          </p:cNvPr>
          <p:cNvSpPr/>
          <p:nvPr/>
        </p:nvSpPr>
        <p:spPr>
          <a:xfrm>
            <a:off x="7019693" y="5750675"/>
            <a:ext cx="818287" cy="51717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err="1">
                <a:solidFill>
                  <a:schemeClr val="tx2"/>
                </a:solidFill>
              </a:rPr>
              <a:t>MODEs</a:t>
            </a:r>
            <a:endParaRPr lang="en-GB" sz="1200" b="1" dirty="0">
              <a:solidFill>
                <a:schemeClr val="tx2"/>
              </a:solidFill>
            </a:endParaRP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9C2425DE-5E35-455A-8CEB-BE9CDE70F23D}"/>
              </a:ext>
            </a:extLst>
          </p:cNvPr>
          <p:cNvSpPr/>
          <p:nvPr/>
        </p:nvSpPr>
        <p:spPr>
          <a:xfrm>
            <a:off x="4817016" y="5738815"/>
            <a:ext cx="1069369" cy="517173"/>
          </a:xfrm>
          <a:prstGeom prst="round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2"/>
                </a:solidFill>
              </a:rPr>
              <a:t>USER PROFILEs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AB09E78D-E1A8-4AA4-B45C-43EC63636DE7}"/>
              </a:ext>
            </a:extLst>
          </p:cNvPr>
          <p:cNvCxnSpPr>
            <a:cxnSpLocks/>
            <a:stCxn id="66" idx="2"/>
            <a:endCxn id="74" idx="0"/>
          </p:cNvCxnSpPr>
          <p:nvPr/>
        </p:nvCxnSpPr>
        <p:spPr>
          <a:xfrm flipH="1">
            <a:off x="3915365" y="5437220"/>
            <a:ext cx="582804" cy="274412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10C4DA65-4B2A-4E69-8808-7714F3A52E8A}"/>
              </a:ext>
            </a:extLst>
          </p:cNvPr>
          <p:cNvCxnSpPr>
            <a:cxnSpLocks/>
            <a:stCxn id="66" idx="2"/>
            <a:endCxn id="89" idx="0"/>
          </p:cNvCxnSpPr>
          <p:nvPr/>
        </p:nvCxnSpPr>
        <p:spPr>
          <a:xfrm>
            <a:off x="4498169" y="5437220"/>
            <a:ext cx="853532" cy="30159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28D3B3BE-C4D9-4A56-84E6-9193E493599B}"/>
              </a:ext>
            </a:extLst>
          </p:cNvPr>
          <p:cNvCxnSpPr>
            <a:cxnSpLocks/>
          </p:cNvCxnSpPr>
          <p:nvPr/>
        </p:nvCxnSpPr>
        <p:spPr>
          <a:xfrm>
            <a:off x="4619447" y="5463650"/>
            <a:ext cx="1673708" cy="241008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7853ABA1-7BEB-4466-9149-60E599913807}"/>
              </a:ext>
            </a:extLst>
          </p:cNvPr>
          <p:cNvSpPr/>
          <p:nvPr/>
        </p:nvSpPr>
        <p:spPr>
          <a:xfrm>
            <a:off x="7980546" y="5746004"/>
            <a:ext cx="995448" cy="51717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2"/>
                </a:solidFill>
              </a:rPr>
              <a:t>Etcetera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941E4B1-613D-4202-8BB4-25761EE8BD2B}"/>
              </a:ext>
            </a:extLst>
          </p:cNvPr>
          <p:cNvCxnSpPr>
            <a:cxnSpLocks/>
            <a:stCxn id="66" idx="2"/>
          </p:cNvCxnSpPr>
          <p:nvPr/>
        </p:nvCxnSpPr>
        <p:spPr>
          <a:xfrm flipH="1">
            <a:off x="2721481" y="5437220"/>
            <a:ext cx="1776688" cy="309653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0BB09009-9F15-483F-B42C-18149DCF5483}"/>
              </a:ext>
            </a:extLst>
          </p:cNvPr>
          <p:cNvCxnSpPr>
            <a:cxnSpLocks/>
            <a:endCxn id="88" idx="0"/>
          </p:cNvCxnSpPr>
          <p:nvPr/>
        </p:nvCxnSpPr>
        <p:spPr>
          <a:xfrm>
            <a:off x="4619447" y="5407585"/>
            <a:ext cx="2809390" cy="34309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FCD3D5E5-3DC3-4B81-8238-13EB672571CE}"/>
              </a:ext>
            </a:extLst>
          </p:cNvPr>
          <p:cNvCxnSpPr>
            <a:cxnSpLocks/>
            <a:endCxn id="96" idx="0"/>
          </p:cNvCxnSpPr>
          <p:nvPr/>
        </p:nvCxnSpPr>
        <p:spPr>
          <a:xfrm>
            <a:off x="4667961" y="5368254"/>
            <a:ext cx="3810309" cy="37775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79B215F3-1534-43FF-AA9D-DC6C2C8A8812}"/>
              </a:ext>
            </a:extLst>
          </p:cNvPr>
          <p:cNvCxnSpPr>
            <a:cxnSpLocks/>
          </p:cNvCxnSpPr>
          <p:nvPr/>
        </p:nvCxnSpPr>
        <p:spPr>
          <a:xfrm flipH="1" flipV="1">
            <a:off x="6114211" y="1264833"/>
            <a:ext cx="859118" cy="212104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Picture 2" descr="Image result for icon key">
            <a:extLst>
              <a:ext uri="{FF2B5EF4-FFF2-40B4-BE49-F238E27FC236}">
                <a16:creationId xmlns:a16="http://schemas.microsoft.com/office/drawing/2014/main" id="{BF010441-060E-4C48-AE80-6A515CF3C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503" y="6324576"/>
            <a:ext cx="475922" cy="47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32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ABD68-0348-4D16-A1A8-A866FA518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 Fares – core  UML Model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2C7D57-224B-4F9E-B8E9-4AB267470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0423-F2DA-4A11-9E75-1EB6423D69A6}" type="slidenum">
              <a:rPr lang="en-GB" smtClean="0"/>
              <a:pPr/>
              <a:t>69</a:t>
            </a:fld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BC5DF3-6D57-4461-B8D3-D6DB8D28B7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2677" y="1583795"/>
            <a:ext cx="7278646" cy="4090987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AE667-2222-45C9-9D0A-6319CBE47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944" y="6398250"/>
            <a:ext cx="4870023" cy="363548"/>
          </a:xfrm>
        </p:spPr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NeTEx UK Fare Profile - Introduction</a:t>
            </a:r>
            <a:endParaRPr lang="en-GB" sz="9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03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7DE7D9F-905E-4301-A41F-85016DEAE0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25" y="857250"/>
            <a:ext cx="9153525" cy="5143500"/>
          </a:xfr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3FFE5E82-AB72-41CC-B7EE-DD0C86646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710" y="368552"/>
            <a:ext cx="6896867" cy="994172"/>
          </a:xfrm>
        </p:spPr>
        <p:txBody>
          <a:bodyPr/>
          <a:lstStyle/>
          <a:p>
            <a:r>
              <a:rPr lang="fr-FR" sz="3200" dirty="0">
                <a:solidFill>
                  <a:schemeClr val="accent1"/>
                </a:solidFill>
              </a:rPr>
              <a:t>Transmodel and the EC </a:t>
            </a:r>
            <a:r>
              <a:rPr lang="fr-FR" sz="3200" dirty="0" err="1">
                <a:solidFill>
                  <a:schemeClr val="accent1"/>
                </a:solidFill>
              </a:rPr>
              <a:t>ACT</a:t>
            </a:r>
            <a:r>
              <a:rPr lang="fr-FR" sz="3200" dirty="0">
                <a:solidFill>
                  <a:schemeClr val="accent1"/>
                </a:solidFill>
              </a:rPr>
              <a:t>/ </a:t>
            </a:r>
            <a:r>
              <a:rPr lang="fr-FR" sz="3200" dirty="0" err="1">
                <a:solidFill>
                  <a:schemeClr val="accent1"/>
                </a:solidFill>
              </a:rPr>
              <a:t>ITS</a:t>
            </a:r>
            <a:r>
              <a:rPr lang="fr-FR" sz="3200" dirty="0">
                <a:solidFill>
                  <a:schemeClr val="accent1"/>
                </a:solidFill>
              </a:rPr>
              <a:t>   </a:t>
            </a:r>
            <a:r>
              <a:rPr lang="fr-FR" sz="3200" dirty="0" err="1">
                <a:solidFill>
                  <a:schemeClr val="accent1"/>
                </a:solidFill>
              </a:rPr>
              <a:t>MMTIS</a:t>
            </a:r>
            <a:r>
              <a:rPr lang="fr-FR" sz="3200" dirty="0">
                <a:solidFill>
                  <a:schemeClr val="accent1"/>
                </a:solidFill>
              </a:rPr>
              <a:t> </a:t>
            </a:r>
            <a:r>
              <a:rPr lang="fr-FR" sz="3200" dirty="0" err="1">
                <a:solidFill>
                  <a:schemeClr val="accent1"/>
                </a:solidFill>
              </a:rPr>
              <a:t>Regulation</a:t>
            </a:r>
            <a:endParaRPr lang="fr-FR" sz="3200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8DA5F5-48C7-47C3-991D-ACBBE68CEFBB}"/>
              </a:ext>
            </a:extLst>
          </p:cNvPr>
          <p:cNvSpPr/>
          <p:nvPr/>
        </p:nvSpPr>
        <p:spPr>
          <a:xfrm>
            <a:off x="4594" y="1652319"/>
            <a:ext cx="9144000" cy="39820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fr-FR" sz="1350" dirty="0">
                <a:solidFill>
                  <a:prstClr val="white"/>
                </a:solidFill>
                <a:latin typeface="Calibri" panose="020F0502020204030204"/>
              </a:rPr>
              <a:t>NATIONAL ACCESS POINT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191422-3D71-4786-8D84-81A80461E5BB}"/>
              </a:ext>
            </a:extLst>
          </p:cNvPr>
          <p:cNvSpPr/>
          <p:nvPr/>
        </p:nvSpPr>
        <p:spPr>
          <a:xfrm>
            <a:off x="153171" y="2923697"/>
            <a:ext cx="1201994" cy="10070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2100" b="1" dirty="0">
                <a:solidFill>
                  <a:prstClr val="white"/>
                </a:solidFill>
                <a:latin typeface="Calibri" panose="020F0502020204030204"/>
              </a:rPr>
              <a:t>INSPIRE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63C32D-9A69-43DE-9FD2-F1E6B69CD844}"/>
              </a:ext>
            </a:extLst>
          </p:cNvPr>
          <p:cNvSpPr/>
          <p:nvPr/>
        </p:nvSpPr>
        <p:spPr>
          <a:xfrm>
            <a:off x="1763962" y="3107712"/>
            <a:ext cx="1286674" cy="653491"/>
          </a:xfrm>
          <a:prstGeom prst="rect">
            <a:avLst/>
          </a:prstGeom>
          <a:solidFill>
            <a:srgbClr val="064AF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2100" b="1" dirty="0" err="1">
                <a:solidFill>
                  <a:prstClr val="white"/>
                </a:solidFill>
                <a:latin typeface="Calibri" panose="020F0502020204030204"/>
              </a:rPr>
              <a:t>NeTEx</a:t>
            </a:r>
            <a:endParaRPr lang="fr-FR" sz="21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Losange 10">
            <a:extLst>
              <a:ext uri="{FF2B5EF4-FFF2-40B4-BE49-F238E27FC236}">
                <a16:creationId xmlns:a16="http://schemas.microsoft.com/office/drawing/2014/main" id="{C63BD702-8362-4025-AB8C-72E21C30B312}"/>
              </a:ext>
            </a:extLst>
          </p:cNvPr>
          <p:cNvSpPr/>
          <p:nvPr/>
        </p:nvSpPr>
        <p:spPr>
          <a:xfrm>
            <a:off x="4280017" y="3140074"/>
            <a:ext cx="1313240" cy="653490"/>
          </a:xfrm>
          <a:prstGeom prst="diamond">
            <a:avLst/>
          </a:prstGeom>
          <a:solidFill>
            <a:srgbClr val="DC8DFB"/>
          </a:solidFill>
          <a:ln>
            <a:solidFill>
              <a:srgbClr val="CB7DE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1500" b="1" dirty="0">
                <a:solidFill>
                  <a:prstClr val="white"/>
                </a:solidFill>
                <a:latin typeface="Calibri" panose="020F0502020204030204"/>
              </a:rPr>
              <a:t>TAP</a:t>
            </a:r>
          </a:p>
          <a:p>
            <a:pPr algn="ctr" defTabSz="342900"/>
            <a:r>
              <a:rPr lang="fr-FR" sz="1500" b="1" dirty="0">
                <a:solidFill>
                  <a:prstClr val="white"/>
                </a:solidFill>
                <a:latin typeface="Calibri" panose="020F0502020204030204"/>
              </a:rPr>
              <a:t>TSI</a:t>
            </a:r>
            <a:endParaRPr lang="fr-FR" sz="135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Triangle isocèle 11">
            <a:extLst>
              <a:ext uri="{FF2B5EF4-FFF2-40B4-BE49-F238E27FC236}">
                <a16:creationId xmlns:a16="http://schemas.microsoft.com/office/drawing/2014/main" id="{94F55427-22EF-4A09-B9E3-0BCB68F846EA}"/>
              </a:ext>
            </a:extLst>
          </p:cNvPr>
          <p:cNvSpPr/>
          <p:nvPr/>
        </p:nvSpPr>
        <p:spPr>
          <a:xfrm>
            <a:off x="5736471" y="2928981"/>
            <a:ext cx="1296144" cy="900890"/>
          </a:xfrm>
          <a:prstGeom prst="triangle">
            <a:avLst>
              <a:gd name="adj" fmla="val 50904"/>
            </a:avLst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b="1" dirty="0">
                <a:solidFill>
                  <a:prstClr val="white"/>
                </a:solidFill>
                <a:latin typeface="Calibri" panose="020F0502020204030204"/>
              </a:rPr>
              <a:t>IATA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612D71AB-E261-4C45-B18D-27CD9C0445DE}"/>
              </a:ext>
            </a:extLst>
          </p:cNvPr>
          <p:cNvSpPr/>
          <p:nvPr/>
        </p:nvSpPr>
        <p:spPr>
          <a:xfrm>
            <a:off x="7241126" y="3208310"/>
            <a:ext cx="1839460" cy="398206"/>
          </a:xfrm>
          <a:prstGeom prst="roundRect">
            <a:avLst/>
          </a:prstGeom>
          <a:solidFill>
            <a:srgbClr val="5D5C2D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1500" b="1" dirty="0">
                <a:solidFill>
                  <a:prstClr val="white"/>
                </a:solidFill>
                <a:latin typeface="Calibri" panose="020F0502020204030204"/>
              </a:rPr>
              <a:t>DATEX II</a:t>
            </a:r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758F4A18-2A40-4211-8AE9-553178AFF839}"/>
              </a:ext>
            </a:extLst>
          </p:cNvPr>
          <p:cNvSpPr/>
          <p:nvPr/>
        </p:nvSpPr>
        <p:spPr>
          <a:xfrm rot="16200000">
            <a:off x="364971" y="2259009"/>
            <a:ext cx="813971" cy="442454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C1AD795B-DD3E-4A5A-B14D-06270FD26F5B}"/>
              </a:ext>
            </a:extLst>
          </p:cNvPr>
          <p:cNvSpPr/>
          <p:nvPr/>
        </p:nvSpPr>
        <p:spPr>
          <a:xfrm rot="16200000">
            <a:off x="2055137" y="2244766"/>
            <a:ext cx="813971" cy="442454"/>
          </a:xfrm>
          <a:prstGeom prst="rightArrow">
            <a:avLst/>
          </a:prstGeom>
          <a:solidFill>
            <a:srgbClr val="064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A2264BD8-8147-4C4E-A4E3-C68D40022E80}"/>
              </a:ext>
            </a:extLst>
          </p:cNvPr>
          <p:cNvSpPr/>
          <p:nvPr/>
        </p:nvSpPr>
        <p:spPr>
          <a:xfrm rot="16200000">
            <a:off x="4509431" y="2255092"/>
            <a:ext cx="813971" cy="442454"/>
          </a:xfrm>
          <a:prstGeom prst="rightArrow">
            <a:avLst/>
          </a:prstGeom>
          <a:solidFill>
            <a:srgbClr val="DC8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D33D457D-ADDF-41EB-BBD9-22C25FB1ABD6}"/>
              </a:ext>
            </a:extLst>
          </p:cNvPr>
          <p:cNvSpPr/>
          <p:nvPr/>
        </p:nvSpPr>
        <p:spPr>
          <a:xfrm rot="16200000">
            <a:off x="5977558" y="2244766"/>
            <a:ext cx="813971" cy="44245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98B15436-CFEB-4DA7-AFC5-D322C0D81F4A}"/>
              </a:ext>
            </a:extLst>
          </p:cNvPr>
          <p:cNvSpPr/>
          <p:nvPr/>
        </p:nvSpPr>
        <p:spPr>
          <a:xfrm rot="16200000">
            <a:off x="7753869" y="2273069"/>
            <a:ext cx="813971" cy="442454"/>
          </a:xfrm>
          <a:prstGeom prst="rightArrow">
            <a:avLst/>
          </a:prstGeom>
          <a:solidFill>
            <a:srgbClr val="5D5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4C5876DA-38D5-4021-9D81-194909B88669}"/>
              </a:ext>
            </a:extLst>
          </p:cNvPr>
          <p:cNvSpPr/>
          <p:nvPr/>
        </p:nvSpPr>
        <p:spPr>
          <a:xfrm>
            <a:off x="3152397" y="3305653"/>
            <a:ext cx="1018332" cy="285282"/>
          </a:xfrm>
          <a:prstGeom prst="ellipse">
            <a:avLst/>
          </a:prstGeom>
          <a:solidFill>
            <a:srgbClr val="5BA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fr-FR" sz="2400" b="1" dirty="0">
                <a:solidFill>
                  <a:prstClr val="white"/>
                </a:solidFill>
                <a:latin typeface="Calibri" panose="020F0502020204030204"/>
              </a:rPr>
              <a:t>SIRI</a:t>
            </a:r>
          </a:p>
        </p:txBody>
      </p: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A5471231-28DD-47DC-A9DC-37339A952DE1}"/>
              </a:ext>
            </a:extLst>
          </p:cNvPr>
          <p:cNvSpPr/>
          <p:nvPr/>
        </p:nvSpPr>
        <p:spPr>
          <a:xfrm rot="16200000">
            <a:off x="3149888" y="2302486"/>
            <a:ext cx="798042" cy="399549"/>
          </a:xfrm>
          <a:prstGeom prst="rightArrow">
            <a:avLst/>
          </a:prstGeom>
          <a:solidFill>
            <a:srgbClr val="5BA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362B2546-26E4-407D-AFC9-2E7F660B1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6570" y="3879211"/>
            <a:ext cx="790885" cy="790885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181F6A3C-1572-4D0A-871C-E515239E8748}"/>
              </a:ext>
            </a:extLst>
          </p:cNvPr>
          <p:cNvSpPr txBox="1"/>
          <p:nvPr/>
        </p:nvSpPr>
        <p:spPr>
          <a:xfrm>
            <a:off x="2402627" y="2153767"/>
            <a:ext cx="12019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1500" b="1" dirty="0">
                <a:solidFill>
                  <a:prstClr val="black"/>
                </a:solidFill>
                <a:latin typeface="Calibri" panose="020F0502020204030204"/>
              </a:rPr>
              <a:t>data exchange </a:t>
            </a:r>
          </a:p>
          <a:p>
            <a:pPr algn="ctr" defTabSz="685800"/>
            <a:r>
              <a:rPr lang="fr-FR" sz="1500" b="1" dirty="0">
                <a:solidFill>
                  <a:prstClr val="black"/>
                </a:solidFill>
                <a:latin typeface="Calibri" panose="020F0502020204030204"/>
              </a:rPr>
              <a:t>formats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CE72EE9-6807-4EEC-AECB-7C9EAD3694E0}"/>
              </a:ext>
            </a:extLst>
          </p:cNvPr>
          <p:cNvSpPr txBox="1"/>
          <p:nvPr/>
        </p:nvSpPr>
        <p:spPr>
          <a:xfrm>
            <a:off x="60339" y="4136153"/>
            <a:ext cx="14927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 network </a:t>
            </a:r>
            <a:endParaRPr lang="fr-FR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E1F65F0-9A32-45C3-B370-F0AB7CAEAE99}"/>
              </a:ext>
            </a:extLst>
          </p:cNvPr>
          <p:cNvSpPr/>
          <p:nvPr/>
        </p:nvSpPr>
        <p:spPr>
          <a:xfrm>
            <a:off x="7586319" y="4136153"/>
            <a:ext cx="13676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13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 transport</a:t>
            </a:r>
            <a:endParaRPr lang="fr-FR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EE5E584-B8B4-41D0-B9F9-D3E3E14FC923}"/>
              </a:ext>
            </a:extLst>
          </p:cNvPr>
          <p:cNvSpPr txBox="1"/>
          <p:nvPr/>
        </p:nvSpPr>
        <p:spPr>
          <a:xfrm>
            <a:off x="4683776" y="4101529"/>
            <a:ext cx="487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fr-FR" b="1" dirty="0">
                <a:solidFill>
                  <a:prstClr val="black"/>
                </a:solidFill>
                <a:latin typeface="Calibri" panose="020F0502020204030204"/>
              </a:rPr>
              <a:t>rail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4C61D89-DB60-49D8-9AAA-29A949636F1F}"/>
              </a:ext>
            </a:extLst>
          </p:cNvPr>
          <p:cNvSpPr txBox="1"/>
          <p:nvPr/>
        </p:nvSpPr>
        <p:spPr>
          <a:xfrm>
            <a:off x="1494189" y="4723651"/>
            <a:ext cx="3277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r-FR" b="1" dirty="0">
                <a:solidFill>
                  <a:srgbClr val="064AFF"/>
                </a:solidFill>
                <a:latin typeface="Calibri" panose="020F0502020204030204"/>
              </a:rPr>
              <a:t>multimodal</a:t>
            </a:r>
            <a:r>
              <a:rPr lang="fr-FR" dirty="0">
                <a:solidFill>
                  <a:srgbClr val="064AFF"/>
                </a:solidFill>
                <a:latin typeface="Calibri" panose="020F0502020204030204"/>
              </a:rPr>
              <a:t>: </a:t>
            </a:r>
            <a:r>
              <a:rPr lang="fr-FR" b="1" dirty="0">
                <a:solidFill>
                  <a:srgbClr val="064AFF"/>
                </a:solidFill>
                <a:latin typeface="Calibri" panose="020F0502020204030204"/>
              </a:rPr>
              <a:t>road, rail, water, air</a:t>
            </a:r>
          </a:p>
          <a:p>
            <a:pPr defTabSz="685800"/>
            <a:r>
              <a:rPr lang="fr-FR" dirty="0" err="1">
                <a:solidFill>
                  <a:srgbClr val="064AFF"/>
                </a:solidFill>
                <a:latin typeface="Calibri" panose="020F0502020204030204"/>
              </a:rPr>
              <a:t>urban</a:t>
            </a:r>
            <a:r>
              <a:rPr lang="fr-FR" dirty="0">
                <a:solidFill>
                  <a:srgbClr val="064AFF"/>
                </a:solidFill>
                <a:latin typeface="Calibri" panose="020F0502020204030204"/>
              </a:rPr>
              <a:t> &amp; long distance transport  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5E2853B-13E7-4B23-B4CE-F8E44E6E70F0}"/>
              </a:ext>
            </a:extLst>
          </p:cNvPr>
          <p:cNvSpPr txBox="1"/>
          <p:nvPr/>
        </p:nvSpPr>
        <p:spPr>
          <a:xfrm flipH="1">
            <a:off x="6163317" y="4101529"/>
            <a:ext cx="511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r-FR" b="1" dirty="0">
                <a:solidFill>
                  <a:prstClr val="black"/>
                </a:solidFill>
                <a:latin typeface="Calibri" panose="020F0502020204030204"/>
              </a:rPr>
              <a:t>air</a:t>
            </a:r>
          </a:p>
        </p:txBody>
      </p:sp>
      <p:pic>
        <p:nvPicPr>
          <p:cNvPr id="31" name="Picture 3">
            <a:extLst>
              <a:ext uri="{FF2B5EF4-FFF2-40B4-BE49-F238E27FC236}">
                <a16:creationId xmlns:a16="http://schemas.microsoft.com/office/drawing/2014/main" id="{FBBCA611-40F9-40AE-B5C5-D8E9E214C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319" y="4554741"/>
            <a:ext cx="878494" cy="66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B342A1C-24DF-4B38-BD60-B35F34164CBD}"/>
              </a:ext>
            </a:extLst>
          </p:cNvPr>
          <p:cNvSpPr/>
          <p:nvPr/>
        </p:nvSpPr>
        <p:spPr>
          <a:xfrm>
            <a:off x="636981" y="5618194"/>
            <a:ext cx="807547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8138" lvl="1" indent="-338138">
              <a:lnSpc>
                <a:spcPct val="90000"/>
              </a:lnSpc>
              <a:buClr>
                <a:srgbClr val="008080"/>
              </a:buClr>
              <a:buFont typeface="Times New Roman" pitchFamily="18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GB" altLang="en-US" sz="2800" dirty="0">
                <a:solidFill>
                  <a:schemeClr val="accent1"/>
                </a:solidFill>
              </a:rPr>
              <a:t>Phased requirement to make data available</a:t>
            </a:r>
          </a:p>
          <a:p>
            <a:pPr marL="338138" lvl="1" indent="-338138">
              <a:lnSpc>
                <a:spcPct val="90000"/>
              </a:lnSpc>
              <a:buClr>
                <a:srgbClr val="008080"/>
              </a:buClr>
              <a:buFont typeface="Times New Roman" pitchFamily="18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GB" altLang="en-US" sz="2800" dirty="0">
                <a:solidFill>
                  <a:schemeClr val="accent1"/>
                </a:solidFill>
              </a:rPr>
              <a:t>EC investing in PT standards support</a:t>
            </a:r>
          </a:p>
        </p:txBody>
      </p:sp>
    </p:spTree>
    <p:extLst>
      <p:ext uri="{BB962C8B-B14F-4D97-AF65-F5344CB8AC3E}">
        <p14:creationId xmlns:p14="http://schemas.microsoft.com/office/powerpoint/2010/main" val="7295916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ntent Placeholder 4">
            <a:extLst>
              <a:ext uri="{FF2B5EF4-FFF2-40B4-BE49-F238E27FC236}">
                <a16:creationId xmlns:a16="http://schemas.microsoft.com/office/drawing/2014/main" id="{EE1A9914-BA52-4A12-B3D5-B9C1BB9A395F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r="34636" b="38954"/>
          <a:stretch/>
        </p:blipFill>
        <p:spPr>
          <a:xfrm>
            <a:off x="179327" y="3448585"/>
            <a:ext cx="3312267" cy="2603952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C4AEC7-49DA-4AB6-87CF-C12BB1A87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739" y="90746"/>
            <a:ext cx="5902486" cy="704348"/>
          </a:xfrm>
        </p:spPr>
        <p:txBody>
          <a:bodyPr/>
          <a:lstStyle/>
          <a:p>
            <a:r>
              <a:rPr lang="en-GB" sz="2400" dirty="0"/>
              <a:t>A Zone to Zone Product: Use DISTANCE MATRIX + Assign OPERATOR, MODE, USER </a:t>
            </a:r>
            <a:r>
              <a:rPr lang="en-GB" sz="2400" dirty="0" err="1"/>
              <a:t>PROFLEs</a:t>
            </a:r>
            <a:r>
              <a:rPr lang="en-GB" sz="2400" dirty="0"/>
              <a:t>, etc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0A1E9C-8208-42C0-988F-5852FA0E5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0423-F2DA-4A11-9E75-1EB6423D69A6}" type="slidenum">
              <a:rPr lang="en-GB" smtClean="0"/>
              <a:pPr/>
              <a:t>70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56F611-0FE2-4EDF-8930-21DFF13DD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37567-AE89-4494-8E93-91B9ADFAD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7B77-D201-44C2-A60F-E86F145E1446}" type="datetime6">
              <a:rPr lang="en-GB" smtClean="0"/>
              <a:t>September 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777DC-A611-4C03-9E74-92E47F1A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NeTEx UK Fare </a:t>
            </a:r>
            <a:r>
              <a:rPr lang="it-IT" dirty="0" err="1"/>
              <a:t>Profile</a:t>
            </a:r>
            <a:r>
              <a:rPr lang="it-IT" dirty="0"/>
              <a:t> - Basic Scope</a:t>
            </a:r>
            <a:endParaRPr lang="en-GB" sz="9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47C78E-C702-4D0D-81C8-8E5E0856A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279" y="1250453"/>
            <a:ext cx="6118988" cy="396640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9F24D001-541F-4E76-B09D-E4A2811FB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39" y="1209563"/>
            <a:ext cx="492627" cy="49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Image result for gateway  icon">
            <a:extLst>
              <a:ext uri="{FF2B5EF4-FFF2-40B4-BE49-F238E27FC236}">
                <a16:creationId xmlns:a16="http://schemas.microsoft.com/office/drawing/2014/main" id="{93C670AB-9FF4-4FDC-8629-9687C2E8E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304" y="1596833"/>
            <a:ext cx="492627" cy="49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structure icon icon">
            <a:extLst>
              <a:ext uri="{FF2B5EF4-FFF2-40B4-BE49-F238E27FC236}">
                <a16:creationId xmlns:a16="http://schemas.microsoft.com/office/drawing/2014/main" id="{3809B41E-5652-4800-B672-33D6E19E5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030" y="2371347"/>
            <a:ext cx="386742" cy="38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E12E552-1622-4974-8949-1526604D5666}"/>
              </a:ext>
            </a:extLst>
          </p:cNvPr>
          <p:cNvCxnSpPr>
            <a:cxnSpLocks/>
          </p:cNvCxnSpPr>
          <p:nvPr/>
        </p:nvCxnSpPr>
        <p:spPr>
          <a:xfrm>
            <a:off x="1600908" y="1358275"/>
            <a:ext cx="1647332" cy="28679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ADB839A-01FD-4FB1-AF69-7BCE29F3A936}"/>
              </a:ext>
            </a:extLst>
          </p:cNvPr>
          <p:cNvCxnSpPr>
            <a:cxnSpLocks/>
          </p:cNvCxnSpPr>
          <p:nvPr/>
        </p:nvCxnSpPr>
        <p:spPr>
          <a:xfrm>
            <a:off x="2166832" y="1921294"/>
            <a:ext cx="2702899" cy="410572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F4EEF95-CDBD-43D5-BDEA-F35C9510410F}"/>
              </a:ext>
            </a:extLst>
          </p:cNvPr>
          <p:cNvCxnSpPr>
            <a:cxnSpLocks/>
          </p:cNvCxnSpPr>
          <p:nvPr/>
        </p:nvCxnSpPr>
        <p:spPr>
          <a:xfrm>
            <a:off x="2381624" y="2696434"/>
            <a:ext cx="2415659" cy="585131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9317696-0BD5-4018-BC9B-CCF0D20F31F1}"/>
              </a:ext>
            </a:extLst>
          </p:cNvPr>
          <p:cNvGrpSpPr/>
          <p:nvPr/>
        </p:nvGrpSpPr>
        <p:grpSpPr>
          <a:xfrm>
            <a:off x="2429821" y="3561879"/>
            <a:ext cx="510663" cy="550830"/>
            <a:chOff x="3126745" y="2797455"/>
            <a:chExt cx="2045477" cy="2073180"/>
          </a:xfrm>
        </p:grpSpPr>
        <p:sp>
          <p:nvSpPr>
            <p:cNvPr id="17" name="Flowchart: Process 16">
              <a:extLst>
                <a:ext uri="{FF2B5EF4-FFF2-40B4-BE49-F238E27FC236}">
                  <a16:creationId xmlns:a16="http://schemas.microsoft.com/office/drawing/2014/main" id="{161F3524-6538-4DAD-96D0-CF27FE819260}"/>
                </a:ext>
              </a:extLst>
            </p:cNvPr>
            <p:cNvSpPr/>
            <p:nvPr/>
          </p:nvSpPr>
          <p:spPr bwMode="auto">
            <a:xfrm>
              <a:off x="3131840" y="4239090"/>
              <a:ext cx="600222" cy="631545"/>
            </a:xfrm>
            <a:prstGeom prst="flowChartProcess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Flowchart: Process 17">
              <a:extLst>
                <a:ext uri="{FF2B5EF4-FFF2-40B4-BE49-F238E27FC236}">
                  <a16:creationId xmlns:a16="http://schemas.microsoft.com/office/drawing/2014/main" id="{423CE3CF-72A2-4F14-A7C1-D348A23693D7}"/>
                </a:ext>
              </a:extLst>
            </p:cNvPr>
            <p:cNvSpPr/>
            <p:nvPr/>
          </p:nvSpPr>
          <p:spPr bwMode="auto">
            <a:xfrm>
              <a:off x="3840074" y="4231215"/>
              <a:ext cx="600222" cy="631545"/>
            </a:xfrm>
            <a:prstGeom prst="flowChartProcess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Flowchart: Process 18">
              <a:extLst>
                <a:ext uri="{FF2B5EF4-FFF2-40B4-BE49-F238E27FC236}">
                  <a16:creationId xmlns:a16="http://schemas.microsoft.com/office/drawing/2014/main" id="{A3628221-5D71-4B2F-A307-F8FE840E1E6C}"/>
                </a:ext>
              </a:extLst>
            </p:cNvPr>
            <p:cNvSpPr/>
            <p:nvPr/>
          </p:nvSpPr>
          <p:spPr bwMode="auto">
            <a:xfrm>
              <a:off x="4572000" y="4231214"/>
              <a:ext cx="600222" cy="631545"/>
            </a:xfrm>
            <a:prstGeom prst="flowChartProcess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Flowchart: Process 19">
              <a:extLst>
                <a:ext uri="{FF2B5EF4-FFF2-40B4-BE49-F238E27FC236}">
                  <a16:creationId xmlns:a16="http://schemas.microsoft.com/office/drawing/2014/main" id="{9328E3EA-C189-4A9E-89B3-3FDE9D488AE4}"/>
                </a:ext>
              </a:extLst>
            </p:cNvPr>
            <p:cNvSpPr/>
            <p:nvPr/>
          </p:nvSpPr>
          <p:spPr bwMode="auto">
            <a:xfrm>
              <a:off x="3126745" y="3519010"/>
              <a:ext cx="600222" cy="631545"/>
            </a:xfrm>
            <a:prstGeom prst="flowChartProcess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" name="Flowchart: Process 20">
              <a:extLst>
                <a:ext uri="{FF2B5EF4-FFF2-40B4-BE49-F238E27FC236}">
                  <a16:creationId xmlns:a16="http://schemas.microsoft.com/office/drawing/2014/main" id="{06340320-95B1-4C8C-B75D-05AEBB14C04B}"/>
                </a:ext>
              </a:extLst>
            </p:cNvPr>
            <p:cNvSpPr/>
            <p:nvPr/>
          </p:nvSpPr>
          <p:spPr bwMode="auto">
            <a:xfrm>
              <a:off x="3846576" y="3519009"/>
              <a:ext cx="600222" cy="631545"/>
            </a:xfrm>
            <a:prstGeom prst="flowChartProcess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" name="Flowchart: Process 21">
              <a:extLst>
                <a:ext uri="{FF2B5EF4-FFF2-40B4-BE49-F238E27FC236}">
                  <a16:creationId xmlns:a16="http://schemas.microsoft.com/office/drawing/2014/main" id="{399E12C8-1AAA-4116-BD7B-C0E412C54D22}"/>
                </a:ext>
              </a:extLst>
            </p:cNvPr>
            <p:cNvSpPr/>
            <p:nvPr/>
          </p:nvSpPr>
          <p:spPr bwMode="auto">
            <a:xfrm>
              <a:off x="3126745" y="2797455"/>
              <a:ext cx="600222" cy="631545"/>
            </a:xfrm>
            <a:prstGeom prst="flowChartProcess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3200FD3-B70E-4487-852D-AEFF62077C49}"/>
              </a:ext>
            </a:extLst>
          </p:cNvPr>
          <p:cNvCxnSpPr>
            <a:cxnSpLocks/>
          </p:cNvCxnSpPr>
          <p:nvPr/>
        </p:nvCxnSpPr>
        <p:spPr>
          <a:xfrm>
            <a:off x="898764" y="4361605"/>
            <a:ext cx="3861812" cy="18141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45CE6A4-C027-4453-9369-FB96181B4095}"/>
              </a:ext>
            </a:extLst>
          </p:cNvPr>
          <p:cNvCxnSpPr>
            <a:cxnSpLocks/>
          </p:cNvCxnSpPr>
          <p:nvPr/>
        </p:nvCxnSpPr>
        <p:spPr>
          <a:xfrm>
            <a:off x="1029599" y="3386022"/>
            <a:ext cx="3353827" cy="145327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876FAA43-04D6-46E0-A7C9-4073C914E057}"/>
              </a:ext>
            </a:extLst>
          </p:cNvPr>
          <p:cNvSpPr/>
          <p:nvPr/>
        </p:nvSpPr>
        <p:spPr bwMode="auto">
          <a:xfrm>
            <a:off x="1029599" y="4866354"/>
            <a:ext cx="386742" cy="242170"/>
          </a:xfrm>
          <a:prstGeom prst="roundRect">
            <a:avLst/>
          </a:prstGeom>
          <a:solidFill>
            <a:srgbClr val="CCEEDF">
              <a:alpha val="10196"/>
            </a:srgbClr>
          </a:solidFill>
          <a:ln w="38100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Line Callout 1 6">
            <a:extLst>
              <a:ext uri="{FF2B5EF4-FFF2-40B4-BE49-F238E27FC236}">
                <a16:creationId xmlns:a16="http://schemas.microsoft.com/office/drawing/2014/main" id="{BB3BA801-B920-485D-89F3-C1EC83008437}"/>
              </a:ext>
            </a:extLst>
          </p:cNvPr>
          <p:cNvSpPr/>
          <p:nvPr/>
        </p:nvSpPr>
        <p:spPr bwMode="auto">
          <a:xfrm>
            <a:off x="5126974" y="5456071"/>
            <a:ext cx="2595375" cy="596466"/>
          </a:xfrm>
          <a:prstGeom prst="borderCallout1">
            <a:avLst>
              <a:gd name="adj1" fmla="val 97837"/>
              <a:gd name="adj2" fmla="val 95098"/>
              <a:gd name="adj3" fmla="val -446643"/>
              <a:gd name="adj4" fmla="val 123897"/>
            </a:avLst>
          </a:prstGeom>
          <a:solidFill>
            <a:srgbClr val="CC9900"/>
          </a:solidFill>
          <a:ln w="28575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DISTANCE</a:t>
            </a: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MATRIX ELEMENT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9175AB9-806E-45A1-9218-36205C6CC157}"/>
              </a:ext>
            </a:extLst>
          </p:cNvPr>
          <p:cNvSpPr/>
          <p:nvPr/>
        </p:nvSpPr>
        <p:spPr>
          <a:xfrm>
            <a:off x="323116" y="4464080"/>
            <a:ext cx="2536802" cy="1260175"/>
          </a:xfrm>
          <a:prstGeom prst="roundRect">
            <a:avLst/>
          </a:prstGeom>
          <a:noFill/>
          <a:ln w="57150"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412CC37-3111-4FBC-B0B7-A8F8068F36DA}"/>
              </a:ext>
            </a:extLst>
          </p:cNvPr>
          <p:cNvCxnSpPr>
            <a:cxnSpLocks/>
          </p:cNvCxnSpPr>
          <p:nvPr/>
        </p:nvCxnSpPr>
        <p:spPr>
          <a:xfrm flipV="1">
            <a:off x="1464702" y="2914568"/>
            <a:ext cx="5942613" cy="203454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 descr="Image result for icon key">
            <a:extLst>
              <a:ext uri="{FF2B5EF4-FFF2-40B4-BE49-F238E27FC236}">
                <a16:creationId xmlns:a16="http://schemas.microsoft.com/office/drawing/2014/main" id="{5754B4BE-6378-414E-902D-1CA98E075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503" y="6324576"/>
            <a:ext cx="475922" cy="47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Line Callout 1 27">
            <a:extLst>
              <a:ext uri="{FF2B5EF4-FFF2-40B4-BE49-F238E27FC236}">
                <a16:creationId xmlns:a16="http://schemas.microsoft.com/office/drawing/2014/main" id="{05933B6B-4C9D-4AC7-BE11-92BFE9A7F589}"/>
              </a:ext>
            </a:extLst>
          </p:cNvPr>
          <p:cNvSpPr/>
          <p:nvPr/>
        </p:nvSpPr>
        <p:spPr bwMode="auto">
          <a:xfrm>
            <a:off x="84702" y="2797222"/>
            <a:ext cx="1697895" cy="286795"/>
          </a:xfrm>
          <a:prstGeom prst="borderCallout1">
            <a:avLst>
              <a:gd name="adj1" fmla="val 76361"/>
              <a:gd name="adj2" fmla="val 12904"/>
              <a:gd name="adj3" fmla="val 536044"/>
              <a:gd name="adj4" fmla="val 20978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600" b="1" dirty="0"/>
              <a:t>USER PROFILE</a:t>
            </a:r>
          </a:p>
        </p:txBody>
      </p:sp>
      <p:pic>
        <p:nvPicPr>
          <p:cNvPr id="52" name="Picture 2" descr="Image result for example icon png">
            <a:extLst>
              <a:ext uri="{FF2B5EF4-FFF2-40B4-BE49-F238E27FC236}">
                <a16:creationId xmlns:a16="http://schemas.microsoft.com/office/drawing/2014/main" id="{E359923E-2481-4581-91F3-811BA2A08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390" y="165611"/>
            <a:ext cx="731110" cy="73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94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21B2D-B0EE-447E-BECA-D49CEBFE4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138" y="111578"/>
            <a:ext cx="6506638" cy="704348"/>
          </a:xfrm>
        </p:spPr>
        <p:txBody>
          <a:bodyPr>
            <a:noAutofit/>
          </a:bodyPr>
          <a:lstStyle/>
          <a:p>
            <a:r>
              <a:rPr lang="en-GB" sz="2400" dirty="0"/>
              <a:t>A Season Pass Product : Assign FARE ZONEs + OPERATOR, MODE, &amp; USER PROFILEs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6B2311-B769-4C1F-821D-C185371A3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0423-F2DA-4A11-9E75-1EB6423D69A6}" type="slidenum">
              <a:rPr lang="en-GB" smtClean="0"/>
              <a:pPr/>
              <a:t>71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1652FE-7DC8-4BEF-B583-8F2C3D8C6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4E9B5-7434-44A3-9F1F-C92A2C189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1DDF-3FF4-486F-A34E-226A766753A1}" type="datetime6">
              <a:rPr lang="en-GB" smtClean="0"/>
              <a:t>September 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4A32E-75D5-4117-9E96-EBD65CBC3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NeTEx UK Fare </a:t>
            </a:r>
            <a:r>
              <a:rPr lang="it-IT" dirty="0" err="1"/>
              <a:t>Profile</a:t>
            </a:r>
            <a:r>
              <a:rPr lang="it-IT" dirty="0"/>
              <a:t> - Basic Scope</a:t>
            </a:r>
            <a:endParaRPr lang="en-GB" sz="900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1F0AD74D-2589-4EE7-A518-50CBAF26A887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r="65225"/>
          <a:stretch/>
        </p:blipFill>
        <p:spPr>
          <a:xfrm>
            <a:off x="476545" y="1727386"/>
            <a:ext cx="2385265" cy="441634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4CCDF9-303F-4969-97F2-DFDCA2C73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417" y="1031643"/>
            <a:ext cx="5217559" cy="450912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1C628EFF-6253-40D9-B906-F4F921BAC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845" y="5552855"/>
            <a:ext cx="496214" cy="49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A3DA29-9C10-4A04-A13C-A8D25C9DE02E}"/>
              </a:ext>
            </a:extLst>
          </p:cNvPr>
          <p:cNvCxnSpPr>
            <a:cxnSpLocks/>
          </p:cNvCxnSpPr>
          <p:nvPr/>
        </p:nvCxnSpPr>
        <p:spPr>
          <a:xfrm flipV="1">
            <a:off x="2771800" y="5274205"/>
            <a:ext cx="2115235" cy="27865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62674CD-43A2-4597-B59A-F8A73D2E7F56}"/>
              </a:ext>
            </a:extLst>
          </p:cNvPr>
          <p:cNvCxnSpPr>
            <a:cxnSpLocks/>
          </p:cNvCxnSpPr>
          <p:nvPr/>
        </p:nvCxnSpPr>
        <p:spPr>
          <a:xfrm>
            <a:off x="2824321" y="4593642"/>
            <a:ext cx="1612664" cy="604317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A64B374-6726-49E7-B554-3DFD387E79FB}"/>
              </a:ext>
            </a:extLst>
          </p:cNvPr>
          <p:cNvCxnSpPr>
            <a:cxnSpLocks/>
          </p:cNvCxnSpPr>
          <p:nvPr/>
        </p:nvCxnSpPr>
        <p:spPr>
          <a:xfrm>
            <a:off x="2935879" y="3628025"/>
            <a:ext cx="1726131" cy="152431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F96C931-F42B-46BB-8AC1-E5D6A01FFF83}"/>
              </a:ext>
            </a:extLst>
          </p:cNvPr>
          <p:cNvCxnSpPr>
            <a:cxnSpLocks/>
          </p:cNvCxnSpPr>
          <p:nvPr/>
        </p:nvCxnSpPr>
        <p:spPr>
          <a:xfrm>
            <a:off x="2796988" y="2898588"/>
            <a:ext cx="1955127" cy="224454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5">
            <a:extLst>
              <a:ext uri="{FF2B5EF4-FFF2-40B4-BE49-F238E27FC236}">
                <a16:creationId xmlns:a16="http://schemas.microsoft.com/office/drawing/2014/main" id="{4E8F0ECD-D900-495D-9BF2-922735280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725" y="815927"/>
            <a:ext cx="492627" cy="49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 descr="Image result for gateway  icon">
            <a:extLst>
              <a:ext uri="{FF2B5EF4-FFF2-40B4-BE49-F238E27FC236}">
                <a16:creationId xmlns:a16="http://schemas.microsoft.com/office/drawing/2014/main" id="{4C25836C-1AF2-4788-B22D-2EFF026F3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252" y="1198156"/>
            <a:ext cx="492627" cy="49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mage result for structure icon icon">
            <a:extLst>
              <a:ext uri="{FF2B5EF4-FFF2-40B4-BE49-F238E27FC236}">
                <a16:creationId xmlns:a16="http://schemas.microsoft.com/office/drawing/2014/main" id="{10C1BCDD-8E61-4057-97CA-ED8CF80BC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308" y="2107088"/>
            <a:ext cx="386742" cy="38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E531292-8591-4FBB-83B9-328A257AD300}"/>
              </a:ext>
            </a:extLst>
          </p:cNvPr>
          <p:cNvCxnSpPr>
            <a:cxnSpLocks/>
          </p:cNvCxnSpPr>
          <p:nvPr/>
        </p:nvCxnSpPr>
        <p:spPr>
          <a:xfrm>
            <a:off x="2464281" y="953658"/>
            <a:ext cx="1647332" cy="529228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41B7657-B816-43A1-99D1-BC3BEA8C6295}"/>
              </a:ext>
            </a:extLst>
          </p:cNvPr>
          <p:cNvCxnSpPr>
            <a:cxnSpLocks/>
          </p:cNvCxnSpPr>
          <p:nvPr/>
        </p:nvCxnSpPr>
        <p:spPr>
          <a:xfrm>
            <a:off x="2824321" y="1482886"/>
            <a:ext cx="2463026" cy="544887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FE1FBBD-7EB0-4F84-8670-DCB5F9F1BC2D}"/>
              </a:ext>
            </a:extLst>
          </p:cNvPr>
          <p:cNvCxnSpPr>
            <a:cxnSpLocks/>
          </p:cNvCxnSpPr>
          <p:nvPr/>
        </p:nvCxnSpPr>
        <p:spPr>
          <a:xfrm>
            <a:off x="3410816" y="2424002"/>
            <a:ext cx="2871376" cy="384537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5">
            <a:extLst>
              <a:ext uri="{FF2B5EF4-FFF2-40B4-BE49-F238E27FC236}">
                <a16:creationId xmlns:a16="http://schemas.microsoft.com/office/drawing/2014/main" id="{CE8D1B91-6B90-4521-BB3F-5CBACEFEC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045" y="5766820"/>
            <a:ext cx="369432" cy="36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E613C7D-B12B-4F19-973B-279A41F5FE91}"/>
              </a:ext>
            </a:extLst>
          </p:cNvPr>
          <p:cNvSpPr/>
          <p:nvPr/>
        </p:nvSpPr>
        <p:spPr>
          <a:xfrm>
            <a:off x="540306" y="1198155"/>
            <a:ext cx="1311117" cy="49262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7A52BD8D-C0B2-497B-B11E-4942AF3F3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917" y="5869312"/>
            <a:ext cx="359514" cy="35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E58C5457-7BCC-42A5-ACA0-2E37FAC0F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8706" r="13894" b="9574"/>
          <a:stretch/>
        </p:blipFill>
        <p:spPr bwMode="auto">
          <a:xfrm>
            <a:off x="1316726" y="1292409"/>
            <a:ext cx="306630" cy="336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96E410D-64E5-4249-8C65-8FF8797119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9052" y="1269756"/>
            <a:ext cx="361386" cy="359514"/>
          </a:xfrm>
          <a:prstGeom prst="rect">
            <a:avLst/>
          </a:prstGeom>
        </p:spPr>
      </p:pic>
      <p:pic>
        <p:nvPicPr>
          <p:cNvPr id="27" name="Picture 2" descr="Image result for icon key">
            <a:extLst>
              <a:ext uri="{FF2B5EF4-FFF2-40B4-BE49-F238E27FC236}">
                <a16:creationId xmlns:a16="http://schemas.microsoft.com/office/drawing/2014/main" id="{EC82DA05-BE07-4E97-A25B-802346E70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16" y="6291590"/>
            <a:ext cx="475922" cy="47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Image result for example icon png">
            <a:extLst>
              <a:ext uri="{FF2B5EF4-FFF2-40B4-BE49-F238E27FC236}">
                <a16:creationId xmlns:a16="http://schemas.microsoft.com/office/drawing/2014/main" id="{DE54B8C9-0D3B-4A7D-BF7B-88287A517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917" y="102391"/>
            <a:ext cx="731110" cy="73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17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F3E937-D3DE-4863-9102-B7556EABA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081" y="865596"/>
            <a:ext cx="5259584" cy="33734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627" y="81032"/>
            <a:ext cx="2932660" cy="1035115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Modelling – Stage definitions</a:t>
            </a:r>
            <a:br>
              <a:rPr lang="en-GB" dirty="0"/>
            </a:b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0423-F2DA-4A11-9E75-1EB6423D69A6}" type="slidenum">
              <a:rPr lang="en-GB" smtClean="0"/>
              <a:pPr/>
              <a:t>72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768B-2E0F-4CE1-88C6-EB201069FDB3}" type="datetime6">
              <a:rPr lang="en-GB" smtClean="0"/>
              <a:t>September 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NeTEx UK Fare </a:t>
            </a:r>
            <a:r>
              <a:rPr lang="it-IT" dirty="0" err="1"/>
              <a:t>Profile</a:t>
            </a:r>
            <a:r>
              <a:rPr lang="it-IT" dirty="0"/>
              <a:t> - Basic Scope</a:t>
            </a:r>
            <a:endParaRPr lang="en-GB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213033" y="5905070"/>
            <a:ext cx="2316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© First Group 2018</a:t>
            </a:r>
          </a:p>
        </p:txBody>
      </p:sp>
      <p:sp>
        <p:nvSpPr>
          <p:cNvPr id="31" name="Line Callout 1 30"/>
          <p:cNvSpPr/>
          <p:nvPr/>
        </p:nvSpPr>
        <p:spPr bwMode="auto">
          <a:xfrm>
            <a:off x="71756" y="1559342"/>
            <a:ext cx="1662156" cy="553062"/>
          </a:xfrm>
          <a:prstGeom prst="borderCallout1">
            <a:avLst>
              <a:gd name="adj1" fmla="val 59703"/>
              <a:gd name="adj2" fmla="val 98166"/>
              <a:gd name="adj3" fmla="val 101574"/>
              <a:gd name="adj4" fmla="val 125783"/>
            </a:avLst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SCHEDULED STOP POINTs</a:t>
            </a:r>
          </a:p>
        </p:txBody>
      </p:sp>
      <p:sp>
        <p:nvSpPr>
          <p:cNvPr id="32" name="Line Callout 1 31"/>
          <p:cNvSpPr/>
          <p:nvPr/>
        </p:nvSpPr>
        <p:spPr bwMode="auto">
          <a:xfrm>
            <a:off x="274325" y="5336755"/>
            <a:ext cx="1395155" cy="553062"/>
          </a:xfrm>
          <a:prstGeom prst="borderCallout1">
            <a:avLst>
              <a:gd name="adj1" fmla="val -2078"/>
              <a:gd name="adj2" fmla="val 69867"/>
              <a:gd name="adj3" fmla="val -50055"/>
              <a:gd name="adj4" fmla="val 112849"/>
            </a:avLst>
          </a:prstGeom>
          <a:solidFill>
            <a:srgbClr val="33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FARE SECTIONs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5044572-FC00-47A7-81CF-AB7FABB26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1981" y="5004175"/>
            <a:ext cx="5046599" cy="4259321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Dynamic zone counting </a:t>
            </a:r>
            <a:r>
              <a:rPr lang="en-GB" dirty="0"/>
              <a:t>: Trip planner uses JOURNEY PATTERN to determine number of FARE SECTIONs traversed between origin and destination POINT IN PATTERN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A6BB66-895B-47A3-B2DE-044292B03C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251" b="11704"/>
          <a:stretch/>
        </p:blipFill>
        <p:spPr>
          <a:xfrm>
            <a:off x="2055725" y="1578978"/>
            <a:ext cx="1470011" cy="452926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5" name="Heptagon 34">
            <a:extLst>
              <a:ext uri="{FF2B5EF4-FFF2-40B4-BE49-F238E27FC236}">
                <a16:creationId xmlns:a16="http://schemas.microsoft.com/office/drawing/2014/main" id="{6A79CB5A-E403-49A9-AF3E-DB5C140CB1AF}"/>
              </a:ext>
            </a:extLst>
          </p:cNvPr>
          <p:cNvSpPr/>
          <p:nvPr/>
        </p:nvSpPr>
        <p:spPr>
          <a:xfrm>
            <a:off x="794618" y="4574055"/>
            <a:ext cx="180020" cy="186449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55" name="Arrow: Chevron 54">
            <a:extLst>
              <a:ext uri="{FF2B5EF4-FFF2-40B4-BE49-F238E27FC236}">
                <a16:creationId xmlns:a16="http://schemas.microsoft.com/office/drawing/2014/main" id="{E7C67B51-08D7-404D-AC95-13D7FBF6DAA0}"/>
              </a:ext>
            </a:extLst>
          </p:cNvPr>
          <p:cNvSpPr/>
          <p:nvPr/>
        </p:nvSpPr>
        <p:spPr>
          <a:xfrm rot="5400000">
            <a:off x="1939081" y="2322751"/>
            <a:ext cx="167038" cy="248973"/>
          </a:xfrm>
          <a:prstGeom prst="chevron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8" name="Arrow: Chevron 57">
            <a:extLst>
              <a:ext uri="{FF2B5EF4-FFF2-40B4-BE49-F238E27FC236}">
                <a16:creationId xmlns:a16="http://schemas.microsoft.com/office/drawing/2014/main" id="{78136E50-248E-411C-96F1-9CDA015FBCB6}"/>
              </a:ext>
            </a:extLst>
          </p:cNvPr>
          <p:cNvSpPr/>
          <p:nvPr/>
        </p:nvSpPr>
        <p:spPr>
          <a:xfrm rot="5400000">
            <a:off x="1972205" y="1794906"/>
            <a:ext cx="167038" cy="248973"/>
          </a:xfrm>
          <a:prstGeom prst="chevron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3139DF47-8C9E-4C41-9A79-373E7522BEBA}"/>
              </a:ext>
            </a:extLst>
          </p:cNvPr>
          <p:cNvSpPr/>
          <p:nvPr/>
        </p:nvSpPr>
        <p:spPr>
          <a:xfrm rot="5400000">
            <a:off x="1962037" y="2761073"/>
            <a:ext cx="167038" cy="248973"/>
          </a:xfrm>
          <a:prstGeom prst="chevron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8ED5CA84-2B6B-4948-8D34-E4C1A83094CE}"/>
              </a:ext>
            </a:extLst>
          </p:cNvPr>
          <p:cNvSpPr/>
          <p:nvPr/>
        </p:nvSpPr>
        <p:spPr>
          <a:xfrm rot="5400000">
            <a:off x="1969312" y="3821388"/>
            <a:ext cx="167038" cy="248973"/>
          </a:xfrm>
          <a:prstGeom prst="chevron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1584AFF7-359C-465C-B1CA-F8D52337E253}"/>
              </a:ext>
            </a:extLst>
          </p:cNvPr>
          <p:cNvSpPr/>
          <p:nvPr/>
        </p:nvSpPr>
        <p:spPr>
          <a:xfrm rot="5400000">
            <a:off x="1969312" y="4576093"/>
            <a:ext cx="167038" cy="248973"/>
          </a:xfrm>
          <a:prstGeom prst="chevron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0FD6025B-741C-484E-B7E0-D0745A315D9E}"/>
              </a:ext>
            </a:extLst>
          </p:cNvPr>
          <p:cNvSpPr/>
          <p:nvPr/>
        </p:nvSpPr>
        <p:spPr>
          <a:xfrm rot="5400000">
            <a:off x="1972205" y="5587020"/>
            <a:ext cx="167038" cy="248973"/>
          </a:xfrm>
          <a:prstGeom prst="chevron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7" y="2579393"/>
            <a:ext cx="1305791" cy="477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184C68C-3D0D-4D62-B62D-8BC90C38E235}"/>
              </a:ext>
            </a:extLst>
          </p:cNvPr>
          <p:cNvCxnSpPr>
            <a:cxnSpLocks/>
          </p:cNvCxnSpPr>
          <p:nvPr/>
        </p:nvCxnSpPr>
        <p:spPr>
          <a:xfrm flipV="1">
            <a:off x="2152562" y="2130706"/>
            <a:ext cx="5880652" cy="44939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Line Callout 1 31">
            <a:extLst>
              <a:ext uri="{FF2B5EF4-FFF2-40B4-BE49-F238E27FC236}">
                <a16:creationId xmlns:a16="http://schemas.microsoft.com/office/drawing/2014/main" id="{8FBF6F18-6E48-4F92-A363-563D24AF4C2E}"/>
              </a:ext>
            </a:extLst>
          </p:cNvPr>
          <p:cNvSpPr/>
          <p:nvPr/>
        </p:nvSpPr>
        <p:spPr bwMode="auto">
          <a:xfrm>
            <a:off x="242177" y="3235729"/>
            <a:ext cx="1395155" cy="672329"/>
          </a:xfrm>
          <a:prstGeom prst="borderCallout1">
            <a:avLst>
              <a:gd name="adj1" fmla="val 53924"/>
              <a:gd name="adj2" fmla="val 100710"/>
              <a:gd name="adj3" fmla="val -46929"/>
              <a:gd name="adj4" fmla="val 126129"/>
            </a:avLst>
          </a:prstGeom>
          <a:solidFill>
            <a:srgbClr val="33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FARE POINT IN PATTERN</a:t>
            </a:r>
          </a:p>
        </p:txBody>
      </p:sp>
      <p:cxnSp>
        <p:nvCxnSpPr>
          <p:cNvPr id="49157" name="Straight Arrow Connector 49156">
            <a:extLst>
              <a:ext uri="{FF2B5EF4-FFF2-40B4-BE49-F238E27FC236}">
                <a16:creationId xmlns:a16="http://schemas.microsoft.com/office/drawing/2014/main" id="{C5868842-CB6A-4087-A38F-7CF1CD4A084F}"/>
              </a:ext>
            </a:extLst>
          </p:cNvPr>
          <p:cNvCxnSpPr>
            <a:cxnSpLocks/>
          </p:cNvCxnSpPr>
          <p:nvPr/>
        </p:nvCxnSpPr>
        <p:spPr>
          <a:xfrm flipH="1">
            <a:off x="1887051" y="4139438"/>
            <a:ext cx="11062" cy="345753"/>
          </a:xfrm>
          <a:prstGeom prst="straightConnector1">
            <a:avLst/>
          </a:prstGeom>
          <a:ln w="57150">
            <a:solidFill>
              <a:srgbClr val="33CCCC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F8E04AF2-C277-4146-91EF-20CB8F9F2E08}"/>
              </a:ext>
            </a:extLst>
          </p:cNvPr>
          <p:cNvCxnSpPr>
            <a:cxnSpLocks/>
          </p:cNvCxnSpPr>
          <p:nvPr/>
        </p:nvCxnSpPr>
        <p:spPr>
          <a:xfrm>
            <a:off x="1909374" y="4880469"/>
            <a:ext cx="0" cy="586279"/>
          </a:xfrm>
          <a:prstGeom prst="straightConnector1">
            <a:avLst/>
          </a:prstGeom>
          <a:ln w="57150">
            <a:solidFill>
              <a:srgbClr val="33CCCC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FD4A5F8F-500F-43DB-98DD-A51E4BFC6931}"/>
              </a:ext>
            </a:extLst>
          </p:cNvPr>
          <p:cNvCxnSpPr>
            <a:cxnSpLocks/>
          </p:cNvCxnSpPr>
          <p:nvPr/>
        </p:nvCxnSpPr>
        <p:spPr>
          <a:xfrm>
            <a:off x="1880075" y="3124881"/>
            <a:ext cx="0" cy="586279"/>
          </a:xfrm>
          <a:prstGeom prst="straightConnector1">
            <a:avLst/>
          </a:prstGeom>
          <a:ln w="57150">
            <a:solidFill>
              <a:srgbClr val="33CCCC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F4B66D6-F78C-4645-AC8D-EA73DFB41D1D}"/>
              </a:ext>
            </a:extLst>
          </p:cNvPr>
          <p:cNvCxnSpPr>
            <a:cxnSpLocks/>
          </p:cNvCxnSpPr>
          <p:nvPr/>
        </p:nvCxnSpPr>
        <p:spPr>
          <a:xfrm>
            <a:off x="1837627" y="2538602"/>
            <a:ext cx="0" cy="213208"/>
          </a:xfrm>
          <a:prstGeom prst="straightConnector1">
            <a:avLst/>
          </a:prstGeom>
          <a:ln w="57150">
            <a:solidFill>
              <a:srgbClr val="33CCCC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76F56CC1-EE2F-411C-8BD6-692C043D60EC}"/>
              </a:ext>
            </a:extLst>
          </p:cNvPr>
          <p:cNvCxnSpPr>
            <a:cxnSpLocks/>
          </p:cNvCxnSpPr>
          <p:nvPr/>
        </p:nvCxnSpPr>
        <p:spPr>
          <a:xfrm>
            <a:off x="1821736" y="2002912"/>
            <a:ext cx="5026" cy="300963"/>
          </a:xfrm>
          <a:prstGeom prst="straightConnector1">
            <a:avLst/>
          </a:prstGeom>
          <a:ln w="57150">
            <a:solidFill>
              <a:srgbClr val="33CCCC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2E405DB-4AE0-48A7-9129-57537A42519F}"/>
              </a:ext>
            </a:extLst>
          </p:cNvPr>
          <p:cNvGrpSpPr/>
          <p:nvPr/>
        </p:nvGrpSpPr>
        <p:grpSpPr>
          <a:xfrm>
            <a:off x="520008" y="1182195"/>
            <a:ext cx="851181" cy="300243"/>
            <a:chOff x="2186735" y="1988840"/>
            <a:chExt cx="2385265" cy="720080"/>
          </a:xfrm>
        </p:grpSpPr>
        <p:sp>
          <p:nvSpPr>
            <p:cNvPr id="87" name="Chevron 24">
              <a:extLst>
                <a:ext uri="{FF2B5EF4-FFF2-40B4-BE49-F238E27FC236}">
                  <a16:creationId xmlns:a16="http://schemas.microsoft.com/office/drawing/2014/main" id="{804E6755-043D-45FF-A0BD-503F879301F4}"/>
                </a:ext>
              </a:extLst>
            </p:cNvPr>
            <p:cNvSpPr/>
            <p:nvPr/>
          </p:nvSpPr>
          <p:spPr>
            <a:xfrm>
              <a:off x="2186735" y="1988840"/>
              <a:ext cx="495055" cy="720080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8" name="Chevron 25">
              <a:extLst>
                <a:ext uri="{FF2B5EF4-FFF2-40B4-BE49-F238E27FC236}">
                  <a16:creationId xmlns:a16="http://schemas.microsoft.com/office/drawing/2014/main" id="{0D819870-1C34-4C46-AE2D-FD7AD50D1EF8}"/>
                </a:ext>
              </a:extLst>
            </p:cNvPr>
            <p:cNvSpPr/>
            <p:nvPr/>
          </p:nvSpPr>
          <p:spPr>
            <a:xfrm>
              <a:off x="2659287" y="1988840"/>
              <a:ext cx="495055" cy="720080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9" name="Chevron 26">
              <a:extLst>
                <a:ext uri="{FF2B5EF4-FFF2-40B4-BE49-F238E27FC236}">
                  <a16:creationId xmlns:a16="http://schemas.microsoft.com/office/drawing/2014/main" id="{62D7CEAA-3F53-4B50-AA7D-4D33755D9BE5}"/>
                </a:ext>
              </a:extLst>
            </p:cNvPr>
            <p:cNvSpPr/>
            <p:nvPr/>
          </p:nvSpPr>
          <p:spPr>
            <a:xfrm>
              <a:off x="3140787" y="1988840"/>
              <a:ext cx="495055" cy="720080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0" name="Chevron 27">
              <a:extLst>
                <a:ext uri="{FF2B5EF4-FFF2-40B4-BE49-F238E27FC236}">
                  <a16:creationId xmlns:a16="http://schemas.microsoft.com/office/drawing/2014/main" id="{C5C41CA8-1D6C-44AB-BD44-E37CDCCEA01A}"/>
                </a:ext>
              </a:extLst>
            </p:cNvPr>
            <p:cNvSpPr/>
            <p:nvPr/>
          </p:nvSpPr>
          <p:spPr>
            <a:xfrm>
              <a:off x="3604392" y="1988840"/>
              <a:ext cx="495055" cy="720080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1" name="Chevron 28">
              <a:extLst>
                <a:ext uri="{FF2B5EF4-FFF2-40B4-BE49-F238E27FC236}">
                  <a16:creationId xmlns:a16="http://schemas.microsoft.com/office/drawing/2014/main" id="{45014CE0-24CA-41DD-A6FF-9FE6A60B5067}"/>
                </a:ext>
              </a:extLst>
            </p:cNvPr>
            <p:cNvSpPr/>
            <p:nvPr/>
          </p:nvSpPr>
          <p:spPr>
            <a:xfrm>
              <a:off x="4076945" y="1988840"/>
              <a:ext cx="495055" cy="720080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33" name="Picture 2" descr="Image result for icon key">
            <a:extLst>
              <a:ext uri="{FF2B5EF4-FFF2-40B4-BE49-F238E27FC236}">
                <a16:creationId xmlns:a16="http://schemas.microsoft.com/office/drawing/2014/main" id="{F6AE83E5-F7D1-41F2-BC6C-E7C3BA94F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859" y="6323963"/>
            <a:ext cx="475922" cy="46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3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761910" y="2258870"/>
            <a:ext cx="5579984" cy="1788036"/>
          </a:xfrm>
        </p:spPr>
        <p:txBody>
          <a:bodyPr/>
          <a:lstStyle/>
          <a:p>
            <a:r>
              <a:rPr lang="en-GB" dirty="0"/>
              <a:t>Summary  </a:t>
            </a:r>
            <a:br>
              <a:rPr lang="en-GB" dirty="0"/>
            </a:b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243390" y="3383995"/>
            <a:ext cx="5579984" cy="1500187"/>
          </a:xfrm>
        </p:spPr>
        <p:txBody>
          <a:bodyPr>
            <a:normAutofit/>
          </a:bodyPr>
          <a:lstStyle/>
          <a:p>
            <a:endParaRPr lang="en-GB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0423-F2DA-4A11-9E75-1EB6423D69A6}" type="slidenum">
              <a:rPr lang="en-GB" smtClean="0"/>
              <a:pPr/>
              <a:t>73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768B-2E0F-4CE1-88C6-EB201069FDB3}" type="datetime6">
              <a:rPr lang="en-GB" smtClean="0"/>
              <a:t>September 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NeTEx UK Fare Profile - Introduction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69643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14010" y="422088"/>
            <a:ext cx="6395537" cy="822876"/>
          </a:xfrm>
        </p:spPr>
        <p:txBody>
          <a:bodyPr/>
          <a:lstStyle/>
          <a:p>
            <a:r>
              <a:rPr lang="en-GB" dirty="0"/>
              <a:t>Key Points: Fares are complex, but not that complex!</a:t>
            </a:r>
            <a:br>
              <a:rPr lang="en-GB" sz="3600" dirty="0"/>
            </a:b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51838" y="1710923"/>
            <a:ext cx="7453933" cy="4626425"/>
          </a:xfrm>
        </p:spPr>
        <p:txBody>
          <a:bodyPr>
            <a:normAutofit fontScale="70000" lnSpcReduction="20000"/>
          </a:bodyPr>
          <a:lstStyle/>
          <a:p>
            <a:pPr marL="214313" lvl="1" indent="-214313">
              <a:lnSpc>
                <a:spcPct val="120000"/>
              </a:lnSpc>
              <a:spcBef>
                <a:spcPts val="750"/>
              </a:spcBef>
              <a:buSzPct val="100000"/>
              <a:tabLst>
                <a:tab pos="253604" algn="l"/>
                <a:tab pos="332185" algn="l"/>
                <a:tab pos="669131" algn="l"/>
                <a:tab pos="1006079" algn="l"/>
                <a:tab pos="1343025" algn="l"/>
                <a:tab pos="1679972" algn="l"/>
                <a:tab pos="2016919" algn="l"/>
                <a:tab pos="2353866" algn="l"/>
                <a:tab pos="2690813" algn="l"/>
                <a:tab pos="3027760" algn="l"/>
                <a:tab pos="3364706" algn="l"/>
                <a:tab pos="3701654" algn="l"/>
                <a:tab pos="4038600" algn="l"/>
                <a:tab pos="4375547" algn="l"/>
                <a:tab pos="4712494" algn="l"/>
                <a:tab pos="5049441" algn="l"/>
                <a:tab pos="5386388" algn="l"/>
                <a:tab pos="5723335" algn="l"/>
                <a:tab pos="6060281" algn="l"/>
                <a:tab pos="6397229" algn="l"/>
                <a:tab pos="6734175" algn="l"/>
              </a:tabLst>
            </a:pPr>
            <a:r>
              <a:rPr lang="en-GB" sz="2100" b="1" dirty="0">
                <a:solidFill>
                  <a:schemeClr val="accent1"/>
                </a:solidFill>
              </a:rPr>
              <a:t>We can represent any fare using a set of reusable components </a:t>
            </a:r>
          </a:p>
          <a:p>
            <a:pPr marL="671513" lvl="2" indent="-214313">
              <a:lnSpc>
                <a:spcPct val="130000"/>
              </a:lnSpc>
              <a:spcBef>
                <a:spcPts val="750"/>
              </a:spcBef>
              <a:buSzPct val="100000"/>
              <a:tabLst>
                <a:tab pos="253604" algn="l"/>
                <a:tab pos="332185" algn="l"/>
                <a:tab pos="669131" algn="l"/>
                <a:tab pos="1006079" algn="l"/>
                <a:tab pos="1343025" algn="l"/>
                <a:tab pos="1679972" algn="l"/>
                <a:tab pos="2016919" algn="l"/>
                <a:tab pos="2353866" algn="l"/>
                <a:tab pos="2690813" algn="l"/>
                <a:tab pos="3027760" algn="l"/>
                <a:tab pos="3364706" algn="l"/>
                <a:tab pos="3701654" algn="l"/>
                <a:tab pos="4038600" algn="l"/>
                <a:tab pos="4375547" algn="l"/>
                <a:tab pos="4712494" algn="l"/>
                <a:tab pos="5049441" algn="l"/>
                <a:tab pos="5386388" algn="l"/>
                <a:tab pos="5723335" algn="l"/>
                <a:tab pos="6060281" algn="l"/>
                <a:tab pos="6397229" algn="l"/>
                <a:tab pos="6734175" algn="l"/>
              </a:tabLst>
            </a:pPr>
            <a:r>
              <a:rPr lang="en-GB" sz="1900" dirty="0">
                <a:latin typeface="+mj-lt"/>
                <a:ea typeface="+mj-ea"/>
                <a:cs typeface="+mj-cs"/>
              </a:rPr>
              <a:t>Tariffs can be related to the network using the concept of “Access Rights”</a:t>
            </a:r>
          </a:p>
          <a:p>
            <a:pPr marL="214313" lvl="1" indent="-214313">
              <a:lnSpc>
                <a:spcPct val="120000"/>
              </a:lnSpc>
              <a:spcBef>
                <a:spcPts val="750"/>
              </a:spcBef>
              <a:buSzPct val="100000"/>
              <a:tabLst>
                <a:tab pos="253604" algn="l"/>
                <a:tab pos="332185" algn="l"/>
                <a:tab pos="669131" algn="l"/>
                <a:tab pos="1006079" algn="l"/>
                <a:tab pos="1343025" algn="l"/>
                <a:tab pos="1679972" algn="l"/>
                <a:tab pos="2016919" algn="l"/>
                <a:tab pos="2353866" algn="l"/>
                <a:tab pos="2690813" algn="l"/>
                <a:tab pos="3027760" algn="l"/>
                <a:tab pos="3364706" algn="l"/>
                <a:tab pos="3701654" algn="l"/>
                <a:tab pos="4038600" algn="l"/>
                <a:tab pos="4375547" algn="l"/>
                <a:tab pos="4712494" algn="l"/>
                <a:tab pos="5049441" algn="l"/>
                <a:tab pos="5386388" algn="l"/>
                <a:tab pos="5723335" algn="l"/>
                <a:tab pos="6060281" algn="l"/>
                <a:tab pos="6397229" algn="l"/>
                <a:tab pos="6734175" algn="l"/>
              </a:tabLst>
            </a:pPr>
            <a:r>
              <a:rPr lang="en-GB" sz="2200" b="1" dirty="0">
                <a:solidFill>
                  <a:schemeClr val="accent1"/>
                </a:solidFill>
              </a:rPr>
              <a:t>For UK basic Bus fares there are four  main Tariff Structures</a:t>
            </a:r>
          </a:p>
          <a:p>
            <a:pPr marL="671513" lvl="2" indent="-214313">
              <a:lnSpc>
                <a:spcPct val="130000"/>
              </a:lnSpc>
              <a:spcBef>
                <a:spcPts val="750"/>
              </a:spcBef>
              <a:buSzPct val="100000"/>
              <a:tabLst>
                <a:tab pos="253604" algn="l"/>
                <a:tab pos="332185" algn="l"/>
                <a:tab pos="669131" algn="l"/>
                <a:tab pos="1006079" algn="l"/>
                <a:tab pos="1343025" algn="l"/>
                <a:tab pos="1679972" algn="l"/>
                <a:tab pos="2016919" algn="l"/>
                <a:tab pos="2353866" algn="l"/>
                <a:tab pos="2690813" algn="l"/>
                <a:tab pos="3027760" algn="l"/>
                <a:tab pos="3364706" algn="l"/>
                <a:tab pos="3701654" algn="l"/>
                <a:tab pos="4038600" algn="l"/>
                <a:tab pos="4375547" algn="l"/>
                <a:tab pos="4712494" algn="l"/>
                <a:tab pos="5049441" algn="l"/>
                <a:tab pos="5386388" algn="l"/>
                <a:tab pos="5723335" algn="l"/>
                <a:tab pos="6060281" algn="l"/>
                <a:tab pos="6397229" algn="l"/>
                <a:tab pos="6734175" algn="l"/>
              </a:tabLst>
            </a:pPr>
            <a:r>
              <a:rPr lang="en-GB" sz="1900" dirty="0">
                <a:latin typeface="+mj-lt"/>
                <a:ea typeface="+mj-ea"/>
                <a:cs typeface="+mj-cs"/>
              </a:rPr>
              <a:t>(a) </a:t>
            </a:r>
            <a:r>
              <a:rPr lang="en-GB" sz="1900" b="1" dirty="0">
                <a:latin typeface="+mj-lt"/>
                <a:ea typeface="+mj-ea"/>
                <a:cs typeface="+mj-cs"/>
              </a:rPr>
              <a:t>P2P</a:t>
            </a:r>
            <a:r>
              <a:rPr lang="en-GB" sz="1900" dirty="0">
                <a:latin typeface="+mj-lt"/>
                <a:ea typeface="+mj-ea"/>
                <a:cs typeface="+mj-cs"/>
              </a:rPr>
              <a:t> / </a:t>
            </a:r>
            <a:r>
              <a:rPr lang="en-GB" sz="1900" b="1" dirty="0">
                <a:latin typeface="+mj-lt"/>
                <a:ea typeface="+mj-ea"/>
                <a:cs typeface="+mj-cs"/>
              </a:rPr>
              <a:t>Z2Z</a:t>
            </a:r>
            <a:r>
              <a:rPr lang="en-GB" sz="1900" dirty="0">
                <a:latin typeface="+mj-lt"/>
                <a:ea typeface="+mj-ea"/>
                <a:cs typeface="+mj-cs"/>
              </a:rPr>
              <a:t>, (b) </a:t>
            </a:r>
            <a:r>
              <a:rPr lang="en-GB" sz="1900" b="1" dirty="0">
                <a:latin typeface="+mj-lt"/>
                <a:ea typeface="+mj-ea"/>
                <a:cs typeface="+mj-cs"/>
              </a:rPr>
              <a:t>Zonal</a:t>
            </a:r>
            <a:r>
              <a:rPr lang="en-GB" sz="1900" dirty="0">
                <a:latin typeface="+mj-lt"/>
                <a:ea typeface="+mj-ea"/>
                <a:cs typeface="+mj-cs"/>
              </a:rPr>
              <a:t>, (c) </a:t>
            </a:r>
            <a:r>
              <a:rPr lang="en-GB" sz="1900" b="1" dirty="0">
                <a:latin typeface="+mj-lt"/>
                <a:ea typeface="+mj-ea"/>
                <a:cs typeface="+mj-cs"/>
              </a:rPr>
              <a:t>Stage / Section,</a:t>
            </a:r>
            <a:r>
              <a:rPr lang="en-GB" sz="1900" dirty="0">
                <a:latin typeface="+mj-lt"/>
                <a:ea typeface="+mj-ea"/>
                <a:cs typeface="+mj-cs"/>
              </a:rPr>
              <a:t> (d) </a:t>
            </a:r>
            <a:r>
              <a:rPr lang="en-GB" sz="1900" b="1" dirty="0">
                <a:latin typeface="+mj-lt"/>
                <a:ea typeface="+mj-ea"/>
                <a:cs typeface="+mj-cs"/>
              </a:rPr>
              <a:t>Flat</a:t>
            </a:r>
          </a:p>
          <a:p>
            <a:pPr marL="671513" lvl="2" indent="-214313">
              <a:lnSpc>
                <a:spcPct val="130000"/>
              </a:lnSpc>
              <a:spcBef>
                <a:spcPts val="750"/>
              </a:spcBef>
              <a:buSzPct val="100000"/>
              <a:tabLst>
                <a:tab pos="253604" algn="l"/>
                <a:tab pos="332185" algn="l"/>
                <a:tab pos="669131" algn="l"/>
                <a:tab pos="1006079" algn="l"/>
                <a:tab pos="1343025" algn="l"/>
                <a:tab pos="1679972" algn="l"/>
                <a:tab pos="2016919" algn="l"/>
                <a:tab pos="2353866" algn="l"/>
                <a:tab pos="2690813" algn="l"/>
                <a:tab pos="3027760" algn="l"/>
                <a:tab pos="3364706" algn="l"/>
                <a:tab pos="3701654" algn="l"/>
                <a:tab pos="4038600" algn="l"/>
                <a:tab pos="4375547" algn="l"/>
                <a:tab pos="4712494" algn="l"/>
                <a:tab pos="5049441" algn="l"/>
                <a:tab pos="5386388" algn="l"/>
                <a:tab pos="5723335" algn="l"/>
                <a:tab pos="6060281" algn="l"/>
                <a:tab pos="6397229" algn="l"/>
                <a:tab pos="6734175" algn="l"/>
              </a:tabLst>
            </a:pPr>
            <a:r>
              <a:rPr lang="en-GB" sz="1900" dirty="0">
                <a:latin typeface="+mj-lt"/>
                <a:ea typeface="+mj-ea"/>
                <a:cs typeface="+mj-cs"/>
              </a:rPr>
              <a:t>We can model the elements of each of these on a single page of UML,  </a:t>
            </a:r>
          </a:p>
          <a:p>
            <a:pPr marL="214313" lvl="1" indent="-214313">
              <a:lnSpc>
                <a:spcPct val="130000"/>
              </a:lnSpc>
              <a:spcBef>
                <a:spcPts val="750"/>
              </a:spcBef>
              <a:buSzPct val="100000"/>
              <a:tabLst>
                <a:tab pos="253604" algn="l"/>
                <a:tab pos="332185" algn="l"/>
                <a:tab pos="669131" algn="l"/>
                <a:tab pos="1006079" algn="l"/>
                <a:tab pos="1343025" algn="l"/>
                <a:tab pos="1679972" algn="l"/>
                <a:tab pos="2016919" algn="l"/>
                <a:tab pos="2353866" algn="l"/>
                <a:tab pos="2690813" algn="l"/>
                <a:tab pos="3027760" algn="l"/>
                <a:tab pos="3364706" algn="l"/>
                <a:tab pos="3701654" algn="l"/>
                <a:tab pos="4038600" algn="l"/>
                <a:tab pos="4375547" algn="l"/>
                <a:tab pos="4712494" algn="l"/>
                <a:tab pos="5049441" algn="l"/>
                <a:tab pos="5386388" algn="l"/>
                <a:tab pos="5723335" algn="l"/>
                <a:tab pos="6060281" algn="l"/>
                <a:tab pos="6397229" algn="l"/>
                <a:tab pos="6734175" algn="l"/>
              </a:tabLst>
            </a:pPr>
            <a:r>
              <a:rPr lang="en-GB" sz="2200" b="1" dirty="0">
                <a:solidFill>
                  <a:schemeClr val="accent1"/>
                </a:solidFill>
              </a:rPr>
              <a:t>For UK </a:t>
            </a:r>
            <a:r>
              <a:rPr lang="en-GB" sz="2400" b="1" dirty="0">
                <a:solidFill>
                  <a:schemeClr val="accent1"/>
                </a:solidFill>
              </a:rPr>
              <a:t>basic Bus fares</a:t>
            </a:r>
            <a:r>
              <a:rPr lang="en-GB" sz="2200" b="1" dirty="0">
                <a:solidFill>
                  <a:schemeClr val="accent1"/>
                </a:solidFill>
              </a:rPr>
              <a:t> there are two fundamental product groups</a:t>
            </a:r>
            <a:endParaRPr lang="en-GB" sz="2100" dirty="0">
              <a:latin typeface="+mj-lt"/>
              <a:ea typeface="+mj-ea"/>
              <a:cs typeface="+mj-cs"/>
            </a:endParaRPr>
          </a:p>
          <a:p>
            <a:pPr marL="671513" lvl="2" indent="-214313">
              <a:lnSpc>
                <a:spcPct val="130000"/>
              </a:lnSpc>
              <a:spcBef>
                <a:spcPts val="750"/>
              </a:spcBef>
              <a:buSzPct val="100000"/>
              <a:tabLst>
                <a:tab pos="253604" algn="l"/>
                <a:tab pos="332185" algn="l"/>
                <a:tab pos="669131" algn="l"/>
                <a:tab pos="1006079" algn="l"/>
                <a:tab pos="1343025" algn="l"/>
                <a:tab pos="1679972" algn="l"/>
                <a:tab pos="2016919" algn="l"/>
                <a:tab pos="2353866" algn="l"/>
                <a:tab pos="2690813" algn="l"/>
                <a:tab pos="3027760" algn="l"/>
                <a:tab pos="3364706" algn="l"/>
                <a:tab pos="3701654" algn="l"/>
                <a:tab pos="4038600" algn="l"/>
                <a:tab pos="4375547" algn="l"/>
                <a:tab pos="4712494" algn="l"/>
                <a:tab pos="5049441" algn="l"/>
                <a:tab pos="5386388" algn="l"/>
                <a:tab pos="5723335" algn="l"/>
                <a:tab pos="6060281" algn="l"/>
                <a:tab pos="6397229" algn="l"/>
                <a:tab pos="6734175" algn="l"/>
              </a:tabLst>
            </a:pPr>
            <a:r>
              <a:rPr lang="en-GB" sz="1900" dirty="0">
                <a:latin typeface="+mj-lt"/>
                <a:ea typeface="+mj-ea"/>
                <a:cs typeface="+mj-cs"/>
              </a:rPr>
              <a:t>(a) </a:t>
            </a:r>
            <a:r>
              <a:rPr lang="en-GB" sz="1900" b="1" dirty="0">
                <a:latin typeface="+mj-lt"/>
                <a:ea typeface="+mj-ea"/>
                <a:cs typeface="+mj-cs"/>
              </a:rPr>
              <a:t>Trip</a:t>
            </a:r>
            <a:r>
              <a:rPr lang="en-GB" sz="1900" dirty="0">
                <a:latin typeface="+mj-lt"/>
                <a:ea typeface="+mj-ea"/>
                <a:cs typeface="+mj-cs"/>
              </a:rPr>
              <a:t>, (b) </a:t>
            </a:r>
            <a:r>
              <a:rPr lang="en-GB" sz="1900" b="1" dirty="0">
                <a:latin typeface="+mj-lt"/>
                <a:ea typeface="+mj-ea"/>
                <a:cs typeface="+mj-cs"/>
              </a:rPr>
              <a:t>Period Pass </a:t>
            </a:r>
            <a:r>
              <a:rPr lang="en-GB" sz="1900" dirty="0">
                <a:latin typeface="+mj-lt"/>
                <a:ea typeface="+mj-ea"/>
                <a:cs typeface="+mj-cs"/>
              </a:rPr>
              <a:t>(Day, Week, Season etc)</a:t>
            </a:r>
          </a:p>
          <a:p>
            <a:pPr marL="214313" lvl="1" indent="-214313">
              <a:lnSpc>
                <a:spcPct val="130000"/>
              </a:lnSpc>
              <a:spcBef>
                <a:spcPts val="750"/>
              </a:spcBef>
              <a:buSzPct val="100000"/>
              <a:tabLst>
                <a:tab pos="253604" algn="l"/>
                <a:tab pos="332185" algn="l"/>
                <a:tab pos="669131" algn="l"/>
                <a:tab pos="1006079" algn="l"/>
                <a:tab pos="1343025" algn="l"/>
                <a:tab pos="1679972" algn="l"/>
                <a:tab pos="2016919" algn="l"/>
                <a:tab pos="2353866" algn="l"/>
                <a:tab pos="2690813" algn="l"/>
                <a:tab pos="3027760" algn="l"/>
                <a:tab pos="3364706" algn="l"/>
                <a:tab pos="3701654" algn="l"/>
                <a:tab pos="4038600" algn="l"/>
                <a:tab pos="4375547" algn="l"/>
                <a:tab pos="4712494" algn="l"/>
                <a:tab pos="5049441" algn="l"/>
                <a:tab pos="5386388" algn="l"/>
                <a:tab pos="5723335" algn="l"/>
                <a:tab pos="6060281" algn="l"/>
                <a:tab pos="6397229" algn="l"/>
                <a:tab pos="6734175" algn="l"/>
              </a:tabLst>
            </a:pPr>
            <a:r>
              <a:rPr lang="en-GB" sz="2200" b="1" dirty="0">
                <a:solidFill>
                  <a:schemeClr val="accent1"/>
                </a:solidFill>
              </a:rPr>
              <a:t>For UK basic Bus fares there are a limited number of other parameters needed, </a:t>
            </a:r>
          </a:p>
          <a:p>
            <a:pPr marL="671513" lvl="2" indent="-214313">
              <a:lnSpc>
                <a:spcPct val="130000"/>
              </a:lnSpc>
              <a:spcBef>
                <a:spcPts val="750"/>
              </a:spcBef>
              <a:buSzPct val="100000"/>
              <a:tabLst>
                <a:tab pos="253604" algn="l"/>
                <a:tab pos="332185" algn="l"/>
                <a:tab pos="669131" algn="l"/>
                <a:tab pos="1006079" algn="l"/>
                <a:tab pos="1343025" algn="l"/>
                <a:tab pos="1679972" algn="l"/>
                <a:tab pos="2016919" algn="l"/>
                <a:tab pos="2353866" algn="l"/>
                <a:tab pos="2690813" algn="l"/>
                <a:tab pos="3027760" algn="l"/>
                <a:tab pos="3364706" algn="l"/>
                <a:tab pos="3701654" algn="l"/>
                <a:tab pos="4038600" algn="l"/>
                <a:tab pos="4375547" algn="l"/>
                <a:tab pos="4712494" algn="l"/>
                <a:tab pos="5049441" algn="l"/>
                <a:tab pos="5386388" algn="l"/>
                <a:tab pos="5723335" algn="l"/>
                <a:tab pos="6060281" algn="l"/>
                <a:tab pos="6397229" algn="l"/>
                <a:tab pos="6734175" algn="l"/>
              </a:tabLst>
            </a:pPr>
            <a:r>
              <a:rPr lang="en-GB" sz="1700" dirty="0">
                <a:latin typeface="+mj-lt"/>
                <a:ea typeface="+mj-ea"/>
                <a:cs typeface="+mj-cs"/>
              </a:rPr>
              <a:t>E.g. User Types, Group Tickets, Validity Periods,  etc.</a:t>
            </a:r>
          </a:p>
          <a:p>
            <a:pPr marL="671513" lvl="2" indent="-214313">
              <a:lnSpc>
                <a:spcPct val="130000"/>
              </a:lnSpc>
              <a:spcBef>
                <a:spcPts val="750"/>
              </a:spcBef>
              <a:buSzPct val="100000"/>
              <a:tabLst>
                <a:tab pos="253604" algn="l"/>
                <a:tab pos="332185" algn="l"/>
                <a:tab pos="669131" algn="l"/>
                <a:tab pos="1006079" algn="l"/>
                <a:tab pos="1343025" algn="l"/>
                <a:tab pos="1679972" algn="l"/>
                <a:tab pos="2016919" algn="l"/>
                <a:tab pos="2353866" algn="l"/>
                <a:tab pos="2690813" algn="l"/>
                <a:tab pos="3027760" algn="l"/>
                <a:tab pos="3364706" algn="l"/>
                <a:tab pos="3701654" algn="l"/>
                <a:tab pos="4038600" algn="l"/>
                <a:tab pos="4375547" algn="l"/>
                <a:tab pos="4712494" algn="l"/>
                <a:tab pos="5049441" algn="l"/>
                <a:tab pos="5386388" algn="l"/>
                <a:tab pos="5723335" algn="l"/>
                <a:tab pos="6060281" algn="l"/>
                <a:tab pos="6397229" algn="l"/>
                <a:tab pos="6734175" algn="l"/>
              </a:tabLst>
            </a:pPr>
            <a:r>
              <a:rPr lang="en-GB" sz="1900" dirty="0">
                <a:latin typeface="+mj-lt"/>
                <a:ea typeface="+mj-ea"/>
                <a:cs typeface="+mj-cs"/>
              </a:rPr>
              <a:t>E.g. Type of Travel Document, Distribution Channels, Payment Methods, etc</a:t>
            </a:r>
          </a:p>
          <a:p>
            <a:pPr marL="214313" lvl="1" indent="-214313">
              <a:lnSpc>
                <a:spcPct val="130000"/>
              </a:lnSpc>
              <a:spcBef>
                <a:spcPts val="750"/>
              </a:spcBef>
              <a:buSzPct val="100000"/>
              <a:tabLst>
                <a:tab pos="253604" algn="l"/>
                <a:tab pos="332185" algn="l"/>
                <a:tab pos="669131" algn="l"/>
                <a:tab pos="1006079" algn="l"/>
                <a:tab pos="1343025" algn="l"/>
                <a:tab pos="1679972" algn="l"/>
                <a:tab pos="2016919" algn="l"/>
                <a:tab pos="2353866" algn="l"/>
                <a:tab pos="2690813" algn="l"/>
                <a:tab pos="3027760" algn="l"/>
                <a:tab pos="3364706" algn="l"/>
                <a:tab pos="3701654" algn="l"/>
                <a:tab pos="4038600" algn="l"/>
                <a:tab pos="4375547" algn="l"/>
                <a:tab pos="4712494" algn="l"/>
                <a:tab pos="5049441" algn="l"/>
                <a:tab pos="5386388" algn="l"/>
                <a:tab pos="5723335" algn="l"/>
                <a:tab pos="6060281" algn="l"/>
                <a:tab pos="6397229" algn="l"/>
                <a:tab pos="6734175" algn="l"/>
              </a:tabLst>
            </a:pPr>
            <a:r>
              <a:rPr lang="en-GB" sz="2200" b="1" dirty="0">
                <a:solidFill>
                  <a:schemeClr val="accent1"/>
                </a:solidFill>
              </a:rPr>
              <a:t>To cover all  UK</a:t>
            </a:r>
            <a:r>
              <a:rPr lang="en-GB" sz="2400" b="1" dirty="0">
                <a:solidFill>
                  <a:schemeClr val="accent1"/>
                </a:solidFill>
              </a:rPr>
              <a:t> Bus fares</a:t>
            </a:r>
            <a:r>
              <a:rPr lang="en-GB" sz="2200" b="1" dirty="0">
                <a:solidFill>
                  <a:schemeClr val="accent1"/>
                </a:solidFill>
              </a:rPr>
              <a:t> some additional products are needed</a:t>
            </a:r>
            <a:endParaRPr lang="en-GB" sz="2100" dirty="0"/>
          </a:p>
          <a:p>
            <a:pPr marL="671513" lvl="2" indent="-214313">
              <a:lnSpc>
                <a:spcPct val="130000"/>
              </a:lnSpc>
              <a:spcBef>
                <a:spcPts val="750"/>
              </a:spcBef>
              <a:buSzPct val="100000"/>
              <a:tabLst>
                <a:tab pos="253604" algn="l"/>
                <a:tab pos="332185" algn="l"/>
                <a:tab pos="669131" algn="l"/>
                <a:tab pos="1006079" algn="l"/>
                <a:tab pos="1343025" algn="l"/>
                <a:tab pos="1679972" algn="l"/>
                <a:tab pos="2016919" algn="l"/>
                <a:tab pos="2353866" algn="l"/>
                <a:tab pos="2690813" algn="l"/>
                <a:tab pos="3027760" algn="l"/>
                <a:tab pos="3364706" algn="l"/>
                <a:tab pos="3701654" algn="l"/>
                <a:tab pos="4038600" algn="l"/>
                <a:tab pos="4375547" algn="l"/>
                <a:tab pos="4712494" algn="l"/>
                <a:tab pos="5049441" algn="l"/>
                <a:tab pos="5386388" algn="l"/>
                <a:tab pos="5723335" algn="l"/>
                <a:tab pos="6060281" algn="l"/>
                <a:tab pos="6397229" algn="l"/>
                <a:tab pos="6734175" algn="l"/>
              </a:tabLst>
            </a:pPr>
            <a:r>
              <a:rPr lang="en-GB" sz="1900" dirty="0"/>
              <a:t>(a) </a:t>
            </a:r>
            <a:r>
              <a:rPr lang="en-GB" sz="1900" b="1" dirty="0"/>
              <a:t>Amount of Price unit  </a:t>
            </a:r>
            <a:r>
              <a:rPr lang="en-GB" sz="1900" dirty="0"/>
              <a:t>(b) </a:t>
            </a:r>
            <a:r>
              <a:rPr lang="en-GB" sz="1900" b="1" dirty="0"/>
              <a:t>Sale Discount right</a:t>
            </a:r>
            <a:r>
              <a:rPr lang="en-GB" sz="1900" dirty="0"/>
              <a:t>, (c) </a:t>
            </a:r>
            <a:r>
              <a:rPr lang="en-GB" sz="1900" b="1" dirty="0"/>
              <a:t>Capped Discount Right</a:t>
            </a:r>
          </a:p>
          <a:p>
            <a:pPr marL="671513" lvl="2" indent="-214313">
              <a:lnSpc>
                <a:spcPct val="130000"/>
              </a:lnSpc>
              <a:spcBef>
                <a:spcPts val="750"/>
              </a:spcBef>
              <a:buSzPct val="100000"/>
              <a:tabLst>
                <a:tab pos="253604" algn="l"/>
                <a:tab pos="332185" algn="l"/>
                <a:tab pos="669131" algn="l"/>
                <a:tab pos="1006079" algn="l"/>
                <a:tab pos="1343025" algn="l"/>
                <a:tab pos="1679972" algn="l"/>
                <a:tab pos="2016919" algn="l"/>
                <a:tab pos="2353866" algn="l"/>
                <a:tab pos="2690813" algn="l"/>
                <a:tab pos="3027760" algn="l"/>
                <a:tab pos="3364706" algn="l"/>
                <a:tab pos="3701654" algn="l"/>
                <a:tab pos="4038600" algn="l"/>
                <a:tab pos="4375547" algn="l"/>
                <a:tab pos="4712494" algn="l"/>
                <a:tab pos="5049441" algn="l"/>
                <a:tab pos="5386388" algn="l"/>
                <a:tab pos="5723335" algn="l"/>
                <a:tab pos="6060281" algn="l"/>
                <a:tab pos="6397229" algn="l"/>
                <a:tab pos="6734175" algn="l"/>
              </a:tabLst>
            </a:pPr>
            <a:endParaRPr lang="en-GB" sz="21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CCBA5-D2FD-468A-9A59-AFA3EBE6C093}" type="datetime6">
              <a:rPr lang="en-GB">
                <a:solidFill>
                  <a:srgbClr val="006853"/>
                </a:solidFill>
                <a:latin typeface="Arial" panose="020B0604020202020204"/>
              </a:rPr>
              <a:pPr/>
              <a:t>September 20</a:t>
            </a:fld>
            <a:endParaRPr lang="en-GB" dirty="0">
              <a:solidFill>
                <a:srgbClr val="006853"/>
              </a:solidFill>
              <a:latin typeface="Arial" panose="020B0604020202020204"/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367667" y="5659041"/>
            <a:ext cx="385256" cy="273844"/>
          </a:xfrm>
        </p:spPr>
        <p:txBody>
          <a:bodyPr/>
          <a:lstStyle/>
          <a:p>
            <a:fld id="{1F530423-F2DA-4A11-9E75-1EB6423D69A6}" type="slidenum">
              <a:rPr lang="en-GB">
                <a:solidFill>
                  <a:prstClr val="white"/>
                </a:solidFill>
                <a:latin typeface="Arial" panose="020B0604020202020204"/>
              </a:rPr>
              <a:pPr/>
              <a:t>74</a:t>
            </a:fld>
            <a:endParaRPr lang="en-GB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1A8105B8-9F77-4386-955F-1976ACE61003}"/>
              </a:ext>
            </a:extLst>
          </p:cNvPr>
          <p:cNvSpPr txBox="1">
            <a:spLocks/>
          </p:cNvSpPr>
          <p:nvPr/>
        </p:nvSpPr>
        <p:spPr>
          <a:xfrm>
            <a:off x="1106615" y="6427032"/>
            <a:ext cx="3652517" cy="27266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prstClr val="white"/>
                </a:solidFill>
                <a:latin typeface="Arial" panose="020B0604020202020204"/>
              </a:rPr>
              <a:t>UK NeTEx Timetable Profile</a:t>
            </a:r>
            <a:endParaRPr lang="en-GB" sz="675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7B21B8C-60C6-466C-B675-E5252B57CE9F}"/>
              </a:ext>
            </a:extLst>
          </p:cNvPr>
          <p:cNvSpPr txBox="1">
            <a:spLocks/>
          </p:cNvSpPr>
          <p:nvPr/>
        </p:nvSpPr>
        <p:spPr>
          <a:xfrm>
            <a:off x="354722" y="6387149"/>
            <a:ext cx="5136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530423-F2DA-4A11-9E75-1EB6423D69A6}" type="slidenum">
              <a:rPr lang="en-GB" smtClean="0"/>
              <a:pPr/>
              <a:t>74</a:t>
            </a:fld>
            <a:endParaRPr lang="en-GB" dirty="0"/>
          </a:p>
        </p:txBody>
      </p:sp>
      <p:pic>
        <p:nvPicPr>
          <p:cNvPr id="20" name="Picture 2" descr="Image result for strawman icon">
            <a:extLst>
              <a:ext uri="{FF2B5EF4-FFF2-40B4-BE49-F238E27FC236}">
                <a16:creationId xmlns:a16="http://schemas.microsoft.com/office/drawing/2014/main" id="{F22536E1-1A50-4246-ACF8-FE251323B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435" y="183740"/>
            <a:ext cx="906966" cy="90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43EA719-0814-4B4F-9D19-2098E84E2EE1}"/>
              </a:ext>
            </a:extLst>
          </p:cNvPr>
          <p:cNvGrpSpPr/>
          <p:nvPr/>
        </p:nvGrpSpPr>
        <p:grpSpPr>
          <a:xfrm>
            <a:off x="195880" y="2653786"/>
            <a:ext cx="451811" cy="416756"/>
            <a:chOff x="9994632" y="1229728"/>
            <a:chExt cx="556112" cy="47550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34B66E9-B315-445D-BEE0-2E2485557BAC}"/>
                </a:ext>
              </a:extLst>
            </p:cNvPr>
            <p:cNvSpPr/>
            <p:nvPr/>
          </p:nvSpPr>
          <p:spPr>
            <a:xfrm>
              <a:off x="9994632" y="1229728"/>
              <a:ext cx="556112" cy="4755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lowchart: Process 25">
              <a:extLst>
                <a:ext uri="{FF2B5EF4-FFF2-40B4-BE49-F238E27FC236}">
                  <a16:creationId xmlns:a16="http://schemas.microsoft.com/office/drawing/2014/main" id="{B80A3469-C8CE-4BA3-BDB9-638FA46114DF}"/>
                </a:ext>
              </a:extLst>
            </p:cNvPr>
            <p:cNvSpPr/>
            <p:nvPr/>
          </p:nvSpPr>
          <p:spPr bwMode="auto">
            <a:xfrm>
              <a:off x="10072902" y="1554415"/>
              <a:ext cx="109867" cy="116500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Flowchart: Process 26">
              <a:extLst>
                <a:ext uri="{FF2B5EF4-FFF2-40B4-BE49-F238E27FC236}">
                  <a16:creationId xmlns:a16="http://schemas.microsoft.com/office/drawing/2014/main" id="{268BF20F-EC2E-4FF6-991E-A994C85978A3}"/>
                </a:ext>
              </a:extLst>
            </p:cNvPr>
            <p:cNvSpPr/>
            <p:nvPr/>
          </p:nvSpPr>
          <p:spPr bwMode="auto">
            <a:xfrm>
              <a:off x="10202540" y="1552963"/>
              <a:ext cx="109867" cy="116500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Flowchart: Process 27">
              <a:extLst>
                <a:ext uri="{FF2B5EF4-FFF2-40B4-BE49-F238E27FC236}">
                  <a16:creationId xmlns:a16="http://schemas.microsoft.com/office/drawing/2014/main" id="{7412D33E-3513-4EF0-AE64-AAA07940696C}"/>
                </a:ext>
              </a:extLst>
            </p:cNvPr>
            <p:cNvSpPr/>
            <p:nvPr/>
          </p:nvSpPr>
          <p:spPr bwMode="auto">
            <a:xfrm>
              <a:off x="10336514" y="1552962"/>
              <a:ext cx="109867" cy="116500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" name="Flowchart: Process 28">
              <a:extLst>
                <a:ext uri="{FF2B5EF4-FFF2-40B4-BE49-F238E27FC236}">
                  <a16:creationId xmlns:a16="http://schemas.microsoft.com/office/drawing/2014/main" id="{EAE6EBF3-C1A0-4033-A553-66C76993FD0F}"/>
                </a:ext>
              </a:extLst>
            </p:cNvPr>
            <p:cNvSpPr/>
            <p:nvPr/>
          </p:nvSpPr>
          <p:spPr bwMode="auto">
            <a:xfrm>
              <a:off x="10071970" y="1421583"/>
              <a:ext cx="109867" cy="116500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" name="Flowchart: Process 29">
              <a:extLst>
                <a:ext uri="{FF2B5EF4-FFF2-40B4-BE49-F238E27FC236}">
                  <a16:creationId xmlns:a16="http://schemas.microsoft.com/office/drawing/2014/main" id="{D46CD2BE-CE36-4393-B8C7-774E11244AE4}"/>
                </a:ext>
              </a:extLst>
            </p:cNvPr>
            <p:cNvSpPr/>
            <p:nvPr/>
          </p:nvSpPr>
          <p:spPr bwMode="auto">
            <a:xfrm>
              <a:off x="10203730" y="1421583"/>
              <a:ext cx="109867" cy="116500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Flowchart: Process 30">
              <a:extLst>
                <a:ext uri="{FF2B5EF4-FFF2-40B4-BE49-F238E27FC236}">
                  <a16:creationId xmlns:a16="http://schemas.microsoft.com/office/drawing/2014/main" id="{BC95C327-E549-41FB-9AAF-3E8F084C8FAE}"/>
                </a:ext>
              </a:extLst>
            </p:cNvPr>
            <p:cNvSpPr/>
            <p:nvPr/>
          </p:nvSpPr>
          <p:spPr bwMode="auto">
            <a:xfrm>
              <a:off x="10071970" y="1288479"/>
              <a:ext cx="109867" cy="116500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32" name="Picture 3">
            <a:extLst>
              <a:ext uri="{FF2B5EF4-FFF2-40B4-BE49-F238E27FC236}">
                <a16:creationId xmlns:a16="http://schemas.microsoft.com/office/drawing/2014/main" id="{57AA0618-8D97-46F4-ADA0-AB4D788C4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2" y="2668757"/>
            <a:ext cx="401785" cy="4017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AB90A594-E2C4-4874-906B-1A86E504315A}"/>
              </a:ext>
            </a:extLst>
          </p:cNvPr>
          <p:cNvGrpSpPr/>
          <p:nvPr/>
        </p:nvGrpSpPr>
        <p:grpSpPr>
          <a:xfrm>
            <a:off x="1046803" y="2769328"/>
            <a:ext cx="565372" cy="266931"/>
            <a:chOff x="9862080" y="3647832"/>
            <a:chExt cx="838715" cy="36013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597E59B-FED6-4B7B-83D4-F38F617F758E}"/>
                </a:ext>
              </a:extLst>
            </p:cNvPr>
            <p:cNvSpPr/>
            <p:nvPr/>
          </p:nvSpPr>
          <p:spPr>
            <a:xfrm>
              <a:off x="9862080" y="3647832"/>
              <a:ext cx="838715" cy="360138"/>
            </a:xfrm>
            <a:prstGeom prst="rect">
              <a:avLst/>
            </a:prstGeom>
            <a:solidFill>
              <a:schemeClr val="bg1"/>
            </a:solidFill>
            <a:ln w="38100">
              <a:noFill/>
              <a:prstDash val="sysDash"/>
              <a:miter lim="800000"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Chevron 248">
              <a:extLst>
                <a:ext uri="{FF2B5EF4-FFF2-40B4-BE49-F238E27FC236}">
                  <a16:creationId xmlns:a16="http://schemas.microsoft.com/office/drawing/2014/main" id="{A249D784-138C-40C2-93E9-F5478CD929A0}"/>
                </a:ext>
              </a:extLst>
            </p:cNvPr>
            <p:cNvSpPr/>
            <p:nvPr/>
          </p:nvSpPr>
          <p:spPr>
            <a:xfrm>
              <a:off x="9922219" y="3699447"/>
              <a:ext cx="146578" cy="247527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6" name="Chevron 249">
              <a:extLst>
                <a:ext uri="{FF2B5EF4-FFF2-40B4-BE49-F238E27FC236}">
                  <a16:creationId xmlns:a16="http://schemas.microsoft.com/office/drawing/2014/main" id="{F68317AC-476E-49BE-9320-519DA72CA584}"/>
                </a:ext>
              </a:extLst>
            </p:cNvPr>
            <p:cNvSpPr/>
            <p:nvPr/>
          </p:nvSpPr>
          <p:spPr>
            <a:xfrm>
              <a:off x="10062134" y="3699447"/>
              <a:ext cx="146578" cy="247527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7" name="Chevron 250">
              <a:extLst>
                <a:ext uri="{FF2B5EF4-FFF2-40B4-BE49-F238E27FC236}">
                  <a16:creationId xmlns:a16="http://schemas.microsoft.com/office/drawing/2014/main" id="{1EA87669-266E-4E98-9D96-495F0FCD11AE}"/>
                </a:ext>
              </a:extLst>
            </p:cNvPr>
            <p:cNvSpPr/>
            <p:nvPr/>
          </p:nvSpPr>
          <p:spPr>
            <a:xfrm>
              <a:off x="10204699" y="3699447"/>
              <a:ext cx="146578" cy="247527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8" name="Chevron 251">
              <a:extLst>
                <a:ext uri="{FF2B5EF4-FFF2-40B4-BE49-F238E27FC236}">
                  <a16:creationId xmlns:a16="http://schemas.microsoft.com/office/drawing/2014/main" id="{EEF52726-1D59-4C60-A84A-7441840B03D4}"/>
                </a:ext>
              </a:extLst>
            </p:cNvPr>
            <p:cNvSpPr/>
            <p:nvPr/>
          </p:nvSpPr>
          <p:spPr>
            <a:xfrm>
              <a:off x="10341965" y="3699447"/>
              <a:ext cx="146578" cy="247527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9" name="Chevron 252">
              <a:extLst>
                <a:ext uri="{FF2B5EF4-FFF2-40B4-BE49-F238E27FC236}">
                  <a16:creationId xmlns:a16="http://schemas.microsoft.com/office/drawing/2014/main" id="{D47E58A5-73FC-4F4A-A392-F1432C3AE7F4}"/>
                </a:ext>
              </a:extLst>
            </p:cNvPr>
            <p:cNvSpPr/>
            <p:nvPr/>
          </p:nvSpPr>
          <p:spPr>
            <a:xfrm>
              <a:off x="10481881" y="3699447"/>
              <a:ext cx="146578" cy="247527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40" name="Picture 2">
            <a:extLst>
              <a:ext uri="{FF2B5EF4-FFF2-40B4-BE49-F238E27FC236}">
                <a16:creationId xmlns:a16="http://schemas.microsoft.com/office/drawing/2014/main" id="{1174D56C-7E96-4B75-B480-B360A29F1F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89"/>
          <a:stretch/>
        </p:blipFill>
        <p:spPr bwMode="auto">
          <a:xfrm>
            <a:off x="306822" y="4024135"/>
            <a:ext cx="429889" cy="32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id="{7E9214B0-8730-46B1-B926-280775E22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0154">
            <a:off x="1094529" y="4088497"/>
            <a:ext cx="348356" cy="29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 descr="Image result for icon key">
            <a:extLst>
              <a:ext uri="{FF2B5EF4-FFF2-40B4-BE49-F238E27FC236}">
                <a16:creationId xmlns:a16="http://schemas.microsoft.com/office/drawing/2014/main" id="{3A748FEE-CD69-4078-8F5B-722A9241D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009" y="6313454"/>
            <a:ext cx="475922" cy="47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15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6B760E5-12EF-4149-A41D-72353282C8DB}"/>
              </a:ext>
            </a:extLst>
          </p:cNvPr>
          <p:cNvSpPr/>
          <p:nvPr/>
        </p:nvSpPr>
        <p:spPr>
          <a:xfrm>
            <a:off x="71500" y="103066"/>
            <a:ext cx="2143518" cy="1351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5" name="Chevron 20">
            <a:extLst>
              <a:ext uri="{FF2B5EF4-FFF2-40B4-BE49-F238E27FC236}">
                <a16:creationId xmlns:a16="http://schemas.microsoft.com/office/drawing/2014/main" id="{32E27A85-00B4-4AAF-BC87-76A18D7401EE}"/>
              </a:ext>
            </a:extLst>
          </p:cNvPr>
          <p:cNvSpPr/>
          <p:nvPr/>
        </p:nvSpPr>
        <p:spPr bwMode="auto">
          <a:xfrm rot="5400000">
            <a:off x="3306291" y="3424545"/>
            <a:ext cx="1397509" cy="1579288"/>
          </a:xfrm>
          <a:prstGeom prst="chevron">
            <a:avLst>
              <a:gd name="adj" fmla="val 33165"/>
            </a:avLst>
          </a:prstGeom>
          <a:solidFill>
            <a:srgbClr val="FFFF00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>
                <a:latin typeface="Arial" pitchFamily="34" charset="0"/>
              </a:rPr>
              <a:t>Sales Offer</a:t>
            </a:r>
            <a:br>
              <a:rPr lang="en-GB" dirty="0">
                <a:latin typeface="Arial" pitchFamily="34" charset="0"/>
              </a:rPr>
            </a:br>
            <a:r>
              <a:rPr lang="en-GB" dirty="0">
                <a:latin typeface="Arial" pitchFamily="34" charset="0"/>
              </a:rPr>
              <a:t>Packages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0" name="Freeform 187">
            <a:extLst>
              <a:ext uri="{FF2B5EF4-FFF2-40B4-BE49-F238E27FC236}">
                <a16:creationId xmlns:a16="http://schemas.microsoft.com/office/drawing/2014/main" id="{A832EA53-58FB-4BCA-82ED-91FB13C703BC}"/>
              </a:ext>
            </a:extLst>
          </p:cNvPr>
          <p:cNvSpPr/>
          <p:nvPr/>
        </p:nvSpPr>
        <p:spPr>
          <a:xfrm>
            <a:off x="2235290" y="619964"/>
            <a:ext cx="935931" cy="1066861"/>
          </a:xfrm>
          <a:custGeom>
            <a:avLst/>
            <a:gdLst>
              <a:gd name="connsiteX0" fmla="*/ 181424 w 1088524"/>
              <a:gd name="connsiteY0" fmla="*/ 0 h 4324655"/>
              <a:gd name="connsiteX1" fmla="*/ 907100 w 1088524"/>
              <a:gd name="connsiteY1" fmla="*/ 0 h 4324655"/>
              <a:gd name="connsiteX2" fmla="*/ 1088524 w 1088524"/>
              <a:gd name="connsiteY2" fmla="*/ 181424 h 4324655"/>
              <a:gd name="connsiteX3" fmla="*/ 1088524 w 1088524"/>
              <a:gd name="connsiteY3" fmla="*/ 4324655 h 4324655"/>
              <a:gd name="connsiteX4" fmla="*/ 1088524 w 1088524"/>
              <a:gd name="connsiteY4" fmla="*/ 4324655 h 4324655"/>
              <a:gd name="connsiteX5" fmla="*/ 0 w 1088524"/>
              <a:gd name="connsiteY5" fmla="*/ 4324655 h 4324655"/>
              <a:gd name="connsiteX6" fmla="*/ 0 w 1088524"/>
              <a:gd name="connsiteY6" fmla="*/ 4324655 h 4324655"/>
              <a:gd name="connsiteX7" fmla="*/ 0 w 1088524"/>
              <a:gd name="connsiteY7" fmla="*/ 181424 h 4324655"/>
              <a:gd name="connsiteX8" fmla="*/ 181424 w 1088524"/>
              <a:gd name="connsiteY8" fmla="*/ 0 h 43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8524" h="4324655">
                <a:moveTo>
                  <a:pt x="1088524" y="720790"/>
                </a:moveTo>
                <a:lnTo>
                  <a:pt x="1088524" y="3603865"/>
                </a:lnTo>
                <a:cubicBezTo>
                  <a:pt x="1088524" y="4001946"/>
                  <a:pt x="1068079" y="4324653"/>
                  <a:pt x="1042859" y="4324653"/>
                </a:cubicBezTo>
                <a:lnTo>
                  <a:pt x="0" y="4324653"/>
                </a:lnTo>
                <a:lnTo>
                  <a:pt x="0" y="4324653"/>
                </a:lnTo>
                <a:lnTo>
                  <a:pt x="0" y="2"/>
                </a:lnTo>
                <a:lnTo>
                  <a:pt x="0" y="2"/>
                </a:lnTo>
                <a:lnTo>
                  <a:pt x="1042859" y="2"/>
                </a:lnTo>
                <a:cubicBezTo>
                  <a:pt x="1068079" y="2"/>
                  <a:pt x="1088524" y="322709"/>
                  <a:pt x="1088524" y="72079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50196"/>
            </a:schemeClr>
          </a:solidFill>
          <a:ln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63297" rIns="63297" bIns="63298" numCol="1" spcCol="1270" anchor="ctr" anchorCtr="0">
            <a:no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1600" i="1" kern="1200" dirty="0"/>
          </a:p>
        </p:txBody>
      </p:sp>
      <p:sp>
        <p:nvSpPr>
          <p:cNvPr id="188" name="Freeform 187"/>
          <p:cNvSpPr/>
          <p:nvPr/>
        </p:nvSpPr>
        <p:spPr>
          <a:xfrm>
            <a:off x="1517091" y="69328"/>
            <a:ext cx="1388458" cy="405632"/>
          </a:xfrm>
          <a:custGeom>
            <a:avLst/>
            <a:gdLst>
              <a:gd name="connsiteX0" fmla="*/ 181424 w 1088524"/>
              <a:gd name="connsiteY0" fmla="*/ 0 h 4324655"/>
              <a:gd name="connsiteX1" fmla="*/ 907100 w 1088524"/>
              <a:gd name="connsiteY1" fmla="*/ 0 h 4324655"/>
              <a:gd name="connsiteX2" fmla="*/ 1088524 w 1088524"/>
              <a:gd name="connsiteY2" fmla="*/ 181424 h 4324655"/>
              <a:gd name="connsiteX3" fmla="*/ 1088524 w 1088524"/>
              <a:gd name="connsiteY3" fmla="*/ 4324655 h 4324655"/>
              <a:gd name="connsiteX4" fmla="*/ 1088524 w 1088524"/>
              <a:gd name="connsiteY4" fmla="*/ 4324655 h 4324655"/>
              <a:gd name="connsiteX5" fmla="*/ 0 w 1088524"/>
              <a:gd name="connsiteY5" fmla="*/ 4324655 h 4324655"/>
              <a:gd name="connsiteX6" fmla="*/ 0 w 1088524"/>
              <a:gd name="connsiteY6" fmla="*/ 4324655 h 4324655"/>
              <a:gd name="connsiteX7" fmla="*/ 0 w 1088524"/>
              <a:gd name="connsiteY7" fmla="*/ 181424 h 4324655"/>
              <a:gd name="connsiteX8" fmla="*/ 181424 w 1088524"/>
              <a:gd name="connsiteY8" fmla="*/ 0 h 43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8524" h="4324655">
                <a:moveTo>
                  <a:pt x="1088524" y="720790"/>
                </a:moveTo>
                <a:lnTo>
                  <a:pt x="1088524" y="3603865"/>
                </a:lnTo>
                <a:cubicBezTo>
                  <a:pt x="1088524" y="4001946"/>
                  <a:pt x="1068079" y="4324653"/>
                  <a:pt x="1042859" y="4324653"/>
                </a:cubicBezTo>
                <a:lnTo>
                  <a:pt x="0" y="4324653"/>
                </a:lnTo>
                <a:lnTo>
                  <a:pt x="0" y="4324653"/>
                </a:lnTo>
                <a:lnTo>
                  <a:pt x="0" y="2"/>
                </a:lnTo>
                <a:lnTo>
                  <a:pt x="0" y="2"/>
                </a:lnTo>
                <a:lnTo>
                  <a:pt x="1042859" y="2"/>
                </a:lnTo>
                <a:cubicBezTo>
                  <a:pt x="1068079" y="2"/>
                  <a:pt x="1088524" y="322709"/>
                  <a:pt x="1088524" y="72079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50196"/>
            </a:schemeClr>
          </a:solidFill>
          <a:ln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63297" rIns="63297" bIns="63298" numCol="1" spcCol="1270" anchor="ctr" anchorCtr="0">
            <a:no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1600" i="1" kern="1200" dirty="0"/>
          </a:p>
        </p:txBody>
      </p:sp>
      <p:sp>
        <p:nvSpPr>
          <p:cNvPr id="89" name="Freeform 88"/>
          <p:cNvSpPr/>
          <p:nvPr/>
        </p:nvSpPr>
        <p:spPr>
          <a:xfrm>
            <a:off x="5678886" y="1241126"/>
            <a:ext cx="3429412" cy="1084578"/>
          </a:xfrm>
          <a:custGeom>
            <a:avLst/>
            <a:gdLst>
              <a:gd name="connsiteX0" fmla="*/ 181424 w 1088524"/>
              <a:gd name="connsiteY0" fmla="*/ 0 h 4324655"/>
              <a:gd name="connsiteX1" fmla="*/ 907100 w 1088524"/>
              <a:gd name="connsiteY1" fmla="*/ 0 h 4324655"/>
              <a:gd name="connsiteX2" fmla="*/ 1088524 w 1088524"/>
              <a:gd name="connsiteY2" fmla="*/ 181424 h 4324655"/>
              <a:gd name="connsiteX3" fmla="*/ 1088524 w 1088524"/>
              <a:gd name="connsiteY3" fmla="*/ 4324655 h 4324655"/>
              <a:gd name="connsiteX4" fmla="*/ 1088524 w 1088524"/>
              <a:gd name="connsiteY4" fmla="*/ 4324655 h 4324655"/>
              <a:gd name="connsiteX5" fmla="*/ 0 w 1088524"/>
              <a:gd name="connsiteY5" fmla="*/ 4324655 h 4324655"/>
              <a:gd name="connsiteX6" fmla="*/ 0 w 1088524"/>
              <a:gd name="connsiteY6" fmla="*/ 4324655 h 4324655"/>
              <a:gd name="connsiteX7" fmla="*/ 0 w 1088524"/>
              <a:gd name="connsiteY7" fmla="*/ 181424 h 4324655"/>
              <a:gd name="connsiteX8" fmla="*/ 181424 w 1088524"/>
              <a:gd name="connsiteY8" fmla="*/ 0 h 43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8524" h="4324655">
                <a:moveTo>
                  <a:pt x="1088524" y="720790"/>
                </a:moveTo>
                <a:lnTo>
                  <a:pt x="1088524" y="3603865"/>
                </a:lnTo>
                <a:cubicBezTo>
                  <a:pt x="1088524" y="4001946"/>
                  <a:pt x="1068079" y="4324653"/>
                  <a:pt x="1042859" y="4324653"/>
                </a:cubicBezTo>
                <a:lnTo>
                  <a:pt x="0" y="4324653"/>
                </a:lnTo>
                <a:lnTo>
                  <a:pt x="0" y="4324653"/>
                </a:lnTo>
                <a:lnTo>
                  <a:pt x="0" y="2"/>
                </a:lnTo>
                <a:lnTo>
                  <a:pt x="0" y="2"/>
                </a:lnTo>
                <a:lnTo>
                  <a:pt x="1042859" y="2"/>
                </a:lnTo>
                <a:cubicBezTo>
                  <a:pt x="1068079" y="2"/>
                  <a:pt x="1088524" y="322709"/>
                  <a:pt x="1088524" y="720790"/>
                </a:cubicBezTo>
                <a:close/>
              </a:path>
            </a:pathLst>
          </a:custGeom>
          <a:solidFill>
            <a:srgbClr val="FFCCCC">
              <a:alpha val="89804"/>
            </a:srgbClr>
          </a:solidFill>
          <a:ln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63297" rIns="63297" bIns="63298" numCol="1" spcCol="1270" anchor="ctr" anchorCtr="0">
            <a:noAutofit/>
          </a:bodyPr>
          <a:lstStyle/>
          <a:p>
            <a:pPr marL="0" lvl="1" defTabSz="711200">
              <a:lnSpc>
                <a:spcPct val="90000"/>
              </a:lnSpc>
              <a:spcAft>
                <a:spcPct val="15000"/>
              </a:spcAft>
            </a:pPr>
            <a:endParaRPr lang="fr-FR" sz="1600" i="1" dirty="0"/>
          </a:p>
        </p:txBody>
      </p:sp>
      <p:sp>
        <p:nvSpPr>
          <p:cNvPr id="183" name="Freeform 182"/>
          <p:cNvSpPr/>
          <p:nvPr/>
        </p:nvSpPr>
        <p:spPr>
          <a:xfrm>
            <a:off x="5693616" y="650148"/>
            <a:ext cx="3321589" cy="559347"/>
          </a:xfrm>
          <a:custGeom>
            <a:avLst/>
            <a:gdLst>
              <a:gd name="connsiteX0" fmla="*/ 181424 w 1088524"/>
              <a:gd name="connsiteY0" fmla="*/ 0 h 4324655"/>
              <a:gd name="connsiteX1" fmla="*/ 907100 w 1088524"/>
              <a:gd name="connsiteY1" fmla="*/ 0 h 4324655"/>
              <a:gd name="connsiteX2" fmla="*/ 1088524 w 1088524"/>
              <a:gd name="connsiteY2" fmla="*/ 181424 h 4324655"/>
              <a:gd name="connsiteX3" fmla="*/ 1088524 w 1088524"/>
              <a:gd name="connsiteY3" fmla="*/ 4324655 h 4324655"/>
              <a:gd name="connsiteX4" fmla="*/ 1088524 w 1088524"/>
              <a:gd name="connsiteY4" fmla="*/ 4324655 h 4324655"/>
              <a:gd name="connsiteX5" fmla="*/ 0 w 1088524"/>
              <a:gd name="connsiteY5" fmla="*/ 4324655 h 4324655"/>
              <a:gd name="connsiteX6" fmla="*/ 0 w 1088524"/>
              <a:gd name="connsiteY6" fmla="*/ 4324655 h 4324655"/>
              <a:gd name="connsiteX7" fmla="*/ 0 w 1088524"/>
              <a:gd name="connsiteY7" fmla="*/ 181424 h 4324655"/>
              <a:gd name="connsiteX8" fmla="*/ 181424 w 1088524"/>
              <a:gd name="connsiteY8" fmla="*/ 0 h 43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8524" h="4324655">
                <a:moveTo>
                  <a:pt x="1088524" y="720790"/>
                </a:moveTo>
                <a:lnTo>
                  <a:pt x="1088524" y="3603865"/>
                </a:lnTo>
                <a:cubicBezTo>
                  <a:pt x="1088524" y="4001946"/>
                  <a:pt x="1068079" y="4324653"/>
                  <a:pt x="1042859" y="4324653"/>
                </a:cubicBezTo>
                <a:lnTo>
                  <a:pt x="0" y="4324653"/>
                </a:lnTo>
                <a:lnTo>
                  <a:pt x="0" y="4324653"/>
                </a:lnTo>
                <a:lnTo>
                  <a:pt x="0" y="2"/>
                </a:lnTo>
                <a:lnTo>
                  <a:pt x="0" y="2"/>
                </a:lnTo>
                <a:lnTo>
                  <a:pt x="1042859" y="2"/>
                </a:lnTo>
                <a:cubicBezTo>
                  <a:pt x="1068079" y="2"/>
                  <a:pt x="1088524" y="322709"/>
                  <a:pt x="1088524" y="720790"/>
                </a:cubicBezTo>
                <a:close/>
              </a:path>
            </a:pathLst>
          </a:cu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1"/>
            <a:endParaRPr lang="fr-FR" dirty="0"/>
          </a:p>
        </p:txBody>
      </p:sp>
      <p:sp>
        <p:nvSpPr>
          <p:cNvPr id="92" name="Freeform 91"/>
          <p:cNvSpPr/>
          <p:nvPr/>
        </p:nvSpPr>
        <p:spPr>
          <a:xfrm>
            <a:off x="5666451" y="103066"/>
            <a:ext cx="3359781" cy="464786"/>
          </a:xfrm>
          <a:custGeom>
            <a:avLst/>
            <a:gdLst>
              <a:gd name="connsiteX0" fmla="*/ 181424 w 1088524"/>
              <a:gd name="connsiteY0" fmla="*/ 0 h 4324655"/>
              <a:gd name="connsiteX1" fmla="*/ 907100 w 1088524"/>
              <a:gd name="connsiteY1" fmla="*/ 0 h 4324655"/>
              <a:gd name="connsiteX2" fmla="*/ 1088524 w 1088524"/>
              <a:gd name="connsiteY2" fmla="*/ 181424 h 4324655"/>
              <a:gd name="connsiteX3" fmla="*/ 1088524 w 1088524"/>
              <a:gd name="connsiteY3" fmla="*/ 4324655 h 4324655"/>
              <a:gd name="connsiteX4" fmla="*/ 1088524 w 1088524"/>
              <a:gd name="connsiteY4" fmla="*/ 4324655 h 4324655"/>
              <a:gd name="connsiteX5" fmla="*/ 0 w 1088524"/>
              <a:gd name="connsiteY5" fmla="*/ 4324655 h 4324655"/>
              <a:gd name="connsiteX6" fmla="*/ 0 w 1088524"/>
              <a:gd name="connsiteY6" fmla="*/ 4324655 h 4324655"/>
              <a:gd name="connsiteX7" fmla="*/ 0 w 1088524"/>
              <a:gd name="connsiteY7" fmla="*/ 181424 h 4324655"/>
              <a:gd name="connsiteX8" fmla="*/ 181424 w 1088524"/>
              <a:gd name="connsiteY8" fmla="*/ 0 h 43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8524" h="4324655">
                <a:moveTo>
                  <a:pt x="1088524" y="720790"/>
                </a:moveTo>
                <a:lnTo>
                  <a:pt x="1088524" y="3603865"/>
                </a:lnTo>
                <a:cubicBezTo>
                  <a:pt x="1088524" y="4001946"/>
                  <a:pt x="1068079" y="4324653"/>
                  <a:pt x="1042859" y="4324653"/>
                </a:cubicBezTo>
                <a:lnTo>
                  <a:pt x="0" y="4324653"/>
                </a:lnTo>
                <a:lnTo>
                  <a:pt x="0" y="4324653"/>
                </a:lnTo>
                <a:lnTo>
                  <a:pt x="0" y="2"/>
                </a:lnTo>
                <a:lnTo>
                  <a:pt x="0" y="2"/>
                </a:lnTo>
                <a:lnTo>
                  <a:pt x="1042859" y="2"/>
                </a:lnTo>
                <a:cubicBezTo>
                  <a:pt x="1068079" y="2"/>
                  <a:pt x="1088524" y="322709"/>
                  <a:pt x="1088524" y="720790"/>
                </a:cubicBezTo>
                <a:close/>
              </a:path>
            </a:pathLst>
          </a:custGeom>
          <a:solidFill>
            <a:srgbClr val="99FC4E">
              <a:alpha val="50196"/>
            </a:srgbClr>
          </a:solidFill>
          <a:ln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63297" rIns="63297" bIns="63298" numCol="1" spcCol="1270" anchor="ctr" anchorCtr="0">
            <a:no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1600" i="1" kern="1200" dirty="0"/>
          </a:p>
        </p:txBody>
      </p:sp>
      <p:sp>
        <p:nvSpPr>
          <p:cNvPr id="93" name="Freeform 92"/>
          <p:cNvSpPr/>
          <p:nvPr/>
        </p:nvSpPr>
        <p:spPr>
          <a:xfrm>
            <a:off x="5706511" y="5456623"/>
            <a:ext cx="3318080" cy="779002"/>
          </a:xfrm>
          <a:custGeom>
            <a:avLst/>
            <a:gdLst>
              <a:gd name="connsiteX0" fmla="*/ 157725 w 946334"/>
              <a:gd name="connsiteY0" fmla="*/ 0 h 4324655"/>
              <a:gd name="connsiteX1" fmla="*/ 788609 w 946334"/>
              <a:gd name="connsiteY1" fmla="*/ 0 h 4324655"/>
              <a:gd name="connsiteX2" fmla="*/ 946334 w 946334"/>
              <a:gd name="connsiteY2" fmla="*/ 157725 h 4324655"/>
              <a:gd name="connsiteX3" fmla="*/ 946334 w 946334"/>
              <a:gd name="connsiteY3" fmla="*/ 4324655 h 4324655"/>
              <a:gd name="connsiteX4" fmla="*/ 946334 w 946334"/>
              <a:gd name="connsiteY4" fmla="*/ 4324655 h 4324655"/>
              <a:gd name="connsiteX5" fmla="*/ 0 w 946334"/>
              <a:gd name="connsiteY5" fmla="*/ 4324655 h 4324655"/>
              <a:gd name="connsiteX6" fmla="*/ 0 w 946334"/>
              <a:gd name="connsiteY6" fmla="*/ 4324655 h 4324655"/>
              <a:gd name="connsiteX7" fmla="*/ 0 w 946334"/>
              <a:gd name="connsiteY7" fmla="*/ 157725 h 4324655"/>
              <a:gd name="connsiteX8" fmla="*/ 157725 w 946334"/>
              <a:gd name="connsiteY8" fmla="*/ 0 h 43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6334" h="4324655">
                <a:moveTo>
                  <a:pt x="946334" y="720790"/>
                </a:moveTo>
                <a:lnTo>
                  <a:pt x="946334" y="3603865"/>
                </a:lnTo>
                <a:cubicBezTo>
                  <a:pt x="946334" y="4001945"/>
                  <a:pt x="930881" y="4324653"/>
                  <a:pt x="911820" y="4324653"/>
                </a:cubicBezTo>
                <a:lnTo>
                  <a:pt x="0" y="4324653"/>
                </a:lnTo>
                <a:lnTo>
                  <a:pt x="0" y="4324653"/>
                </a:lnTo>
                <a:lnTo>
                  <a:pt x="0" y="2"/>
                </a:lnTo>
                <a:lnTo>
                  <a:pt x="0" y="2"/>
                </a:lnTo>
                <a:lnTo>
                  <a:pt x="911820" y="2"/>
                </a:lnTo>
                <a:cubicBezTo>
                  <a:pt x="930881" y="2"/>
                  <a:pt x="946334" y="322710"/>
                  <a:pt x="946334" y="720790"/>
                </a:cubicBezTo>
                <a:close/>
              </a:path>
            </a:pathLst>
          </a:custGeom>
          <a:solidFill>
            <a:srgbClr val="FFFF99">
              <a:alpha val="89804"/>
            </a:srgbClr>
          </a:solidFill>
          <a:ln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56356" rIns="56356" bIns="56357" numCol="1" spcCol="1270" anchor="ctr" anchorCtr="0">
            <a:no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1600" i="1" kern="1200" dirty="0"/>
          </a:p>
        </p:txBody>
      </p:sp>
      <p:sp>
        <p:nvSpPr>
          <p:cNvPr id="91" name="Freeform 90"/>
          <p:cNvSpPr/>
          <p:nvPr/>
        </p:nvSpPr>
        <p:spPr>
          <a:xfrm>
            <a:off x="5745218" y="3882110"/>
            <a:ext cx="3370486" cy="1468482"/>
          </a:xfrm>
          <a:custGeom>
            <a:avLst/>
            <a:gdLst>
              <a:gd name="connsiteX0" fmla="*/ 157725 w 946334"/>
              <a:gd name="connsiteY0" fmla="*/ 0 h 4324655"/>
              <a:gd name="connsiteX1" fmla="*/ 788609 w 946334"/>
              <a:gd name="connsiteY1" fmla="*/ 0 h 4324655"/>
              <a:gd name="connsiteX2" fmla="*/ 946334 w 946334"/>
              <a:gd name="connsiteY2" fmla="*/ 157725 h 4324655"/>
              <a:gd name="connsiteX3" fmla="*/ 946334 w 946334"/>
              <a:gd name="connsiteY3" fmla="*/ 4324655 h 4324655"/>
              <a:gd name="connsiteX4" fmla="*/ 946334 w 946334"/>
              <a:gd name="connsiteY4" fmla="*/ 4324655 h 4324655"/>
              <a:gd name="connsiteX5" fmla="*/ 0 w 946334"/>
              <a:gd name="connsiteY5" fmla="*/ 4324655 h 4324655"/>
              <a:gd name="connsiteX6" fmla="*/ 0 w 946334"/>
              <a:gd name="connsiteY6" fmla="*/ 4324655 h 4324655"/>
              <a:gd name="connsiteX7" fmla="*/ 0 w 946334"/>
              <a:gd name="connsiteY7" fmla="*/ 157725 h 4324655"/>
              <a:gd name="connsiteX8" fmla="*/ 157725 w 946334"/>
              <a:gd name="connsiteY8" fmla="*/ 0 h 43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6334" h="4324655">
                <a:moveTo>
                  <a:pt x="946334" y="720790"/>
                </a:moveTo>
                <a:lnTo>
                  <a:pt x="946334" y="3603865"/>
                </a:lnTo>
                <a:cubicBezTo>
                  <a:pt x="946334" y="4001945"/>
                  <a:pt x="930881" y="4324653"/>
                  <a:pt x="911820" y="4324653"/>
                </a:cubicBezTo>
                <a:lnTo>
                  <a:pt x="0" y="4324653"/>
                </a:lnTo>
                <a:lnTo>
                  <a:pt x="0" y="4324653"/>
                </a:lnTo>
                <a:lnTo>
                  <a:pt x="0" y="2"/>
                </a:lnTo>
                <a:lnTo>
                  <a:pt x="0" y="2"/>
                </a:lnTo>
                <a:lnTo>
                  <a:pt x="911820" y="2"/>
                </a:lnTo>
                <a:cubicBezTo>
                  <a:pt x="930881" y="2"/>
                  <a:pt x="946334" y="322710"/>
                  <a:pt x="946334" y="720790"/>
                </a:cubicBezTo>
                <a:close/>
              </a:path>
            </a:pathLst>
          </a:custGeom>
          <a:solidFill>
            <a:srgbClr val="FFFF00">
              <a:alpha val="89804"/>
            </a:srgbClr>
          </a:solidFill>
          <a:ln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56356" rIns="56356" bIns="56357" numCol="1" spcCol="1270" anchor="ctr" anchorCtr="0">
            <a:no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1600" i="1" kern="1200" dirty="0"/>
          </a:p>
        </p:txBody>
      </p:sp>
      <p:sp>
        <p:nvSpPr>
          <p:cNvPr id="90" name="Freeform 89"/>
          <p:cNvSpPr/>
          <p:nvPr/>
        </p:nvSpPr>
        <p:spPr>
          <a:xfrm>
            <a:off x="5804596" y="2369267"/>
            <a:ext cx="3349189" cy="1403583"/>
          </a:xfrm>
          <a:custGeom>
            <a:avLst/>
            <a:gdLst>
              <a:gd name="connsiteX0" fmla="*/ 277964 w 1667748"/>
              <a:gd name="connsiteY0" fmla="*/ 0 h 4380357"/>
              <a:gd name="connsiteX1" fmla="*/ 1389784 w 1667748"/>
              <a:gd name="connsiteY1" fmla="*/ 0 h 4380357"/>
              <a:gd name="connsiteX2" fmla="*/ 1667748 w 1667748"/>
              <a:gd name="connsiteY2" fmla="*/ 277964 h 4380357"/>
              <a:gd name="connsiteX3" fmla="*/ 1667748 w 1667748"/>
              <a:gd name="connsiteY3" fmla="*/ 4380357 h 4380357"/>
              <a:gd name="connsiteX4" fmla="*/ 1667748 w 1667748"/>
              <a:gd name="connsiteY4" fmla="*/ 4380357 h 4380357"/>
              <a:gd name="connsiteX5" fmla="*/ 0 w 1667748"/>
              <a:gd name="connsiteY5" fmla="*/ 4380357 h 4380357"/>
              <a:gd name="connsiteX6" fmla="*/ 0 w 1667748"/>
              <a:gd name="connsiteY6" fmla="*/ 4380357 h 4380357"/>
              <a:gd name="connsiteX7" fmla="*/ 0 w 1667748"/>
              <a:gd name="connsiteY7" fmla="*/ 277964 h 4380357"/>
              <a:gd name="connsiteX8" fmla="*/ 277964 w 1667748"/>
              <a:gd name="connsiteY8" fmla="*/ 0 h 438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7748" h="4380357">
                <a:moveTo>
                  <a:pt x="1667748" y="730076"/>
                </a:moveTo>
                <a:lnTo>
                  <a:pt x="1667748" y="3650281"/>
                </a:lnTo>
                <a:cubicBezTo>
                  <a:pt x="1667748" y="4053489"/>
                  <a:pt x="1620366" y="4380356"/>
                  <a:pt x="1561918" y="4380356"/>
                </a:cubicBezTo>
                <a:lnTo>
                  <a:pt x="0" y="4380356"/>
                </a:lnTo>
                <a:lnTo>
                  <a:pt x="0" y="4380356"/>
                </a:lnTo>
                <a:lnTo>
                  <a:pt x="0" y="1"/>
                </a:lnTo>
                <a:lnTo>
                  <a:pt x="0" y="1"/>
                </a:lnTo>
                <a:lnTo>
                  <a:pt x="1561918" y="1"/>
                </a:lnTo>
                <a:cubicBezTo>
                  <a:pt x="1620366" y="1"/>
                  <a:pt x="1667748" y="326868"/>
                  <a:pt x="1667748" y="730076"/>
                </a:cubicBezTo>
                <a:close/>
              </a:path>
            </a:pathLst>
          </a:custGeom>
          <a:solidFill>
            <a:srgbClr val="FFCC66">
              <a:alpha val="90000"/>
            </a:srgbClr>
          </a:solidFill>
          <a:ln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91574" rIns="91573" bIns="91573" numCol="1" spcCol="1270" anchor="ctr" anchorCtr="0">
            <a:no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1600" i="1" kern="1200" dirty="0"/>
          </a:p>
        </p:txBody>
      </p:sp>
      <p:sp>
        <p:nvSpPr>
          <p:cNvPr id="20" name="Ellipse 19"/>
          <p:cNvSpPr/>
          <p:nvPr/>
        </p:nvSpPr>
        <p:spPr>
          <a:xfrm>
            <a:off x="810172" y="3387552"/>
            <a:ext cx="1699124" cy="836748"/>
          </a:xfrm>
          <a:prstGeom prst="chevron">
            <a:avLst>
              <a:gd name="adj" fmla="val 28365"/>
            </a:avLst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</a:rPr>
              <a:t>Pricing</a:t>
            </a:r>
          </a:p>
        </p:txBody>
      </p:sp>
      <p:cxnSp>
        <p:nvCxnSpPr>
          <p:cNvPr id="22" name="Connecteur droit avec flèche 21"/>
          <p:cNvCxnSpPr>
            <a:cxnSpLocks/>
          </p:cNvCxnSpPr>
          <p:nvPr/>
        </p:nvCxnSpPr>
        <p:spPr>
          <a:xfrm>
            <a:off x="2594595" y="4026666"/>
            <a:ext cx="500496" cy="269663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V="1">
            <a:off x="2637495" y="3648532"/>
            <a:ext cx="473899" cy="94757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hevron 20"/>
          <p:cNvSpPr/>
          <p:nvPr/>
        </p:nvSpPr>
        <p:spPr bwMode="auto">
          <a:xfrm rot="5400000">
            <a:off x="3533786" y="-264694"/>
            <a:ext cx="1005733" cy="1535126"/>
          </a:xfrm>
          <a:prstGeom prst="chevron">
            <a:avLst>
              <a:gd name="adj" fmla="val 33165"/>
            </a:avLst>
          </a:prstGeom>
          <a:solidFill>
            <a:srgbClr val="00FF00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Network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Basis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81" y="1755369"/>
            <a:ext cx="2916272" cy="152047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GB" sz="3600" b="1" dirty="0"/>
              <a:t>Describing</a:t>
            </a:r>
            <a:r>
              <a:rPr lang="en-GB" sz="3600" dirty="0"/>
              <a:t> Fares with NeTEx</a:t>
            </a:r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0423-F2DA-4A11-9E75-1EB6423D69A6}" type="slidenum">
              <a:rPr lang="en-GB" smtClean="0">
                <a:solidFill>
                  <a:prstClr val="white"/>
                </a:solidFill>
              </a:rPr>
              <a:pPr/>
              <a:t>75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52A8F1-7575-45CA-8E15-082615ADC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75" y="2998851"/>
            <a:ext cx="436382" cy="202998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NeTEx UK Fare </a:t>
            </a:r>
            <a:r>
              <a:rPr lang="it-IT" dirty="0" err="1"/>
              <a:t>Profile</a:t>
            </a:r>
            <a:r>
              <a:rPr lang="it-IT" dirty="0"/>
              <a:t> - Basic Scope</a:t>
            </a:r>
            <a:endParaRPr lang="en-GB" sz="900" dirty="0"/>
          </a:p>
        </p:txBody>
      </p:sp>
      <p:sp>
        <p:nvSpPr>
          <p:cNvPr id="26" name="Freeform 25"/>
          <p:cNvSpPr/>
          <p:nvPr/>
        </p:nvSpPr>
        <p:spPr>
          <a:xfrm>
            <a:off x="3257852" y="4646231"/>
            <a:ext cx="1494168" cy="1483145"/>
          </a:xfrm>
          <a:custGeom>
            <a:avLst/>
            <a:gdLst>
              <a:gd name="connsiteX0" fmla="*/ 0 w 1483144"/>
              <a:gd name="connsiteY0" fmla="*/ 0 h 1038201"/>
              <a:gd name="connsiteX1" fmla="*/ 964044 w 1483144"/>
              <a:gd name="connsiteY1" fmla="*/ 0 h 1038201"/>
              <a:gd name="connsiteX2" fmla="*/ 1483144 w 1483144"/>
              <a:gd name="connsiteY2" fmla="*/ 519101 h 1038201"/>
              <a:gd name="connsiteX3" fmla="*/ 964044 w 1483144"/>
              <a:gd name="connsiteY3" fmla="*/ 1038201 h 1038201"/>
              <a:gd name="connsiteX4" fmla="*/ 0 w 1483144"/>
              <a:gd name="connsiteY4" fmla="*/ 1038201 h 1038201"/>
              <a:gd name="connsiteX5" fmla="*/ 519101 w 1483144"/>
              <a:gd name="connsiteY5" fmla="*/ 519101 h 1038201"/>
              <a:gd name="connsiteX6" fmla="*/ 0 w 1483144"/>
              <a:gd name="connsiteY6" fmla="*/ 0 h 103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3144" h="1038201">
                <a:moveTo>
                  <a:pt x="1483143" y="0"/>
                </a:moveTo>
                <a:lnTo>
                  <a:pt x="1483143" y="674831"/>
                </a:lnTo>
                <a:lnTo>
                  <a:pt x="741571" y="1038201"/>
                </a:lnTo>
                <a:lnTo>
                  <a:pt x="1" y="674831"/>
                </a:lnTo>
                <a:lnTo>
                  <a:pt x="1" y="0"/>
                </a:lnTo>
                <a:lnTo>
                  <a:pt x="741571" y="363371"/>
                </a:lnTo>
                <a:lnTo>
                  <a:pt x="148314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3257026"/>
              <a:satOff val="11196"/>
              <a:lumOff val="-5372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1" tIns="530532" rIns="11430" bIns="5305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dirty="0" err="1">
                <a:solidFill>
                  <a:schemeClr val="tx1"/>
                </a:solidFill>
              </a:rPr>
              <a:t>Travel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 err="1">
                <a:solidFill>
                  <a:schemeClr val="tx1"/>
                </a:solidFill>
              </a:rPr>
              <a:t>Specifications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>&amp; Sales</a:t>
            </a:r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029" y="2390882"/>
            <a:ext cx="729271" cy="72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713" y="3624848"/>
            <a:ext cx="686419" cy="7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 descr="Image result for free icon shopping basket  box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79999" y="5278295"/>
            <a:ext cx="717924" cy="71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92" y="2063932"/>
            <a:ext cx="181587" cy="17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283" y="1833703"/>
            <a:ext cx="314656" cy="31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89"/>
          <a:stretch/>
        </p:blipFill>
        <p:spPr bwMode="auto">
          <a:xfrm>
            <a:off x="5745218" y="1315460"/>
            <a:ext cx="429889" cy="32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0154">
            <a:off x="6701519" y="1308047"/>
            <a:ext cx="348356" cy="29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5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2" t="-1067" r="24626" b="1067"/>
          <a:stretch/>
        </p:blipFill>
        <p:spPr bwMode="auto">
          <a:xfrm>
            <a:off x="7456193" y="1378630"/>
            <a:ext cx="367899" cy="34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2" name="Picture 1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" t="21184" r="5172" b="20061"/>
          <a:stretch/>
        </p:blipFill>
        <p:spPr bwMode="auto">
          <a:xfrm>
            <a:off x="6909899" y="3998037"/>
            <a:ext cx="495147" cy="32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Image result for network graph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214" y="32561"/>
            <a:ext cx="756869" cy="75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5822">
            <a:off x="5722001" y="4068425"/>
            <a:ext cx="464015" cy="24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11" descr="Image result for child icon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22528"/>
          <a:stretch/>
        </p:blipFill>
        <p:spPr bwMode="auto">
          <a:xfrm>
            <a:off x="6829889" y="2495088"/>
            <a:ext cx="309588" cy="40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804" y="2944516"/>
            <a:ext cx="318070" cy="3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9" descr="Related image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3" r="17613"/>
          <a:stretch/>
        </p:blipFill>
        <p:spPr bwMode="auto">
          <a:xfrm>
            <a:off x="5821182" y="2455623"/>
            <a:ext cx="269112" cy="40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713" y="2944514"/>
            <a:ext cx="297115" cy="35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2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430" y="2961237"/>
            <a:ext cx="306164" cy="31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23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3" r="16035"/>
          <a:stretch/>
        </p:blipFill>
        <p:spPr bwMode="auto">
          <a:xfrm>
            <a:off x="6137857" y="2476984"/>
            <a:ext cx="283580" cy="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11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405" y="2443651"/>
            <a:ext cx="242778" cy="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14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222" y="2866026"/>
            <a:ext cx="367977" cy="36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>
            <a:cxnSpLocks/>
          </p:cNvCxnSpPr>
          <p:nvPr/>
        </p:nvCxnSpPr>
        <p:spPr>
          <a:xfrm>
            <a:off x="6606864" y="1256946"/>
            <a:ext cx="8255" cy="1035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7940980" y="1254137"/>
            <a:ext cx="0" cy="1053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7399625" y="1254137"/>
            <a:ext cx="0" cy="1053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" name="Picture 31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514" y="4549971"/>
            <a:ext cx="392626" cy="39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34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339" y="4568297"/>
            <a:ext cx="372064" cy="37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40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t="9754" r="9656" b="8803"/>
          <a:stretch/>
        </p:blipFill>
        <p:spPr bwMode="auto">
          <a:xfrm>
            <a:off x="6758271" y="4563477"/>
            <a:ext cx="373676" cy="38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43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8" r="9928"/>
          <a:stretch/>
        </p:blipFill>
        <p:spPr bwMode="auto">
          <a:xfrm>
            <a:off x="7459924" y="4536649"/>
            <a:ext cx="349450" cy="44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054979" y="4506459"/>
            <a:ext cx="1369197" cy="1659879"/>
            <a:chOff x="582086" y="4119430"/>
            <a:chExt cx="1593340" cy="1856372"/>
          </a:xfrm>
        </p:grpSpPr>
        <p:pic>
          <p:nvPicPr>
            <p:cNvPr id="137" name="Picture 13"/>
            <p:cNvPicPr>
              <a:picLocks noChangeAspect="1" noChangeArrowheads="1"/>
            </p:cNvPicPr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50" r="11378"/>
            <a:stretch/>
          </p:blipFill>
          <p:spPr bwMode="auto">
            <a:xfrm>
              <a:off x="582086" y="4219616"/>
              <a:ext cx="1588390" cy="1756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8" name="Straight Arrow Connector 137"/>
            <p:cNvCxnSpPr/>
            <p:nvPr/>
          </p:nvCxnSpPr>
          <p:spPr bwMode="auto">
            <a:xfrm flipH="1" flipV="1">
              <a:off x="806229" y="4119430"/>
              <a:ext cx="1038873" cy="1528624"/>
            </a:xfrm>
            <a:prstGeom prst="straightConnector1">
              <a:avLst/>
            </a:prstGeom>
            <a:solidFill>
              <a:srgbClr val="00B0D8"/>
            </a:solidFill>
            <a:ln w="9525" cap="flat" cmpd="sng" algn="ctr">
              <a:noFill/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9" name="Curved Down Arrow 138"/>
            <p:cNvSpPr/>
            <p:nvPr/>
          </p:nvSpPr>
          <p:spPr bwMode="auto">
            <a:xfrm rot="2153890">
              <a:off x="1728044" y="4227982"/>
              <a:ext cx="447382" cy="329722"/>
            </a:xfrm>
            <a:prstGeom prst="curvedDownArrow">
              <a:avLst/>
            </a:prstGeom>
            <a:solidFill>
              <a:srgbClr val="00B0D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40" name="Group 139"/>
            <p:cNvGrpSpPr/>
            <p:nvPr/>
          </p:nvGrpSpPr>
          <p:grpSpPr>
            <a:xfrm rot="20795735">
              <a:off x="753840" y="5038893"/>
              <a:ext cx="167721" cy="310942"/>
              <a:chOff x="7452316" y="1886229"/>
              <a:chExt cx="1204900" cy="1498713"/>
            </a:xfrm>
          </p:grpSpPr>
          <p:pic>
            <p:nvPicPr>
              <p:cNvPr id="141" name="Picture 3" descr="C:\Users\nick.knowles\AppData\Local\Microsoft\Windows\INetCache\IE\1X7Q07M1\price-tag[1].jpg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2316" y="1886229"/>
                <a:ext cx="1204900" cy="1498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2" name="Picture 5" descr="C:\Program Files\Microsoft Office\MEDIA\CAGCAT10\j0222021.wmf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58154">
                <a:off x="7758811" y="2802088"/>
                <a:ext cx="353459" cy="354719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pSp>
          <p:nvGrpSpPr>
            <p:cNvPr id="143" name="Group 142"/>
            <p:cNvGrpSpPr/>
            <p:nvPr/>
          </p:nvGrpSpPr>
          <p:grpSpPr>
            <a:xfrm rot="20795735">
              <a:off x="1783680" y="5009860"/>
              <a:ext cx="167721" cy="310942"/>
              <a:chOff x="7452316" y="1886229"/>
              <a:chExt cx="1204900" cy="1498713"/>
            </a:xfrm>
          </p:grpSpPr>
          <p:pic>
            <p:nvPicPr>
              <p:cNvPr id="144" name="Picture 3" descr="C:\Users\nick.knowles\AppData\Local\Microsoft\Windows\INetCache\IE\1X7Q07M1\price-tag[1].jpg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2316" y="1886229"/>
                <a:ext cx="1204900" cy="1498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5" name="Picture 5" descr="C:\Program Files\Microsoft Office\MEDIA\CAGCAT10\j0222021.wmf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58154">
                <a:off x="7758811" y="2802088"/>
                <a:ext cx="353459" cy="354719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pSp>
          <p:nvGrpSpPr>
            <p:cNvPr id="146" name="Group 145"/>
            <p:cNvGrpSpPr/>
            <p:nvPr/>
          </p:nvGrpSpPr>
          <p:grpSpPr>
            <a:xfrm rot="17313064">
              <a:off x="1529577" y="4549808"/>
              <a:ext cx="167721" cy="310942"/>
              <a:chOff x="7452316" y="1886229"/>
              <a:chExt cx="1204900" cy="1498713"/>
            </a:xfrm>
          </p:grpSpPr>
          <p:pic>
            <p:nvPicPr>
              <p:cNvPr id="147" name="Picture 3" descr="C:\Users\nick.knowles\AppData\Local\Microsoft\Windows\INetCache\IE\1X7Q07M1\price-tag[1].jpg"/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2316" y="1886229"/>
                <a:ext cx="1204900" cy="1498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8" name="Picture 5" descr="C:\Program Files\Microsoft Office\MEDIA\CAGCAT10\j0222021.wmf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58154">
                <a:off x="7758811" y="2802088"/>
                <a:ext cx="353459" cy="354719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pSp>
          <p:nvGrpSpPr>
            <p:cNvPr id="149" name="Group 148"/>
            <p:cNvGrpSpPr/>
            <p:nvPr/>
          </p:nvGrpSpPr>
          <p:grpSpPr>
            <a:xfrm rot="2338864">
              <a:off x="1048094" y="4554661"/>
              <a:ext cx="167721" cy="310942"/>
              <a:chOff x="7452316" y="1886229"/>
              <a:chExt cx="1204900" cy="1498713"/>
            </a:xfrm>
          </p:grpSpPr>
          <p:pic>
            <p:nvPicPr>
              <p:cNvPr id="150" name="Picture 3" descr="C:\Users\nick.knowles\AppData\Local\Microsoft\Windows\INetCache\IE\1X7Q07M1\price-tag[1].jpg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2316" y="1886229"/>
                <a:ext cx="1204900" cy="1498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1" name="Picture 5" descr="C:\Program Files\Microsoft Office\MEDIA\CAGCAT10\j0222021.wmf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58154">
                <a:off x="7758811" y="2802088"/>
                <a:ext cx="353459" cy="354719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pSp>
          <p:nvGrpSpPr>
            <p:cNvPr id="152" name="Group 151"/>
            <p:cNvGrpSpPr/>
            <p:nvPr/>
          </p:nvGrpSpPr>
          <p:grpSpPr>
            <a:xfrm rot="2938307">
              <a:off x="1546616" y="5398882"/>
              <a:ext cx="172916" cy="273241"/>
              <a:chOff x="7583441" y="2049332"/>
              <a:chExt cx="1006699" cy="1252182"/>
            </a:xfrm>
          </p:grpSpPr>
          <p:pic>
            <p:nvPicPr>
              <p:cNvPr id="153" name="Picture 3" descr="C:\Users\nick.knowles\AppData\Local\Microsoft\Windows\INetCache\IE\1X7Q07M1\price-tag[1].jpg"/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83441" y="2049332"/>
                <a:ext cx="1006699" cy="12521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4" name="Picture 5" descr="C:\Program Files\Microsoft Office\MEDIA\CAGCAT10\j0222021.wmf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58154">
                <a:off x="7758811" y="2802088"/>
                <a:ext cx="353459" cy="354719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pSp>
          <p:nvGrpSpPr>
            <p:cNvPr id="155" name="Group 154"/>
            <p:cNvGrpSpPr/>
            <p:nvPr/>
          </p:nvGrpSpPr>
          <p:grpSpPr>
            <a:xfrm rot="17313064">
              <a:off x="1046781" y="5446740"/>
              <a:ext cx="114387" cy="246435"/>
              <a:chOff x="7452316" y="1886229"/>
              <a:chExt cx="1204900" cy="1498713"/>
            </a:xfrm>
          </p:grpSpPr>
          <p:pic>
            <p:nvPicPr>
              <p:cNvPr id="156" name="Picture 3" descr="C:\Users\nick.knowles\AppData\Local\Microsoft\Windows\INetCache\IE\1X7Q07M1\price-tag[1].jpg"/>
              <p:cNvPicPr>
                <a:picLocks noChangeAspect="1" noChangeArrowheads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2316" y="1886229"/>
                <a:ext cx="1204900" cy="1498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7" name="Picture 5" descr="C:\Program Files\Microsoft Office\MEDIA\CAGCAT10\j0222021.wmf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58154">
                <a:off x="7758811" y="2802088"/>
                <a:ext cx="353459" cy="354719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</p:grpSp>
      <p:pic>
        <p:nvPicPr>
          <p:cNvPr id="158" name="Picture 1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940" y="3944742"/>
            <a:ext cx="269383" cy="35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Picture 3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880" y="3950483"/>
            <a:ext cx="321007" cy="32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" name="Flowchart: Process 163"/>
          <p:cNvSpPr/>
          <p:nvPr/>
        </p:nvSpPr>
        <p:spPr bwMode="auto">
          <a:xfrm>
            <a:off x="5947985" y="5666359"/>
            <a:ext cx="309285" cy="307016"/>
          </a:xfrm>
          <a:prstGeom prst="flowChartProcess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ysDash"/>
            <a:miter lim="800000"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B050"/>
                </a:solidFill>
                <a:sym typeface="Wingdings"/>
              </a:rPr>
              <a:t>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5" name="Flowchart: Process 164"/>
          <p:cNvSpPr/>
          <p:nvPr/>
        </p:nvSpPr>
        <p:spPr bwMode="auto">
          <a:xfrm>
            <a:off x="6378478" y="5667488"/>
            <a:ext cx="309285" cy="307016"/>
          </a:xfrm>
          <a:prstGeom prst="flowChartProcess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ysDash"/>
            <a:miter lim="800000"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B050"/>
                </a:solidFill>
                <a:sym typeface="Wingdings"/>
              </a:rPr>
              <a:t>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6" name="Flowchart: Process 165"/>
          <p:cNvSpPr/>
          <p:nvPr/>
        </p:nvSpPr>
        <p:spPr bwMode="auto">
          <a:xfrm>
            <a:off x="6815117" y="5675757"/>
            <a:ext cx="309285" cy="307016"/>
          </a:xfrm>
          <a:prstGeom prst="flowChartProcess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ysDash"/>
            <a:miter lim="800000"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B050"/>
                </a:solidFill>
                <a:sym typeface="Wingdings"/>
              </a:rPr>
              <a:t>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7" name="Flowchart: Process 166"/>
          <p:cNvSpPr/>
          <p:nvPr/>
        </p:nvSpPr>
        <p:spPr bwMode="auto">
          <a:xfrm>
            <a:off x="7273379" y="5671496"/>
            <a:ext cx="309285" cy="307016"/>
          </a:xfrm>
          <a:prstGeom prst="flowChartProcess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ysDash"/>
            <a:miter lim="800000"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B050"/>
                </a:solidFill>
                <a:sym typeface="Wingdings"/>
              </a:rPr>
              <a:t>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8" name="Flowchart: Process 167"/>
          <p:cNvSpPr/>
          <p:nvPr/>
        </p:nvSpPr>
        <p:spPr bwMode="auto">
          <a:xfrm>
            <a:off x="7745445" y="5671496"/>
            <a:ext cx="309285" cy="307016"/>
          </a:xfrm>
          <a:prstGeom prst="flowChartProcess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ysDash"/>
            <a:miter lim="800000"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B050"/>
                </a:solidFill>
                <a:sym typeface="Wingdings"/>
              </a:rPr>
              <a:t>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70" name="Group 169"/>
          <p:cNvGrpSpPr/>
          <p:nvPr/>
        </p:nvGrpSpPr>
        <p:grpSpPr>
          <a:xfrm>
            <a:off x="8428729" y="5525491"/>
            <a:ext cx="370964" cy="625280"/>
            <a:chOff x="7452320" y="1886231"/>
            <a:chExt cx="1204901" cy="1498714"/>
          </a:xfrm>
        </p:grpSpPr>
        <p:pic>
          <p:nvPicPr>
            <p:cNvPr id="171" name="Picture 3" descr="C:\Users\nick.knowles\AppData\Local\Microsoft\Windows\INetCache\IE\1X7Q07M1\price-tag[1].jpg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1886231"/>
              <a:ext cx="1204901" cy="1498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2" name="Picture 5" descr="C:\Program Files\Microsoft Office\MEDIA\CAGCAT10\j0222021.wmf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58154">
              <a:off x="7758810" y="2802089"/>
              <a:ext cx="353460" cy="354720"/>
            </a:xfrm>
            <a:prstGeom prst="rect">
              <a:avLst/>
            </a:prstGeom>
            <a:solidFill>
              <a:schemeClr val="bg1"/>
            </a:solidFill>
          </p:spPr>
        </p:pic>
      </p:grpSp>
      <p:cxnSp>
        <p:nvCxnSpPr>
          <p:cNvPr id="173" name="Straight Connector 172"/>
          <p:cNvCxnSpPr/>
          <p:nvPr/>
        </p:nvCxnSpPr>
        <p:spPr>
          <a:xfrm flipH="1">
            <a:off x="6183756" y="162127"/>
            <a:ext cx="7347" cy="3721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6800619" y="103066"/>
            <a:ext cx="0" cy="4727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8060821" y="123056"/>
            <a:ext cx="0" cy="454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cxnSpLocks/>
          </p:cNvCxnSpPr>
          <p:nvPr/>
        </p:nvCxnSpPr>
        <p:spPr>
          <a:xfrm>
            <a:off x="8688943" y="4326489"/>
            <a:ext cx="5825" cy="11109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cxnSpLocks/>
          </p:cNvCxnSpPr>
          <p:nvPr/>
        </p:nvCxnSpPr>
        <p:spPr>
          <a:xfrm flipH="1">
            <a:off x="7744603" y="2365740"/>
            <a:ext cx="13911" cy="1377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8215271" y="2394905"/>
            <a:ext cx="0" cy="10449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cxnSpLocks/>
          </p:cNvCxnSpPr>
          <p:nvPr/>
        </p:nvCxnSpPr>
        <p:spPr>
          <a:xfrm>
            <a:off x="5897460" y="4473998"/>
            <a:ext cx="1970282" cy="19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cxnSpLocks/>
          </p:cNvCxnSpPr>
          <p:nvPr/>
        </p:nvCxnSpPr>
        <p:spPr>
          <a:xfrm>
            <a:off x="7840906" y="3897972"/>
            <a:ext cx="39858" cy="1460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cxnSpLocks/>
          </p:cNvCxnSpPr>
          <p:nvPr/>
        </p:nvCxnSpPr>
        <p:spPr>
          <a:xfrm>
            <a:off x="7225608" y="2348318"/>
            <a:ext cx="0" cy="1370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0" name="Picture 2" descr="Image result for child icon"/>
          <p:cNvPicPr>
            <a:picLocks noChangeAspect="1" noChangeArrowheads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3" b="16281"/>
          <a:stretch/>
        </p:blipFill>
        <p:spPr bwMode="auto">
          <a:xfrm>
            <a:off x="7292450" y="3058559"/>
            <a:ext cx="445675" cy="30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" name="Picture 14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699" y="2390116"/>
            <a:ext cx="321794" cy="32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" name="Picture 3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353" y="3452278"/>
            <a:ext cx="305303" cy="31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" name="Picture 11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738" y="3371742"/>
            <a:ext cx="346602" cy="34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" name="Picture 13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625" y="4998689"/>
            <a:ext cx="330132" cy="33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6" name="Straight Connector 195"/>
          <p:cNvCxnSpPr>
            <a:cxnSpLocks/>
          </p:cNvCxnSpPr>
          <p:nvPr/>
        </p:nvCxnSpPr>
        <p:spPr>
          <a:xfrm>
            <a:off x="8672875" y="4355967"/>
            <a:ext cx="422448" cy="30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7" name="Group 196"/>
          <p:cNvGrpSpPr/>
          <p:nvPr/>
        </p:nvGrpSpPr>
        <p:grpSpPr>
          <a:xfrm>
            <a:off x="6204520" y="1299424"/>
            <a:ext cx="365969" cy="374229"/>
            <a:chOff x="-269390" y="3531112"/>
            <a:chExt cx="577365" cy="642395"/>
          </a:xfrm>
        </p:grpSpPr>
        <p:sp>
          <p:nvSpPr>
            <p:cNvPr id="198" name="Rectangle 197"/>
            <p:cNvSpPr/>
            <p:nvPr/>
          </p:nvSpPr>
          <p:spPr>
            <a:xfrm>
              <a:off x="-269390" y="3531112"/>
              <a:ext cx="577365" cy="6423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99" name="Group 198"/>
            <p:cNvGrpSpPr/>
            <p:nvPr/>
          </p:nvGrpSpPr>
          <p:grpSpPr>
            <a:xfrm>
              <a:off x="-238884" y="3566153"/>
              <a:ext cx="516351" cy="572311"/>
              <a:chOff x="365901" y="3044451"/>
              <a:chExt cx="611783" cy="681749"/>
            </a:xfrm>
            <a:solidFill>
              <a:schemeClr val="bg1"/>
            </a:solidFill>
          </p:grpSpPr>
          <p:pic>
            <p:nvPicPr>
              <p:cNvPr id="200" name="Picture 8"/>
              <p:cNvPicPr>
                <a:picLocks noChangeAspect="1" noChangeArrowheads="1"/>
              </p:cNvPicPr>
              <p:nvPr/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901" y="3226138"/>
                <a:ext cx="536575" cy="50006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1" name="Picture 5"/>
              <p:cNvPicPr>
                <a:picLocks noChangeAspect="1" noChangeArrowheads="1"/>
              </p:cNvPicPr>
              <p:nvPr/>
            </p:nvPicPr>
            <p:blipFill rotWithShape="1"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79" t="34884" r="7347" b="35487"/>
              <a:stretch/>
            </p:blipFill>
            <p:spPr bwMode="auto">
              <a:xfrm>
                <a:off x="385491" y="3044451"/>
                <a:ext cx="592193" cy="2137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" name="Group 5"/>
          <p:cNvGrpSpPr/>
          <p:nvPr/>
        </p:nvGrpSpPr>
        <p:grpSpPr>
          <a:xfrm>
            <a:off x="8029233" y="1854160"/>
            <a:ext cx="467247" cy="353830"/>
            <a:chOff x="9802732" y="3744498"/>
            <a:chExt cx="467247" cy="353830"/>
          </a:xfrm>
        </p:grpSpPr>
        <p:sp>
          <p:nvSpPr>
            <p:cNvPr id="203" name="Rectangle 202"/>
            <p:cNvSpPr/>
            <p:nvPr/>
          </p:nvSpPr>
          <p:spPr>
            <a:xfrm>
              <a:off x="9802732" y="3744498"/>
              <a:ext cx="467247" cy="3538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04" name="Picture 3"/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2732" y="3757607"/>
              <a:ext cx="241183" cy="289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5" name="Picture 6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6355" y="3783095"/>
              <a:ext cx="215294" cy="245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51209" name="AutoShape 9" descr="Image result for SHOPPI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8030723" y="1383595"/>
            <a:ext cx="576623" cy="320989"/>
            <a:chOff x="9882590" y="2844499"/>
            <a:chExt cx="576623" cy="320989"/>
          </a:xfrm>
        </p:grpSpPr>
        <p:sp>
          <p:nvSpPr>
            <p:cNvPr id="209" name="Rectangle 208"/>
            <p:cNvSpPr/>
            <p:nvPr/>
          </p:nvSpPr>
          <p:spPr>
            <a:xfrm>
              <a:off x="9882590" y="2844499"/>
              <a:ext cx="576623" cy="3209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1"/>
                </a:solidFill>
              </a:endParaRPr>
            </a:p>
          </p:txBody>
        </p:sp>
        <p:pic>
          <p:nvPicPr>
            <p:cNvPr id="51210" name="Picture 10"/>
            <p:cNvPicPr>
              <a:picLocks noChangeAspect="1" noChangeArrowheads="1"/>
            </p:cNvPicPr>
            <p:nvPr/>
          </p:nvPicPr>
          <p:blipFill rotWithShape="1"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2" t="9361" r="2482" b="9085"/>
            <a:stretch/>
          </p:blipFill>
          <p:spPr bwMode="auto">
            <a:xfrm>
              <a:off x="9902473" y="2894915"/>
              <a:ext cx="282566" cy="239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6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3821" y="2904578"/>
              <a:ext cx="215294" cy="245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51213" name="Picture 12" descr="Image result for fat controller images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19268" y="1003879"/>
            <a:ext cx="216895" cy="42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5" name="Straight Connector 214"/>
          <p:cNvCxnSpPr/>
          <p:nvPr/>
        </p:nvCxnSpPr>
        <p:spPr>
          <a:xfrm>
            <a:off x="8611735" y="1292866"/>
            <a:ext cx="20338" cy="1014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14" name="AutoShape 14" descr="Image result for select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15" name="Picture 15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13" y="4669249"/>
            <a:ext cx="329993" cy="32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1" name="Straight Connector 160"/>
          <p:cNvCxnSpPr/>
          <p:nvPr/>
        </p:nvCxnSpPr>
        <p:spPr>
          <a:xfrm flipH="1">
            <a:off x="8594418" y="133108"/>
            <a:ext cx="2546" cy="379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flipH="1">
            <a:off x="8656658" y="1826037"/>
            <a:ext cx="430903" cy="4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7" name="Picture 3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383" y="752915"/>
            <a:ext cx="401785" cy="4017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217" name="Picture 11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271" y="765735"/>
            <a:ext cx="374425" cy="342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</p:pic>
      <p:cxnSp>
        <p:nvCxnSpPr>
          <p:cNvPr id="218" name="Straight Connector 217"/>
          <p:cNvCxnSpPr>
            <a:cxnSpLocks/>
          </p:cNvCxnSpPr>
          <p:nvPr/>
        </p:nvCxnSpPr>
        <p:spPr>
          <a:xfrm flipH="1">
            <a:off x="6294225" y="655347"/>
            <a:ext cx="5110" cy="559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6877733" y="642130"/>
            <a:ext cx="0" cy="5725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flipH="1">
            <a:off x="7598940" y="680560"/>
            <a:ext cx="14425" cy="548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flipH="1">
            <a:off x="8164701" y="679554"/>
            <a:ext cx="12638" cy="523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2" name="Picture 2"/>
          <p:cNvPicPr>
            <a:picLocks noChangeAspect="1" noChangeArrowheads="1"/>
          </p:cNvPicPr>
          <p:nvPr/>
        </p:nvPicPr>
        <p:blipFill rotWithShape="1"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9" b="13963"/>
          <a:stretch/>
        </p:blipFill>
        <p:spPr bwMode="auto">
          <a:xfrm>
            <a:off x="7695828" y="793571"/>
            <a:ext cx="411000" cy="2980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</p:pic>
      <p:pic>
        <p:nvPicPr>
          <p:cNvPr id="223" name="Picture 16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356" y="153011"/>
            <a:ext cx="387402" cy="387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" name="Picture 2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296" y="128426"/>
            <a:ext cx="318256" cy="31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6" name="Group 225"/>
          <p:cNvGrpSpPr/>
          <p:nvPr/>
        </p:nvGrpSpPr>
        <p:grpSpPr>
          <a:xfrm>
            <a:off x="2476329" y="108389"/>
            <a:ext cx="426251" cy="293477"/>
            <a:chOff x="6237185" y="1477509"/>
            <a:chExt cx="691351" cy="691351"/>
          </a:xfrm>
        </p:grpSpPr>
        <p:pic>
          <p:nvPicPr>
            <p:cNvPr id="227" name="Picture 2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7185" y="1477509"/>
              <a:ext cx="691351" cy="691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8" name="Picture 8"/>
            <p:cNvPicPr>
              <a:picLocks noChangeAspect="1" noChangeArrowheads="1"/>
            </p:cNvPicPr>
            <p:nvPr/>
          </p:nvPicPr>
          <p:blipFill rotWithShape="1"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6" t="8934" r="6797" b="6702"/>
            <a:stretch/>
          </p:blipFill>
          <p:spPr bwMode="auto">
            <a:xfrm>
              <a:off x="6405719" y="1775261"/>
              <a:ext cx="354281" cy="34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9" name="Picture 7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964" y="106496"/>
            <a:ext cx="309135" cy="30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0" name="Image 53" descr="Une image contenant signe, arrêt, extérieur&#10;&#10;Description générée avec un niveau de confiance très élevé">
            <a:extLst>
              <a:ext uri="{FF2B5EF4-FFF2-40B4-BE49-F238E27FC236}">
                <a16:creationId xmlns:a16="http://schemas.microsoft.com/office/drawing/2014/main" id="{927E824A-6CC8-4B0A-83DA-E26965A1F7C8}"/>
              </a:ext>
            </a:extLst>
          </p:cNvPr>
          <p:cNvPicPr>
            <a:picLocks noChangeAspect="1"/>
          </p:cNvPicPr>
          <p:nvPr/>
        </p:nvPicPr>
        <p:blipFill>
          <a:blip r:embed="rId55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6"/>
              </a:ext>
            </a:extLst>
          </a:blip>
          <a:stretch>
            <a:fillRect/>
          </a:stretch>
        </p:blipFill>
        <p:spPr>
          <a:xfrm>
            <a:off x="5856310" y="142928"/>
            <a:ext cx="249088" cy="332032"/>
          </a:xfrm>
          <a:prstGeom prst="rect">
            <a:avLst/>
          </a:prstGeom>
        </p:spPr>
      </p:pic>
      <p:grpSp>
        <p:nvGrpSpPr>
          <p:cNvPr id="231" name="Group 230"/>
          <p:cNvGrpSpPr/>
          <p:nvPr/>
        </p:nvGrpSpPr>
        <p:grpSpPr>
          <a:xfrm>
            <a:off x="6316319" y="248864"/>
            <a:ext cx="358085" cy="193254"/>
            <a:chOff x="137694" y="3830024"/>
            <a:chExt cx="595078" cy="247543"/>
          </a:xfrm>
        </p:grpSpPr>
        <p:cxnSp>
          <p:nvCxnSpPr>
            <p:cNvPr id="232" name="Straight Connector 231"/>
            <p:cNvCxnSpPr/>
            <p:nvPr/>
          </p:nvCxnSpPr>
          <p:spPr>
            <a:xfrm>
              <a:off x="270666" y="3950406"/>
              <a:ext cx="161925" cy="0"/>
            </a:xfrm>
            <a:prstGeom prst="line">
              <a:avLst/>
            </a:prstGeom>
            <a:ln w="127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>
              <a:off x="432591" y="3947217"/>
              <a:ext cx="166695" cy="10029"/>
            </a:xfrm>
            <a:prstGeom prst="line">
              <a:avLst/>
            </a:prstGeom>
            <a:ln w="127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flipH="1">
              <a:off x="611986" y="3830024"/>
              <a:ext cx="110249" cy="129836"/>
            </a:xfrm>
            <a:prstGeom prst="line">
              <a:avLst/>
            </a:prstGeom>
            <a:ln w="127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flipH="1" flipV="1">
              <a:off x="601448" y="3952231"/>
              <a:ext cx="131324" cy="125336"/>
            </a:xfrm>
            <a:prstGeom prst="line">
              <a:avLst/>
            </a:prstGeom>
            <a:ln w="127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flipH="1" flipV="1">
              <a:off x="137694" y="3830024"/>
              <a:ext cx="131324" cy="125336"/>
            </a:xfrm>
            <a:prstGeom prst="line">
              <a:avLst/>
            </a:prstGeom>
            <a:ln w="127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5783914" y="725865"/>
            <a:ext cx="451811" cy="416756"/>
            <a:chOff x="9994632" y="1229728"/>
            <a:chExt cx="556112" cy="475507"/>
          </a:xfrm>
        </p:grpSpPr>
        <p:sp>
          <p:nvSpPr>
            <p:cNvPr id="245" name="Rectangle 244"/>
            <p:cNvSpPr/>
            <p:nvPr/>
          </p:nvSpPr>
          <p:spPr>
            <a:xfrm>
              <a:off x="9994632" y="1229728"/>
              <a:ext cx="556112" cy="4755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9" name="Flowchart: Process 238"/>
            <p:cNvSpPr/>
            <p:nvPr/>
          </p:nvSpPr>
          <p:spPr bwMode="auto">
            <a:xfrm>
              <a:off x="10072902" y="1554415"/>
              <a:ext cx="109867" cy="116500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0" name="Flowchart: Process 239"/>
            <p:cNvSpPr/>
            <p:nvPr/>
          </p:nvSpPr>
          <p:spPr bwMode="auto">
            <a:xfrm>
              <a:off x="10202540" y="1552963"/>
              <a:ext cx="109867" cy="116500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1" name="Flowchart: Process 240"/>
            <p:cNvSpPr/>
            <p:nvPr/>
          </p:nvSpPr>
          <p:spPr bwMode="auto">
            <a:xfrm>
              <a:off x="10336514" y="1552962"/>
              <a:ext cx="109867" cy="116500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2" name="Flowchart: Process 241"/>
            <p:cNvSpPr/>
            <p:nvPr/>
          </p:nvSpPr>
          <p:spPr bwMode="auto">
            <a:xfrm>
              <a:off x="10071970" y="1421583"/>
              <a:ext cx="109867" cy="116500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3" name="Flowchart: Process 242"/>
            <p:cNvSpPr/>
            <p:nvPr/>
          </p:nvSpPr>
          <p:spPr bwMode="auto">
            <a:xfrm>
              <a:off x="10203730" y="1421583"/>
              <a:ext cx="109867" cy="116500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4" name="Flowchart: Process 243"/>
            <p:cNvSpPr/>
            <p:nvPr/>
          </p:nvSpPr>
          <p:spPr bwMode="auto">
            <a:xfrm>
              <a:off x="10071970" y="1288479"/>
              <a:ext cx="109867" cy="116500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941957" y="808141"/>
            <a:ext cx="565372" cy="266931"/>
            <a:chOff x="9862080" y="3647832"/>
            <a:chExt cx="838715" cy="360138"/>
          </a:xfrm>
        </p:grpSpPr>
        <p:sp>
          <p:nvSpPr>
            <p:cNvPr id="254" name="Rectangle 253"/>
            <p:cNvSpPr/>
            <p:nvPr/>
          </p:nvSpPr>
          <p:spPr>
            <a:xfrm>
              <a:off x="9862080" y="3647832"/>
              <a:ext cx="838715" cy="360138"/>
            </a:xfrm>
            <a:prstGeom prst="rect">
              <a:avLst/>
            </a:prstGeom>
            <a:solidFill>
              <a:schemeClr val="bg1"/>
            </a:solidFill>
            <a:ln w="38100">
              <a:noFill/>
              <a:prstDash val="sysDash"/>
              <a:miter lim="800000"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9" name="Chevron 248"/>
            <p:cNvSpPr/>
            <p:nvPr/>
          </p:nvSpPr>
          <p:spPr>
            <a:xfrm>
              <a:off x="9922219" y="3699447"/>
              <a:ext cx="146578" cy="247527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0" name="Chevron 249"/>
            <p:cNvSpPr/>
            <p:nvPr/>
          </p:nvSpPr>
          <p:spPr>
            <a:xfrm>
              <a:off x="10062134" y="3699447"/>
              <a:ext cx="146578" cy="247527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1" name="Chevron 250"/>
            <p:cNvSpPr/>
            <p:nvPr/>
          </p:nvSpPr>
          <p:spPr>
            <a:xfrm>
              <a:off x="10204699" y="3699447"/>
              <a:ext cx="146578" cy="247527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2" name="Chevron 251"/>
            <p:cNvSpPr/>
            <p:nvPr/>
          </p:nvSpPr>
          <p:spPr>
            <a:xfrm>
              <a:off x="10341965" y="3699447"/>
              <a:ext cx="146578" cy="247527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3" name="Chevron 252"/>
            <p:cNvSpPr/>
            <p:nvPr/>
          </p:nvSpPr>
          <p:spPr>
            <a:xfrm>
              <a:off x="10481881" y="3699447"/>
              <a:ext cx="146578" cy="247527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210" name="Picture 2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336" y="2998852"/>
            <a:ext cx="288599" cy="349430"/>
          </a:xfrm>
          <a:prstGeom prst="rect">
            <a:avLst/>
          </a:prstGeom>
          <a:noFill/>
          <a:ln w="38100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7" name="Picture 3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66122" y="2391037"/>
            <a:ext cx="341224" cy="341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6" name="Picture 44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48492" y="4843740"/>
            <a:ext cx="334113" cy="33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48" name="Group 247"/>
          <p:cNvGrpSpPr/>
          <p:nvPr/>
        </p:nvGrpSpPr>
        <p:grpSpPr>
          <a:xfrm>
            <a:off x="5801160" y="1728255"/>
            <a:ext cx="294012" cy="193323"/>
            <a:chOff x="9786075" y="1539123"/>
            <a:chExt cx="294012" cy="193323"/>
          </a:xfrm>
        </p:grpSpPr>
        <p:sp>
          <p:nvSpPr>
            <p:cNvPr id="255" name="Rounded Rectangle 254"/>
            <p:cNvSpPr/>
            <p:nvPr/>
          </p:nvSpPr>
          <p:spPr bwMode="auto">
            <a:xfrm>
              <a:off x="9786075" y="1539123"/>
              <a:ext cx="294012" cy="193323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" name="Right Arrow 255"/>
            <p:cNvSpPr/>
            <p:nvPr/>
          </p:nvSpPr>
          <p:spPr bwMode="auto">
            <a:xfrm>
              <a:off x="9812500" y="1581659"/>
              <a:ext cx="254173" cy="114917"/>
            </a:xfrm>
            <a:prstGeom prst="rightArrow">
              <a:avLst>
                <a:gd name="adj1" fmla="val 29095"/>
                <a:gd name="adj2" fmla="val 74927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7458957" y="1835021"/>
            <a:ext cx="353094" cy="301162"/>
            <a:chOff x="176994" y="3121438"/>
            <a:chExt cx="504971" cy="425298"/>
          </a:xfrm>
        </p:grpSpPr>
        <p:sp>
          <p:nvSpPr>
            <p:cNvPr id="258" name="Rounded Rectangle 257"/>
            <p:cNvSpPr/>
            <p:nvPr/>
          </p:nvSpPr>
          <p:spPr bwMode="auto">
            <a:xfrm>
              <a:off x="176994" y="3121438"/>
              <a:ext cx="504971" cy="425298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259" name="Group 258"/>
            <p:cNvGrpSpPr/>
            <p:nvPr/>
          </p:nvGrpSpPr>
          <p:grpSpPr>
            <a:xfrm>
              <a:off x="213026" y="3149592"/>
              <a:ext cx="435133" cy="359312"/>
              <a:chOff x="213026" y="3149592"/>
              <a:chExt cx="435133" cy="359312"/>
            </a:xfrm>
          </p:grpSpPr>
          <p:sp>
            <p:nvSpPr>
              <p:cNvPr id="260" name="Right Arrow 259"/>
              <p:cNvSpPr/>
              <p:nvPr/>
            </p:nvSpPr>
            <p:spPr bwMode="auto">
              <a:xfrm>
                <a:off x="213026" y="3149592"/>
                <a:ext cx="346419" cy="144573"/>
              </a:xfrm>
              <a:prstGeom prst="rightArrow">
                <a:avLst>
                  <a:gd name="adj1" fmla="val 29095"/>
                  <a:gd name="adj2" fmla="val 70974"/>
                </a:avLst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1" name="Right Arrow 260"/>
              <p:cNvSpPr/>
              <p:nvPr/>
            </p:nvSpPr>
            <p:spPr bwMode="auto">
              <a:xfrm>
                <a:off x="239086" y="3261800"/>
                <a:ext cx="346419" cy="144573"/>
              </a:xfrm>
              <a:prstGeom prst="rightArrow">
                <a:avLst>
                  <a:gd name="adj1" fmla="val 29095"/>
                  <a:gd name="adj2" fmla="val 70974"/>
                </a:avLst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2" name="Right Arrow 261"/>
              <p:cNvSpPr/>
              <p:nvPr/>
            </p:nvSpPr>
            <p:spPr bwMode="auto">
              <a:xfrm>
                <a:off x="301740" y="3364331"/>
                <a:ext cx="346419" cy="144573"/>
              </a:xfrm>
              <a:prstGeom prst="rightArrow">
                <a:avLst>
                  <a:gd name="adj1" fmla="val 29095"/>
                  <a:gd name="adj2" fmla="val 70974"/>
                </a:avLst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grpSp>
        <p:nvGrpSpPr>
          <p:cNvPr id="263" name="Group 262"/>
          <p:cNvGrpSpPr/>
          <p:nvPr/>
        </p:nvGrpSpPr>
        <p:grpSpPr>
          <a:xfrm>
            <a:off x="6190306" y="1735248"/>
            <a:ext cx="336445" cy="212402"/>
            <a:chOff x="9792580" y="1957286"/>
            <a:chExt cx="336445" cy="212402"/>
          </a:xfrm>
        </p:grpSpPr>
        <p:sp>
          <p:nvSpPr>
            <p:cNvPr id="264" name="Rounded Rectangle 263"/>
            <p:cNvSpPr/>
            <p:nvPr/>
          </p:nvSpPr>
          <p:spPr bwMode="auto">
            <a:xfrm>
              <a:off x="9792580" y="1957286"/>
              <a:ext cx="336445" cy="21240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5" name="Right Arrow 264"/>
            <p:cNvSpPr/>
            <p:nvPr/>
          </p:nvSpPr>
          <p:spPr bwMode="auto">
            <a:xfrm>
              <a:off x="9850436" y="1970217"/>
              <a:ext cx="227731" cy="93270"/>
            </a:xfrm>
            <a:prstGeom prst="rightArrow">
              <a:avLst>
                <a:gd name="adj1" fmla="val 29095"/>
                <a:gd name="adj2" fmla="val 74927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6" name="Right Arrow 265"/>
            <p:cNvSpPr/>
            <p:nvPr/>
          </p:nvSpPr>
          <p:spPr bwMode="auto">
            <a:xfrm rot="10800000">
              <a:off x="9850435" y="2063486"/>
              <a:ext cx="226837" cy="93270"/>
            </a:xfrm>
            <a:prstGeom prst="rightArrow">
              <a:avLst>
                <a:gd name="adj1" fmla="val 29095"/>
                <a:gd name="adj2" fmla="val 74927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268" name="Picture 10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394" y="2483004"/>
            <a:ext cx="320943" cy="3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69" name="Straight Connector 268"/>
          <p:cNvCxnSpPr/>
          <p:nvPr/>
        </p:nvCxnSpPr>
        <p:spPr>
          <a:xfrm>
            <a:off x="8652919" y="2394905"/>
            <a:ext cx="0" cy="10449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0" name="Picture 2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880" y="2737074"/>
            <a:ext cx="306012" cy="3060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1" name="Picture 28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799" y="4352911"/>
            <a:ext cx="310047" cy="36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72" name="Straight Connector 271"/>
          <p:cNvCxnSpPr/>
          <p:nvPr/>
        </p:nvCxnSpPr>
        <p:spPr>
          <a:xfrm flipH="1">
            <a:off x="8651702" y="2920238"/>
            <a:ext cx="430903" cy="4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8" name="Picture 3"/>
          <p:cNvPicPr>
            <a:picLocks noChangeAspect="1" noChangeArrowheads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848" y="3437101"/>
            <a:ext cx="273726" cy="27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" name="Picture 2"/>
          <p:cNvPicPr>
            <a:picLocks noChangeAspect="1" noChangeArrowheads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333" y="146925"/>
            <a:ext cx="338384" cy="3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" name="Picture 5"/>
          <p:cNvPicPr>
            <a:picLocks noChangeAspect="1" noChangeArrowheads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152" y="146925"/>
            <a:ext cx="404110" cy="40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3" name="Chevron 212"/>
          <p:cNvSpPr/>
          <p:nvPr/>
        </p:nvSpPr>
        <p:spPr bwMode="auto">
          <a:xfrm rot="5400000">
            <a:off x="3462625" y="576473"/>
            <a:ext cx="1152128" cy="1531049"/>
          </a:xfrm>
          <a:prstGeom prst="chevron">
            <a:avLst>
              <a:gd name="adj" fmla="val 25265"/>
            </a:avLst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latin typeface="Arial" pitchFamily="34" charset="0"/>
                <a:cs typeface="Arial" pitchFamily="34" charset="0"/>
              </a:rPr>
              <a:t>Tariff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latin typeface="Arial" pitchFamily="34" charset="0"/>
                <a:cs typeface="Arial" pitchFamily="34" charset="0"/>
              </a:rPr>
              <a:t>Structure</a:t>
            </a:r>
          </a:p>
        </p:txBody>
      </p:sp>
      <p:pic>
        <p:nvPicPr>
          <p:cNvPr id="214" name="Picture 2" descr="Image result for structure icon icon"/>
          <p:cNvPicPr>
            <a:picLocks noChangeAspect="1" noChangeArrowheads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534" y="760918"/>
            <a:ext cx="553914" cy="55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" name="Picture 6"/>
          <p:cNvPicPr>
            <a:picLocks noChangeAspect="1" noChangeArrowheads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030" y="701641"/>
            <a:ext cx="786372" cy="78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" name="Picture 12"/>
          <p:cNvPicPr>
            <a:picLocks noChangeAspect="1" noChangeArrowheads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15676" y="625838"/>
            <a:ext cx="179711" cy="17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8" name="Hexagon 237"/>
          <p:cNvSpPr/>
          <p:nvPr/>
        </p:nvSpPr>
        <p:spPr bwMode="auto">
          <a:xfrm>
            <a:off x="192340" y="159426"/>
            <a:ext cx="1116984" cy="848774"/>
          </a:xfrm>
          <a:prstGeom prst="hexagon">
            <a:avLst/>
          </a:prstGeom>
          <a:solidFill>
            <a:schemeClr val="bg1">
              <a:lumMod val="7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Common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Framework</a:t>
            </a:r>
          </a:p>
        </p:txBody>
      </p:sp>
      <p:pic>
        <p:nvPicPr>
          <p:cNvPr id="247" name="Picture 3"/>
          <p:cNvPicPr>
            <a:picLocks noChangeAspect="1" noChangeArrowheads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494" y="1002574"/>
            <a:ext cx="399237" cy="39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609AA2-1E15-41E6-95F2-EB060F5FA9E3}"/>
              </a:ext>
            </a:extLst>
      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2309334" y="688508"/>
            <a:ext cx="273058" cy="2730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E6CF2F-CB89-442D-8681-4280ADED6FBE}"/>
              </a:ext>
            </a:extLst>
      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2623156" y="669686"/>
            <a:ext cx="243764" cy="239488"/>
          </a:xfrm>
          <a:prstGeom prst="rect">
            <a:avLst/>
          </a:prstGeom>
        </p:spPr>
      </p:pic>
      <p:pic>
        <p:nvPicPr>
          <p:cNvPr id="273" name="Picture 6">
            <a:extLst>
              <a:ext uri="{FF2B5EF4-FFF2-40B4-BE49-F238E27FC236}">
                <a16:creationId xmlns:a16="http://schemas.microsoft.com/office/drawing/2014/main" id="{51AE6A34-E14D-4AFA-A173-F9A8944F0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499" y="1297502"/>
            <a:ext cx="262485" cy="26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" name="Picture 7">
            <a:extLst>
              <a:ext uri="{FF2B5EF4-FFF2-40B4-BE49-F238E27FC236}">
                <a16:creationId xmlns:a16="http://schemas.microsoft.com/office/drawing/2014/main" id="{2B9F5C4D-2966-4C27-BE5D-3E7D5DA8B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929" y="971004"/>
            <a:ext cx="264331" cy="26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5" name="Group 274">
            <a:extLst>
              <a:ext uri="{FF2B5EF4-FFF2-40B4-BE49-F238E27FC236}">
                <a16:creationId xmlns:a16="http://schemas.microsoft.com/office/drawing/2014/main" id="{EB12C2BC-B2B1-4326-A46A-862802E6B212}"/>
              </a:ext>
            </a:extLst>
          </p:cNvPr>
          <p:cNvGrpSpPr/>
          <p:nvPr/>
        </p:nvGrpSpPr>
        <p:grpSpPr>
          <a:xfrm>
            <a:off x="2335289" y="1310202"/>
            <a:ext cx="253246" cy="255041"/>
            <a:chOff x="3455876" y="2276872"/>
            <a:chExt cx="2232248" cy="2448272"/>
          </a:xfrm>
        </p:grpSpPr>
        <p:pic>
          <p:nvPicPr>
            <p:cNvPr id="276" name="Picture 11">
              <a:extLst>
                <a:ext uri="{FF2B5EF4-FFF2-40B4-BE49-F238E27FC236}">
                  <a16:creationId xmlns:a16="http://schemas.microsoft.com/office/drawing/2014/main" id="{E990A2F8-57BA-4EEE-A1AB-2F27368ACF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438" y="2357438"/>
              <a:ext cx="2143125" cy="21431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</p:pic>
        <p:sp>
          <p:nvSpPr>
            <p:cNvPr id="277" name="Donut 3">
              <a:extLst>
                <a:ext uri="{FF2B5EF4-FFF2-40B4-BE49-F238E27FC236}">
                  <a16:creationId xmlns:a16="http://schemas.microsoft.com/office/drawing/2014/main" id="{5C5900B6-FEBA-479D-BBE8-72FF420FC4E2}"/>
                </a:ext>
              </a:extLst>
            </p:cNvPr>
            <p:cNvSpPr/>
            <p:nvPr/>
          </p:nvSpPr>
          <p:spPr bwMode="auto">
            <a:xfrm>
              <a:off x="3455876" y="2276872"/>
              <a:ext cx="2232248" cy="2448272"/>
            </a:xfrm>
            <a:prstGeom prst="donut">
              <a:avLst>
                <a:gd name="adj" fmla="val 5497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278" name="Picture 13" descr="Image result for ferry icon">
            <a:extLst>
              <a:ext uri="{FF2B5EF4-FFF2-40B4-BE49-F238E27FC236}">
                <a16:creationId xmlns:a16="http://schemas.microsoft.com/office/drawing/2014/main" id="{A10CC58C-66FE-43E3-AD63-D66CB44887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7" t="7118" r="9974" b="10478"/>
          <a:stretch/>
        </p:blipFill>
        <p:spPr bwMode="auto">
          <a:xfrm>
            <a:off x="2893547" y="637625"/>
            <a:ext cx="262571" cy="27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9" name="Picture 4">
            <a:extLst>
              <a:ext uri="{FF2B5EF4-FFF2-40B4-BE49-F238E27FC236}">
                <a16:creationId xmlns:a16="http://schemas.microsoft.com/office/drawing/2014/main" id="{2C2EE7A6-195E-44DC-901D-590DBBFB1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797" y="986153"/>
            <a:ext cx="262485" cy="26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EF8D290D-BE9A-48C6-9926-FAC63FA4E06A}"/>
              </a:ext>
            </a:extLst>
          </p:cNvPr>
          <p:cNvCxnSpPr>
            <a:cxnSpLocks/>
          </p:cNvCxnSpPr>
          <p:nvPr/>
        </p:nvCxnSpPr>
        <p:spPr>
          <a:xfrm flipH="1">
            <a:off x="5678887" y="1957332"/>
            <a:ext cx="924623" cy="13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Chevron 20">
            <a:extLst>
              <a:ext uri="{FF2B5EF4-FFF2-40B4-BE49-F238E27FC236}">
                <a16:creationId xmlns:a16="http://schemas.microsoft.com/office/drawing/2014/main" id="{164A2A03-2702-452E-9DF0-228748597245}"/>
              </a:ext>
            </a:extLst>
          </p:cNvPr>
          <p:cNvSpPr/>
          <p:nvPr/>
        </p:nvSpPr>
        <p:spPr bwMode="auto">
          <a:xfrm rot="5400000">
            <a:off x="3324965" y="2393151"/>
            <a:ext cx="1397509" cy="1579288"/>
          </a:xfrm>
          <a:prstGeom prst="chevron">
            <a:avLst>
              <a:gd name="adj" fmla="val 33165"/>
            </a:avLst>
          </a:prstGeom>
          <a:solidFill>
            <a:srgbClr val="FFC000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Fare Products</a:t>
            </a:r>
          </a:p>
        </p:txBody>
      </p:sp>
      <p:sp>
        <p:nvSpPr>
          <p:cNvPr id="286" name="Chevron 20">
            <a:extLst>
              <a:ext uri="{FF2B5EF4-FFF2-40B4-BE49-F238E27FC236}">
                <a16:creationId xmlns:a16="http://schemas.microsoft.com/office/drawing/2014/main" id="{4784D477-AC35-4C17-AF8A-13A65F95CBCB}"/>
              </a:ext>
            </a:extLst>
          </p:cNvPr>
          <p:cNvSpPr/>
          <p:nvPr/>
        </p:nvSpPr>
        <p:spPr bwMode="auto">
          <a:xfrm rot="5400000">
            <a:off x="3490830" y="1398999"/>
            <a:ext cx="1027949" cy="1603603"/>
          </a:xfrm>
          <a:prstGeom prst="chevron">
            <a:avLst>
              <a:gd name="adj" fmla="val 33165"/>
            </a:avLst>
          </a:prstGeom>
          <a:solidFill>
            <a:srgbClr val="FFCCCC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>
                <a:latin typeface="Arial" pitchFamily="34" charset="0"/>
              </a:rPr>
              <a:t>Access Right</a:t>
            </a: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</a:t>
            </a:r>
          </a:p>
        </p:txBody>
      </p:sp>
      <p:cxnSp>
        <p:nvCxnSpPr>
          <p:cNvPr id="24" name="Connecteur droit avec flèche 23"/>
          <p:cNvCxnSpPr/>
          <p:nvPr/>
        </p:nvCxnSpPr>
        <p:spPr>
          <a:xfrm flipV="1">
            <a:off x="2575532" y="3130143"/>
            <a:ext cx="403005" cy="399675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7" name="Picture 9">
            <a:extLst>
              <a:ext uri="{FF2B5EF4-FFF2-40B4-BE49-F238E27FC236}">
                <a16:creationId xmlns:a16="http://schemas.microsoft.com/office/drawing/2014/main" id="{9B127257-26A6-4B3B-8374-039DF98F2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401" y="163446"/>
            <a:ext cx="345418" cy="34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" name="Picture 266">
            <a:extLst>
              <a:ext uri="{FF2B5EF4-FFF2-40B4-BE49-F238E27FC236}">
                <a16:creationId xmlns:a16="http://schemas.microsoft.com/office/drawing/2014/main" id="{43D0BD80-4BFB-4663-B9DF-1F5BBB70D4B3}"/>
              </a:ext>
            </a:extLst>
      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6658946" y="1717459"/>
            <a:ext cx="280492" cy="279039"/>
          </a:xfrm>
          <a:prstGeom prst="rect">
            <a:avLst/>
          </a:prstGeom>
        </p:spPr>
      </p:pic>
      <p:pic>
        <p:nvPicPr>
          <p:cNvPr id="288" name="Picture 2" descr="Image result for calliper   icon  icon">
            <a:extLst>
              <a:ext uri="{FF2B5EF4-FFF2-40B4-BE49-F238E27FC236}">
                <a16:creationId xmlns:a16="http://schemas.microsoft.com/office/drawing/2014/main" id="{2CAA4F91-AE64-486B-9023-1D1323ED9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795" y="731889"/>
            <a:ext cx="197758" cy="35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456DA5A3-73E6-46C1-ADA8-1BE0E15548FE}"/>
              </a:ext>
            </a:extLst>
          </p:cNvPr>
          <p:cNvCxnSpPr/>
          <p:nvPr/>
        </p:nvCxnSpPr>
        <p:spPr>
          <a:xfrm flipH="1">
            <a:off x="8647367" y="642541"/>
            <a:ext cx="14425" cy="548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0" name="Picture 289">
            <a:extLst>
              <a:ext uri="{FF2B5EF4-FFF2-40B4-BE49-F238E27FC236}">
                <a16:creationId xmlns:a16="http://schemas.microsoft.com/office/drawing/2014/main" id="{79B98C48-4D87-4C0F-8DAA-AB02747BCE43}"/>
              </a:ext>
            </a:extLst>
      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8242928" y="3960320"/>
            <a:ext cx="425634" cy="387876"/>
          </a:xfrm>
          <a:prstGeom prst="rect">
            <a:avLst/>
          </a:prstGeom>
        </p:spPr>
      </p:pic>
      <p:pic>
        <p:nvPicPr>
          <p:cNvPr id="291" name="Picture 5">
            <a:extLst>
              <a:ext uri="{FF2B5EF4-FFF2-40B4-BE49-F238E27FC236}">
                <a16:creationId xmlns:a16="http://schemas.microsoft.com/office/drawing/2014/main" id="{87936D1F-76E7-4B03-BCEB-CE8C56CFEA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5" t="9924" r="13848" b="4533"/>
          <a:stretch/>
        </p:blipFill>
        <p:spPr bwMode="auto">
          <a:xfrm>
            <a:off x="6489363" y="2550901"/>
            <a:ext cx="277110" cy="35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2" name="Picture 2">
            <a:extLst>
              <a:ext uri="{FF2B5EF4-FFF2-40B4-BE49-F238E27FC236}">
                <a16:creationId xmlns:a16="http://schemas.microsoft.com/office/drawing/2014/main" id="{242137EA-8991-469C-A3D6-447F4BCB8F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1" t="12303" r="24608" b="14035"/>
          <a:stretch/>
        </p:blipFill>
        <p:spPr bwMode="auto">
          <a:xfrm>
            <a:off x="6144959" y="4006793"/>
            <a:ext cx="413640" cy="31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3" name="Picture 5">
            <a:extLst>
              <a:ext uri="{FF2B5EF4-FFF2-40B4-BE49-F238E27FC236}">
                <a16:creationId xmlns:a16="http://schemas.microsoft.com/office/drawing/2014/main" id="{DC6121A6-8019-4F48-9F76-D0B849EAA2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4" t="50000" r="22222" b="13411"/>
          <a:stretch/>
        </p:blipFill>
        <p:spPr bwMode="auto">
          <a:xfrm>
            <a:off x="7463401" y="4172752"/>
            <a:ext cx="365897" cy="25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4" name="Picture 6">
            <a:extLst>
              <a:ext uri="{FF2B5EF4-FFF2-40B4-BE49-F238E27FC236}">
                <a16:creationId xmlns:a16="http://schemas.microsoft.com/office/drawing/2014/main" id="{B7A93C90-E81B-4092-BA38-7DE9FA75CE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1" t="25259" r="14667" b="27037"/>
          <a:stretch/>
        </p:blipFill>
        <p:spPr bwMode="auto">
          <a:xfrm>
            <a:off x="7418076" y="3908693"/>
            <a:ext cx="405598" cy="26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5" name="Picture 10">
            <a:extLst>
              <a:ext uri="{FF2B5EF4-FFF2-40B4-BE49-F238E27FC236}">
                <a16:creationId xmlns:a16="http://schemas.microsoft.com/office/drawing/2014/main" id="{CAAFEB0C-2076-4DF5-AFDF-4AED1550F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018" y="3960347"/>
            <a:ext cx="396251" cy="39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" name="Picture 2">
            <a:extLst>
              <a:ext uri="{FF2B5EF4-FFF2-40B4-BE49-F238E27FC236}">
                <a16:creationId xmlns:a16="http://schemas.microsoft.com/office/drawing/2014/main" id="{A588A76B-DA40-41B0-AD97-B048E9027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235" y="5024922"/>
            <a:ext cx="275944" cy="27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" name="Picture 5">
            <a:extLst>
              <a:ext uri="{FF2B5EF4-FFF2-40B4-BE49-F238E27FC236}">
                <a16:creationId xmlns:a16="http://schemas.microsoft.com/office/drawing/2014/main" id="{45405625-973B-4A42-9F13-4B4869A29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258" y="5036546"/>
            <a:ext cx="276000" cy="2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8" name="Picture 2" descr="Image result for ticket conductor icon">
            <a:extLst>
              <a:ext uri="{FF2B5EF4-FFF2-40B4-BE49-F238E27FC236}">
                <a16:creationId xmlns:a16="http://schemas.microsoft.com/office/drawing/2014/main" id="{ED54DC1F-FF20-4481-8EC6-0C3C59529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682" y="4620937"/>
            <a:ext cx="246416" cy="28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9" name="Picture 7">
            <a:extLst>
              <a:ext uri="{FF2B5EF4-FFF2-40B4-BE49-F238E27FC236}">
                <a16:creationId xmlns:a16="http://schemas.microsoft.com/office/drawing/2014/main" id="{A42267C8-0AF0-45B5-AD03-C5ABC060C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126" y="5024922"/>
            <a:ext cx="303773" cy="30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0" name="Picture 299">
            <a:extLst>
              <a:ext uri="{FF2B5EF4-FFF2-40B4-BE49-F238E27FC236}">
                <a16:creationId xmlns:a16="http://schemas.microsoft.com/office/drawing/2014/main" id="{79D67B5B-C6FE-4EBC-B999-446E1DAB5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422" y="3078231"/>
            <a:ext cx="339543" cy="33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4601427-3F4C-459C-BF32-A62D93915D62}"/>
              </a:ext>
            </a:extLst>
          </p:cNvPr>
          <p:cNvSpPr/>
          <p:nvPr/>
        </p:nvSpPr>
        <p:spPr>
          <a:xfrm>
            <a:off x="8659598" y="1315857"/>
            <a:ext cx="402073" cy="337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lus Sign 12">
            <a:extLst>
              <a:ext uri="{FF2B5EF4-FFF2-40B4-BE49-F238E27FC236}">
                <a16:creationId xmlns:a16="http://schemas.microsoft.com/office/drawing/2014/main" id="{E5F29E9E-02A9-4147-B6AC-FB5C6AB814BB}"/>
              </a:ext>
            </a:extLst>
          </p:cNvPr>
          <p:cNvSpPr/>
          <p:nvPr/>
        </p:nvSpPr>
        <p:spPr>
          <a:xfrm>
            <a:off x="8646005" y="1309233"/>
            <a:ext cx="324006" cy="339825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1" name="Picture 300">
            <a:extLst>
              <a:ext uri="{FF2B5EF4-FFF2-40B4-BE49-F238E27FC236}">
                <a16:creationId xmlns:a16="http://schemas.microsoft.com/office/drawing/2014/main" id="{93C5B0A9-B327-4FCB-AF84-80B0B078AF5F}"/>
              </a:ext>
            </a:extLst>
      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7911773" y="4314553"/>
            <a:ext cx="261690" cy="358720"/>
          </a:xfrm>
          <a:prstGeom prst="rect">
            <a:avLst/>
          </a:prstGeom>
        </p:spPr>
      </p:pic>
      <p:pic>
        <p:nvPicPr>
          <p:cNvPr id="302" name="Picture 6">
            <a:extLst>
              <a:ext uri="{FF2B5EF4-FFF2-40B4-BE49-F238E27FC236}">
                <a16:creationId xmlns:a16="http://schemas.microsoft.com/office/drawing/2014/main" id="{8CF0A2EB-6EC2-4FE9-8F96-B1137968CF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9" t="19232" r="13202" b="18190"/>
          <a:stretch/>
        </p:blipFill>
        <p:spPr bwMode="auto">
          <a:xfrm>
            <a:off x="8288943" y="4353034"/>
            <a:ext cx="347746" cy="30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3" name="Picture 16">
            <a:extLst>
              <a:ext uri="{FF2B5EF4-FFF2-40B4-BE49-F238E27FC236}">
                <a16:creationId xmlns:a16="http://schemas.microsoft.com/office/drawing/2014/main" id="{EE27F772-2B75-4D5D-9037-C36AE4C75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475" y="4863249"/>
            <a:ext cx="257289" cy="25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4" name="Picture 3">
            <a:extLst>
              <a:ext uri="{FF2B5EF4-FFF2-40B4-BE49-F238E27FC236}">
                <a16:creationId xmlns:a16="http://schemas.microsoft.com/office/drawing/2014/main" id="{ACCE935C-51B9-4D52-B4E2-E76E267EA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 t="16285" r="4684"/>
          <a:stretch/>
        </p:blipFill>
        <p:spPr bwMode="auto">
          <a:xfrm>
            <a:off x="8221962" y="4816148"/>
            <a:ext cx="388972" cy="35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5" name="Picture 5">
            <a:extLst>
              <a:ext uri="{FF2B5EF4-FFF2-40B4-BE49-F238E27FC236}">
                <a16:creationId xmlns:a16="http://schemas.microsoft.com/office/drawing/2014/main" id="{F8F478AA-3C76-4DCE-8547-B0F1A3CB1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795" y="2792253"/>
            <a:ext cx="242272" cy="24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8D9D9B8A-83FA-45BE-89A3-BDD3F3B72CB1}"/>
              </a:ext>
            </a:extLst>
          </p:cNvPr>
          <p:cNvCxnSpPr>
            <a:cxnSpLocks/>
          </p:cNvCxnSpPr>
          <p:nvPr/>
        </p:nvCxnSpPr>
        <p:spPr>
          <a:xfrm flipH="1" flipV="1">
            <a:off x="7861699" y="4739639"/>
            <a:ext cx="727155" cy="18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43273ACE-29EF-46FF-953C-001EDC062322}"/>
              </a:ext>
            </a:extLst>
      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7332773" y="3459195"/>
            <a:ext cx="382772" cy="254161"/>
          </a:xfrm>
          <a:prstGeom prst="rect">
            <a:avLst/>
          </a:prstGeom>
        </p:spPr>
      </p:pic>
      <p:pic>
        <p:nvPicPr>
          <p:cNvPr id="306" name="Picture 305">
            <a:extLst>
              <a:ext uri="{FF2B5EF4-FFF2-40B4-BE49-F238E27FC236}">
                <a16:creationId xmlns:a16="http://schemas.microsoft.com/office/drawing/2014/main" id="{00F49CDA-897D-4F10-9A30-E9C5563548FC}"/>
              </a:ext>
            </a:extLst>
          </p:cNvPr>
          <p:cNvPicPr>
            <a:picLocks/>
          </p:cNvPicPr>
          <p:nvPr/>
        </p:nvPicPr>
        <p:blipFill rotWithShape="1">
          <a:blip r:embed="rId97"/>
          <a:srcRect t="10010" b="9804"/>
          <a:stretch/>
        </p:blipFill>
        <p:spPr>
          <a:xfrm>
            <a:off x="8674251" y="1870650"/>
            <a:ext cx="408354" cy="18428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8" name="Picture 307">
            <a:extLst>
              <a:ext uri="{FF2B5EF4-FFF2-40B4-BE49-F238E27FC236}">
                <a16:creationId xmlns:a16="http://schemas.microsoft.com/office/drawing/2014/main" id="{6F79E7D4-F693-41CB-9D56-931AC21DB0F0}"/>
              </a:ext>
            </a:extLst>
          </p:cNvPr>
          <p:cNvPicPr>
            <a:picLocks/>
          </p:cNvPicPr>
          <p:nvPr/>
        </p:nvPicPr>
        <p:blipFill rotWithShape="1">
          <a:blip r:embed="rId98"/>
          <a:srcRect t="14525" b="15217"/>
          <a:stretch/>
        </p:blipFill>
        <p:spPr>
          <a:xfrm>
            <a:off x="8641754" y="2084924"/>
            <a:ext cx="404969" cy="20023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9" name="Picture 308">
            <a:extLst>
              <a:ext uri="{FF2B5EF4-FFF2-40B4-BE49-F238E27FC236}">
                <a16:creationId xmlns:a16="http://schemas.microsoft.com/office/drawing/2014/main" id="{14A55430-BCE9-40C9-8DA3-B7A120DDF84E}"/>
              </a:ext>
            </a:extLst>
      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5827824" y="2005379"/>
            <a:ext cx="229197" cy="26967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10" name="Picture 309">
            <a:extLst>
              <a:ext uri="{FF2B5EF4-FFF2-40B4-BE49-F238E27FC236}">
                <a16:creationId xmlns:a16="http://schemas.microsoft.com/office/drawing/2014/main" id="{BF6F0973-B558-4538-A183-C65FC1FBAE81}"/>
              </a:ext>
            </a:extLst>
      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6232308" y="1984819"/>
            <a:ext cx="245326" cy="28865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CC46444-79F6-4135-95B5-4C2D975E0F05}"/>
              </a:ext>
            </a:extLst>
          </p:cNvPr>
          <p:cNvPicPr>
            <a:picLocks/>
          </p:cNvPicPr>
          <p:nvPr/>
        </p:nvPicPr>
        <p:blipFill rotWithShape="1">
          <a:blip r:embed="rId101"/>
          <a:srcRect l="6856" t="6431" r="14235" b="11029"/>
          <a:stretch/>
        </p:blipFill>
        <p:spPr>
          <a:xfrm>
            <a:off x="4960711" y="1454901"/>
            <a:ext cx="600371" cy="681282"/>
          </a:xfrm>
          <a:prstGeom prst="rect">
            <a:avLst/>
          </a:prstGeom>
        </p:spPr>
      </p:pic>
      <p:pic>
        <p:nvPicPr>
          <p:cNvPr id="282" name="Picture 281">
            <a:extLst>
              <a:ext uri="{FF2B5EF4-FFF2-40B4-BE49-F238E27FC236}">
                <a16:creationId xmlns:a16="http://schemas.microsoft.com/office/drawing/2014/main" id="{99B059C3-C958-4B30-A9C9-2BA5FFD8D086}"/>
              </a:ext>
            </a:extLst>
      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5933982" y="3385798"/>
            <a:ext cx="359290" cy="351766"/>
          </a:xfrm>
          <a:prstGeom prst="rect">
            <a:avLst/>
          </a:prstGeom>
        </p:spPr>
      </p:pic>
      <p:pic>
        <p:nvPicPr>
          <p:cNvPr id="283" name="Picture 282">
            <a:extLst>
              <a:ext uri="{FF2B5EF4-FFF2-40B4-BE49-F238E27FC236}">
                <a16:creationId xmlns:a16="http://schemas.microsoft.com/office/drawing/2014/main" id="{4603902A-7B5C-4CA0-9D26-5CBE7E53B01B}"/>
              </a:ext>
            </a:extLst>
      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6331203" y="3377377"/>
            <a:ext cx="343201" cy="356474"/>
          </a:xfrm>
          <a:prstGeom prst="rect">
            <a:avLst/>
          </a:prstGeom>
        </p:spPr>
      </p:pic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FA187EAE-2A2F-41C5-B861-AEEAB16CE599}"/>
              </a:ext>
            </a:extLst>
          </p:cNvPr>
          <p:cNvCxnSpPr>
            <a:cxnSpLocks/>
          </p:cNvCxnSpPr>
          <p:nvPr/>
        </p:nvCxnSpPr>
        <p:spPr>
          <a:xfrm flipH="1" flipV="1">
            <a:off x="5868102" y="3324720"/>
            <a:ext cx="1277075" cy="7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99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Freeform 90">
            <a:extLst>
              <a:ext uri="{FF2B5EF4-FFF2-40B4-BE49-F238E27FC236}">
                <a16:creationId xmlns:a16="http://schemas.microsoft.com/office/drawing/2014/main" id="{13214ADB-C630-454E-96A7-1E70762379D4}"/>
              </a:ext>
            </a:extLst>
          </p:cNvPr>
          <p:cNvSpPr/>
          <p:nvPr/>
        </p:nvSpPr>
        <p:spPr>
          <a:xfrm>
            <a:off x="6385190" y="4923622"/>
            <a:ext cx="1270908" cy="1387410"/>
          </a:xfrm>
          <a:custGeom>
            <a:avLst/>
            <a:gdLst>
              <a:gd name="connsiteX0" fmla="*/ 157725 w 946334"/>
              <a:gd name="connsiteY0" fmla="*/ 0 h 4324655"/>
              <a:gd name="connsiteX1" fmla="*/ 788609 w 946334"/>
              <a:gd name="connsiteY1" fmla="*/ 0 h 4324655"/>
              <a:gd name="connsiteX2" fmla="*/ 946334 w 946334"/>
              <a:gd name="connsiteY2" fmla="*/ 157725 h 4324655"/>
              <a:gd name="connsiteX3" fmla="*/ 946334 w 946334"/>
              <a:gd name="connsiteY3" fmla="*/ 4324655 h 4324655"/>
              <a:gd name="connsiteX4" fmla="*/ 946334 w 946334"/>
              <a:gd name="connsiteY4" fmla="*/ 4324655 h 4324655"/>
              <a:gd name="connsiteX5" fmla="*/ 0 w 946334"/>
              <a:gd name="connsiteY5" fmla="*/ 4324655 h 4324655"/>
              <a:gd name="connsiteX6" fmla="*/ 0 w 946334"/>
              <a:gd name="connsiteY6" fmla="*/ 4324655 h 4324655"/>
              <a:gd name="connsiteX7" fmla="*/ 0 w 946334"/>
              <a:gd name="connsiteY7" fmla="*/ 157725 h 4324655"/>
              <a:gd name="connsiteX8" fmla="*/ 157725 w 946334"/>
              <a:gd name="connsiteY8" fmla="*/ 0 h 43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6334" h="4324655">
                <a:moveTo>
                  <a:pt x="946334" y="720790"/>
                </a:moveTo>
                <a:lnTo>
                  <a:pt x="946334" y="3603865"/>
                </a:lnTo>
                <a:cubicBezTo>
                  <a:pt x="946334" y="4001945"/>
                  <a:pt x="930881" y="4324653"/>
                  <a:pt x="911820" y="4324653"/>
                </a:cubicBezTo>
                <a:lnTo>
                  <a:pt x="0" y="4324653"/>
                </a:lnTo>
                <a:lnTo>
                  <a:pt x="0" y="4324653"/>
                </a:lnTo>
                <a:lnTo>
                  <a:pt x="0" y="2"/>
                </a:lnTo>
                <a:lnTo>
                  <a:pt x="0" y="2"/>
                </a:lnTo>
                <a:lnTo>
                  <a:pt x="911820" y="2"/>
                </a:lnTo>
                <a:cubicBezTo>
                  <a:pt x="930881" y="2"/>
                  <a:pt x="946334" y="322710"/>
                  <a:pt x="946334" y="720790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1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155575" y="204030"/>
            <a:ext cx="1611836" cy="9631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Freeform 92">
            <a:extLst>
              <a:ext uri="{FF2B5EF4-FFF2-40B4-BE49-F238E27FC236}">
                <a16:creationId xmlns:a16="http://schemas.microsoft.com/office/drawing/2014/main" id="{CD286F41-74AC-42DD-8DA7-754FC8A6AC43}"/>
              </a:ext>
            </a:extLst>
          </p:cNvPr>
          <p:cNvSpPr/>
          <p:nvPr/>
        </p:nvSpPr>
        <p:spPr>
          <a:xfrm>
            <a:off x="8124823" y="2396379"/>
            <a:ext cx="924058" cy="2260517"/>
          </a:xfrm>
          <a:custGeom>
            <a:avLst/>
            <a:gdLst>
              <a:gd name="connsiteX0" fmla="*/ 157725 w 946334"/>
              <a:gd name="connsiteY0" fmla="*/ 0 h 4324655"/>
              <a:gd name="connsiteX1" fmla="*/ 788609 w 946334"/>
              <a:gd name="connsiteY1" fmla="*/ 0 h 4324655"/>
              <a:gd name="connsiteX2" fmla="*/ 946334 w 946334"/>
              <a:gd name="connsiteY2" fmla="*/ 157725 h 4324655"/>
              <a:gd name="connsiteX3" fmla="*/ 946334 w 946334"/>
              <a:gd name="connsiteY3" fmla="*/ 4324655 h 4324655"/>
              <a:gd name="connsiteX4" fmla="*/ 946334 w 946334"/>
              <a:gd name="connsiteY4" fmla="*/ 4324655 h 4324655"/>
              <a:gd name="connsiteX5" fmla="*/ 0 w 946334"/>
              <a:gd name="connsiteY5" fmla="*/ 4324655 h 4324655"/>
              <a:gd name="connsiteX6" fmla="*/ 0 w 946334"/>
              <a:gd name="connsiteY6" fmla="*/ 4324655 h 4324655"/>
              <a:gd name="connsiteX7" fmla="*/ 0 w 946334"/>
              <a:gd name="connsiteY7" fmla="*/ 157725 h 4324655"/>
              <a:gd name="connsiteX8" fmla="*/ 157725 w 946334"/>
              <a:gd name="connsiteY8" fmla="*/ 0 h 43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6334" h="4324655">
                <a:moveTo>
                  <a:pt x="946334" y="720790"/>
                </a:moveTo>
                <a:lnTo>
                  <a:pt x="946334" y="3603865"/>
                </a:lnTo>
                <a:cubicBezTo>
                  <a:pt x="946334" y="4001945"/>
                  <a:pt x="930881" y="4324653"/>
                  <a:pt x="911820" y="4324653"/>
                </a:cubicBezTo>
                <a:lnTo>
                  <a:pt x="0" y="4324653"/>
                </a:lnTo>
                <a:lnTo>
                  <a:pt x="0" y="4324653"/>
                </a:lnTo>
                <a:lnTo>
                  <a:pt x="0" y="2"/>
                </a:lnTo>
                <a:lnTo>
                  <a:pt x="0" y="2"/>
                </a:lnTo>
                <a:lnTo>
                  <a:pt x="911820" y="2"/>
                </a:lnTo>
                <a:cubicBezTo>
                  <a:pt x="930881" y="2"/>
                  <a:pt x="946334" y="322710"/>
                  <a:pt x="946334" y="720790"/>
                </a:cubicBezTo>
                <a:close/>
              </a:path>
            </a:pathLst>
          </a:custGeom>
          <a:solidFill>
            <a:srgbClr val="FFFF99">
              <a:alpha val="89804"/>
            </a:srgbClr>
          </a:solidFill>
          <a:ln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56356" rIns="56356" bIns="56357" numCol="1" spcCol="1270" anchor="ctr" anchorCtr="0">
            <a:no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1600" i="1" kern="1200" dirty="0"/>
          </a:p>
        </p:txBody>
      </p:sp>
      <p:sp>
        <p:nvSpPr>
          <p:cNvPr id="156" name="Freeform 91">
            <a:extLst>
              <a:ext uri="{FF2B5EF4-FFF2-40B4-BE49-F238E27FC236}">
                <a16:creationId xmlns:a16="http://schemas.microsoft.com/office/drawing/2014/main" id="{32E5B550-32E4-4815-9D7F-5A13BA631327}"/>
              </a:ext>
            </a:extLst>
          </p:cNvPr>
          <p:cNvSpPr/>
          <p:nvPr/>
        </p:nvSpPr>
        <p:spPr>
          <a:xfrm>
            <a:off x="74145" y="1031044"/>
            <a:ext cx="816836" cy="3825637"/>
          </a:xfrm>
          <a:custGeom>
            <a:avLst/>
            <a:gdLst>
              <a:gd name="connsiteX0" fmla="*/ 181424 w 1088524"/>
              <a:gd name="connsiteY0" fmla="*/ 0 h 4324655"/>
              <a:gd name="connsiteX1" fmla="*/ 907100 w 1088524"/>
              <a:gd name="connsiteY1" fmla="*/ 0 h 4324655"/>
              <a:gd name="connsiteX2" fmla="*/ 1088524 w 1088524"/>
              <a:gd name="connsiteY2" fmla="*/ 181424 h 4324655"/>
              <a:gd name="connsiteX3" fmla="*/ 1088524 w 1088524"/>
              <a:gd name="connsiteY3" fmla="*/ 4324655 h 4324655"/>
              <a:gd name="connsiteX4" fmla="*/ 1088524 w 1088524"/>
              <a:gd name="connsiteY4" fmla="*/ 4324655 h 4324655"/>
              <a:gd name="connsiteX5" fmla="*/ 0 w 1088524"/>
              <a:gd name="connsiteY5" fmla="*/ 4324655 h 4324655"/>
              <a:gd name="connsiteX6" fmla="*/ 0 w 1088524"/>
              <a:gd name="connsiteY6" fmla="*/ 4324655 h 4324655"/>
              <a:gd name="connsiteX7" fmla="*/ 0 w 1088524"/>
              <a:gd name="connsiteY7" fmla="*/ 181424 h 4324655"/>
              <a:gd name="connsiteX8" fmla="*/ 181424 w 1088524"/>
              <a:gd name="connsiteY8" fmla="*/ 0 h 43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8524" h="4324655">
                <a:moveTo>
                  <a:pt x="1088524" y="720790"/>
                </a:moveTo>
                <a:lnTo>
                  <a:pt x="1088524" y="3603865"/>
                </a:lnTo>
                <a:cubicBezTo>
                  <a:pt x="1088524" y="4001946"/>
                  <a:pt x="1068079" y="4324653"/>
                  <a:pt x="1042859" y="4324653"/>
                </a:cubicBezTo>
                <a:lnTo>
                  <a:pt x="0" y="4324653"/>
                </a:lnTo>
                <a:lnTo>
                  <a:pt x="0" y="4324653"/>
                </a:lnTo>
                <a:lnTo>
                  <a:pt x="0" y="2"/>
                </a:lnTo>
                <a:lnTo>
                  <a:pt x="0" y="2"/>
                </a:lnTo>
                <a:lnTo>
                  <a:pt x="1042859" y="2"/>
                </a:lnTo>
                <a:cubicBezTo>
                  <a:pt x="1068079" y="2"/>
                  <a:pt x="1088524" y="322709"/>
                  <a:pt x="1088524" y="720790"/>
                </a:cubicBezTo>
                <a:close/>
              </a:path>
            </a:pathLst>
          </a:custGeom>
          <a:solidFill>
            <a:srgbClr val="99FC4E">
              <a:alpha val="50196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63297" rIns="63297" bIns="63298" numCol="1" spcCol="1270" anchor="ctr" anchorCtr="0">
            <a:no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1600" i="1" kern="1200" dirty="0"/>
          </a:p>
        </p:txBody>
      </p:sp>
      <p:sp>
        <p:nvSpPr>
          <p:cNvPr id="155" name="Freeform 88">
            <a:extLst>
              <a:ext uri="{FF2B5EF4-FFF2-40B4-BE49-F238E27FC236}">
                <a16:creationId xmlns:a16="http://schemas.microsoft.com/office/drawing/2014/main" id="{57FA271F-3E06-4C01-801C-D7673FF9B079}"/>
              </a:ext>
            </a:extLst>
          </p:cNvPr>
          <p:cNvSpPr/>
          <p:nvPr/>
        </p:nvSpPr>
        <p:spPr>
          <a:xfrm>
            <a:off x="2381665" y="713344"/>
            <a:ext cx="1085146" cy="4151483"/>
          </a:xfrm>
          <a:custGeom>
            <a:avLst/>
            <a:gdLst>
              <a:gd name="connsiteX0" fmla="*/ 181424 w 1088524"/>
              <a:gd name="connsiteY0" fmla="*/ 0 h 4324655"/>
              <a:gd name="connsiteX1" fmla="*/ 907100 w 1088524"/>
              <a:gd name="connsiteY1" fmla="*/ 0 h 4324655"/>
              <a:gd name="connsiteX2" fmla="*/ 1088524 w 1088524"/>
              <a:gd name="connsiteY2" fmla="*/ 181424 h 4324655"/>
              <a:gd name="connsiteX3" fmla="*/ 1088524 w 1088524"/>
              <a:gd name="connsiteY3" fmla="*/ 4324655 h 4324655"/>
              <a:gd name="connsiteX4" fmla="*/ 1088524 w 1088524"/>
              <a:gd name="connsiteY4" fmla="*/ 4324655 h 4324655"/>
              <a:gd name="connsiteX5" fmla="*/ 0 w 1088524"/>
              <a:gd name="connsiteY5" fmla="*/ 4324655 h 4324655"/>
              <a:gd name="connsiteX6" fmla="*/ 0 w 1088524"/>
              <a:gd name="connsiteY6" fmla="*/ 4324655 h 4324655"/>
              <a:gd name="connsiteX7" fmla="*/ 0 w 1088524"/>
              <a:gd name="connsiteY7" fmla="*/ 181424 h 4324655"/>
              <a:gd name="connsiteX8" fmla="*/ 181424 w 1088524"/>
              <a:gd name="connsiteY8" fmla="*/ 0 h 43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8524" h="4324655">
                <a:moveTo>
                  <a:pt x="1088524" y="720790"/>
                </a:moveTo>
                <a:lnTo>
                  <a:pt x="1088524" y="3603865"/>
                </a:lnTo>
                <a:cubicBezTo>
                  <a:pt x="1088524" y="4001946"/>
                  <a:pt x="1068079" y="4324653"/>
                  <a:pt x="1042859" y="4324653"/>
                </a:cubicBezTo>
                <a:lnTo>
                  <a:pt x="0" y="4324653"/>
                </a:lnTo>
                <a:lnTo>
                  <a:pt x="0" y="4324653"/>
                </a:lnTo>
                <a:lnTo>
                  <a:pt x="0" y="2"/>
                </a:lnTo>
                <a:lnTo>
                  <a:pt x="0" y="2"/>
                </a:lnTo>
                <a:lnTo>
                  <a:pt x="1042859" y="2"/>
                </a:lnTo>
                <a:cubicBezTo>
                  <a:pt x="1068079" y="2"/>
                  <a:pt x="1088524" y="322709"/>
                  <a:pt x="1088524" y="720790"/>
                </a:cubicBezTo>
                <a:close/>
              </a:path>
            </a:pathLst>
          </a:custGeom>
          <a:solidFill>
            <a:srgbClr val="FFCCCC">
              <a:alpha val="89804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63297" rIns="63297" bIns="63298" numCol="1" spcCol="1270" anchor="ctr" anchorCtr="0">
            <a:noAutofit/>
          </a:bodyPr>
          <a:lstStyle/>
          <a:p>
            <a:pPr marL="0" lvl="1" defTabSz="711200">
              <a:lnSpc>
                <a:spcPct val="90000"/>
              </a:lnSpc>
              <a:spcAft>
                <a:spcPct val="15000"/>
              </a:spcAft>
            </a:pPr>
            <a:endParaRPr lang="fr-FR" sz="1600" i="1" dirty="0"/>
          </a:p>
        </p:txBody>
      </p:sp>
      <p:sp>
        <p:nvSpPr>
          <p:cNvPr id="158" name="Freeform 90">
            <a:extLst>
              <a:ext uri="{FF2B5EF4-FFF2-40B4-BE49-F238E27FC236}">
                <a16:creationId xmlns:a16="http://schemas.microsoft.com/office/drawing/2014/main" id="{F56CF6FB-7B91-4C89-8241-6331D06BAD60}"/>
              </a:ext>
            </a:extLst>
          </p:cNvPr>
          <p:cNvSpPr/>
          <p:nvPr/>
        </p:nvSpPr>
        <p:spPr>
          <a:xfrm>
            <a:off x="6288452" y="941901"/>
            <a:ext cx="1450317" cy="1424476"/>
          </a:xfrm>
          <a:custGeom>
            <a:avLst/>
            <a:gdLst>
              <a:gd name="connsiteX0" fmla="*/ 157725 w 946334"/>
              <a:gd name="connsiteY0" fmla="*/ 0 h 4324655"/>
              <a:gd name="connsiteX1" fmla="*/ 788609 w 946334"/>
              <a:gd name="connsiteY1" fmla="*/ 0 h 4324655"/>
              <a:gd name="connsiteX2" fmla="*/ 946334 w 946334"/>
              <a:gd name="connsiteY2" fmla="*/ 157725 h 4324655"/>
              <a:gd name="connsiteX3" fmla="*/ 946334 w 946334"/>
              <a:gd name="connsiteY3" fmla="*/ 4324655 h 4324655"/>
              <a:gd name="connsiteX4" fmla="*/ 946334 w 946334"/>
              <a:gd name="connsiteY4" fmla="*/ 4324655 h 4324655"/>
              <a:gd name="connsiteX5" fmla="*/ 0 w 946334"/>
              <a:gd name="connsiteY5" fmla="*/ 4324655 h 4324655"/>
              <a:gd name="connsiteX6" fmla="*/ 0 w 946334"/>
              <a:gd name="connsiteY6" fmla="*/ 4324655 h 4324655"/>
              <a:gd name="connsiteX7" fmla="*/ 0 w 946334"/>
              <a:gd name="connsiteY7" fmla="*/ 157725 h 4324655"/>
              <a:gd name="connsiteX8" fmla="*/ 157725 w 946334"/>
              <a:gd name="connsiteY8" fmla="*/ 0 h 43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6334" h="4324655">
                <a:moveTo>
                  <a:pt x="946334" y="720790"/>
                </a:moveTo>
                <a:lnTo>
                  <a:pt x="946334" y="3603865"/>
                </a:lnTo>
                <a:cubicBezTo>
                  <a:pt x="946334" y="4001945"/>
                  <a:pt x="930881" y="4324653"/>
                  <a:pt x="911820" y="4324653"/>
                </a:cubicBezTo>
                <a:lnTo>
                  <a:pt x="0" y="4324653"/>
                </a:lnTo>
                <a:lnTo>
                  <a:pt x="0" y="4324653"/>
                </a:lnTo>
                <a:lnTo>
                  <a:pt x="0" y="2"/>
                </a:lnTo>
                <a:lnTo>
                  <a:pt x="0" y="2"/>
                </a:lnTo>
                <a:lnTo>
                  <a:pt x="911820" y="2"/>
                </a:lnTo>
                <a:cubicBezTo>
                  <a:pt x="930881" y="2"/>
                  <a:pt x="946334" y="322710"/>
                  <a:pt x="946334" y="720790"/>
                </a:cubicBezTo>
                <a:close/>
              </a:path>
            </a:pathLst>
          </a:custGeom>
          <a:solidFill>
            <a:srgbClr val="FFFF00">
              <a:alpha val="89804"/>
            </a:srgbClr>
          </a:solidFill>
          <a:ln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56356" rIns="56356" bIns="56357" numCol="1" spcCol="1270" anchor="ctr" anchorCtr="0">
            <a:no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1600" i="1" kern="1200" dirty="0"/>
          </a:p>
        </p:txBody>
      </p:sp>
      <p:sp>
        <p:nvSpPr>
          <p:cNvPr id="159" name="Freeform 89">
            <a:extLst>
              <a:ext uri="{FF2B5EF4-FFF2-40B4-BE49-F238E27FC236}">
                <a16:creationId xmlns:a16="http://schemas.microsoft.com/office/drawing/2014/main" id="{E5B31EEA-D771-4DFC-87DA-36126E992956}"/>
              </a:ext>
            </a:extLst>
          </p:cNvPr>
          <p:cNvSpPr/>
          <p:nvPr/>
        </p:nvSpPr>
        <p:spPr>
          <a:xfrm>
            <a:off x="3657827" y="590542"/>
            <a:ext cx="2422880" cy="1845869"/>
          </a:xfrm>
          <a:custGeom>
            <a:avLst/>
            <a:gdLst>
              <a:gd name="connsiteX0" fmla="*/ 277964 w 1667748"/>
              <a:gd name="connsiteY0" fmla="*/ 0 h 4380357"/>
              <a:gd name="connsiteX1" fmla="*/ 1389784 w 1667748"/>
              <a:gd name="connsiteY1" fmla="*/ 0 h 4380357"/>
              <a:gd name="connsiteX2" fmla="*/ 1667748 w 1667748"/>
              <a:gd name="connsiteY2" fmla="*/ 277964 h 4380357"/>
              <a:gd name="connsiteX3" fmla="*/ 1667748 w 1667748"/>
              <a:gd name="connsiteY3" fmla="*/ 4380357 h 4380357"/>
              <a:gd name="connsiteX4" fmla="*/ 1667748 w 1667748"/>
              <a:gd name="connsiteY4" fmla="*/ 4380357 h 4380357"/>
              <a:gd name="connsiteX5" fmla="*/ 0 w 1667748"/>
              <a:gd name="connsiteY5" fmla="*/ 4380357 h 4380357"/>
              <a:gd name="connsiteX6" fmla="*/ 0 w 1667748"/>
              <a:gd name="connsiteY6" fmla="*/ 4380357 h 4380357"/>
              <a:gd name="connsiteX7" fmla="*/ 0 w 1667748"/>
              <a:gd name="connsiteY7" fmla="*/ 277964 h 4380357"/>
              <a:gd name="connsiteX8" fmla="*/ 277964 w 1667748"/>
              <a:gd name="connsiteY8" fmla="*/ 0 h 438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7748" h="4380357">
                <a:moveTo>
                  <a:pt x="1667748" y="730076"/>
                </a:moveTo>
                <a:lnTo>
                  <a:pt x="1667748" y="3650281"/>
                </a:lnTo>
                <a:cubicBezTo>
                  <a:pt x="1667748" y="4053489"/>
                  <a:pt x="1620366" y="4380356"/>
                  <a:pt x="1561918" y="4380356"/>
                </a:cubicBezTo>
                <a:lnTo>
                  <a:pt x="0" y="4380356"/>
                </a:lnTo>
                <a:lnTo>
                  <a:pt x="0" y="4380356"/>
                </a:lnTo>
                <a:lnTo>
                  <a:pt x="0" y="1"/>
                </a:lnTo>
                <a:lnTo>
                  <a:pt x="0" y="1"/>
                </a:lnTo>
                <a:lnTo>
                  <a:pt x="1561918" y="1"/>
                </a:lnTo>
                <a:cubicBezTo>
                  <a:pt x="1620366" y="1"/>
                  <a:pt x="1667748" y="326868"/>
                  <a:pt x="1667748" y="730076"/>
                </a:cubicBezTo>
                <a:close/>
              </a:path>
            </a:pathLst>
          </a:custGeom>
          <a:solidFill>
            <a:srgbClr val="FFCC66">
              <a:alpha val="90000"/>
            </a:srgbClr>
          </a:solidFill>
          <a:ln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91574" rIns="91573" bIns="91573" numCol="1" spcCol="1270" anchor="ctr" anchorCtr="0">
            <a:no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1600" i="1" kern="1200" dirty="0"/>
          </a:p>
        </p:txBody>
      </p:sp>
      <p:sp>
        <p:nvSpPr>
          <p:cNvPr id="160" name="Freeform 182">
            <a:extLst>
              <a:ext uri="{FF2B5EF4-FFF2-40B4-BE49-F238E27FC236}">
                <a16:creationId xmlns:a16="http://schemas.microsoft.com/office/drawing/2014/main" id="{971C609E-180B-4AC9-8C4B-230C0441C49A}"/>
              </a:ext>
            </a:extLst>
          </p:cNvPr>
          <p:cNvSpPr/>
          <p:nvPr/>
        </p:nvSpPr>
        <p:spPr>
          <a:xfrm>
            <a:off x="1213058" y="927894"/>
            <a:ext cx="982292" cy="3833783"/>
          </a:xfrm>
          <a:custGeom>
            <a:avLst/>
            <a:gdLst>
              <a:gd name="connsiteX0" fmla="*/ 181424 w 1088524"/>
              <a:gd name="connsiteY0" fmla="*/ 0 h 4324655"/>
              <a:gd name="connsiteX1" fmla="*/ 907100 w 1088524"/>
              <a:gd name="connsiteY1" fmla="*/ 0 h 4324655"/>
              <a:gd name="connsiteX2" fmla="*/ 1088524 w 1088524"/>
              <a:gd name="connsiteY2" fmla="*/ 181424 h 4324655"/>
              <a:gd name="connsiteX3" fmla="*/ 1088524 w 1088524"/>
              <a:gd name="connsiteY3" fmla="*/ 4324655 h 4324655"/>
              <a:gd name="connsiteX4" fmla="*/ 1088524 w 1088524"/>
              <a:gd name="connsiteY4" fmla="*/ 4324655 h 4324655"/>
              <a:gd name="connsiteX5" fmla="*/ 0 w 1088524"/>
              <a:gd name="connsiteY5" fmla="*/ 4324655 h 4324655"/>
              <a:gd name="connsiteX6" fmla="*/ 0 w 1088524"/>
              <a:gd name="connsiteY6" fmla="*/ 4324655 h 4324655"/>
              <a:gd name="connsiteX7" fmla="*/ 0 w 1088524"/>
              <a:gd name="connsiteY7" fmla="*/ 181424 h 4324655"/>
              <a:gd name="connsiteX8" fmla="*/ 181424 w 1088524"/>
              <a:gd name="connsiteY8" fmla="*/ 0 h 43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8524" h="4324655">
                <a:moveTo>
                  <a:pt x="1088524" y="720790"/>
                </a:moveTo>
                <a:lnTo>
                  <a:pt x="1088524" y="3603865"/>
                </a:lnTo>
                <a:cubicBezTo>
                  <a:pt x="1088524" y="4001946"/>
                  <a:pt x="1068079" y="4324653"/>
                  <a:pt x="1042859" y="4324653"/>
                </a:cubicBezTo>
                <a:lnTo>
                  <a:pt x="0" y="4324653"/>
                </a:lnTo>
                <a:lnTo>
                  <a:pt x="0" y="4324653"/>
                </a:lnTo>
                <a:lnTo>
                  <a:pt x="0" y="2"/>
                </a:lnTo>
                <a:lnTo>
                  <a:pt x="0" y="2"/>
                </a:lnTo>
                <a:lnTo>
                  <a:pt x="1042859" y="2"/>
                </a:lnTo>
                <a:cubicBezTo>
                  <a:pt x="1068079" y="2"/>
                  <a:pt x="1088524" y="322709"/>
                  <a:pt x="1088524" y="720790"/>
                </a:cubicBezTo>
                <a:close/>
              </a:path>
            </a:pathLst>
          </a:custGeom>
          <a:solidFill>
            <a:srgbClr val="CC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1"/>
            <a:endParaRPr lang="fr-FR" dirty="0"/>
          </a:p>
        </p:txBody>
      </p:sp>
      <p:sp>
        <p:nvSpPr>
          <p:cNvPr id="316" name="Cube 315"/>
          <p:cNvSpPr/>
          <p:nvPr/>
        </p:nvSpPr>
        <p:spPr>
          <a:xfrm>
            <a:off x="6399744" y="3068124"/>
            <a:ext cx="786510" cy="796836"/>
          </a:xfrm>
          <a:prstGeom prst="cube">
            <a:avLst>
              <a:gd name="adj" fmla="val 7536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7" name="Cube 316"/>
          <p:cNvSpPr/>
          <p:nvPr/>
        </p:nvSpPr>
        <p:spPr>
          <a:xfrm>
            <a:off x="6305224" y="3174781"/>
            <a:ext cx="786510" cy="796836"/>
          </a:xfrm>
          <a:prstGeom prst="cube">
            <a:avLst>
              <a:gd name="adj" fmla="val 7536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8" name="Cube 317"/>
          <p:cNvSpPr/>
          <p:nvPr/>
        </p:nvSpPr>
        <p:spPr>
          <a:xfrm>
            <a:off x="6155880" y="3295461"/>
            <a:ext cx="786510" cy="796836"/>
          </a:xfrm>
          <a:prstGeom prst="cube">
            <a:avLst>
              <a:gd name="adj" fmla="val 75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2" name="Cube 311"/>
          <p:cNvSpPr/>
          <p:nvPr/>
        </p:nvSpPr>
        <p:spPr>
          <a:xfrm>
            <a:off x="4516527" y="3185831"/>
            <a:ext cx="786510" cy="796836"/>
          </a:xfrm>
          <a:prstGeom prst="cube">
            <a:avLst>
              <a:gd name="adj" fmla="val 7536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1" name="Cube 310"/>
          <p:cNvSpPr/>
          <p:nvPr/>
        </p:nvSpPr>
        <p:spPr>
          <a:xfrm>
            <a:off x="4422007" y="3292488"/>
            <a:ext cx="786510" cy="796836"/>
          </a:xfrm>
          <a:prstGeom prst="cube">
            <a:avLst>
              <a:gd name="adj" fmla="val 7536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ube 11"/>
          <p:cNvSpPr/>
          <p:nvPr/>
        </p:nvSpPr>
        <p:spPr>
          <a:xfrm>
            <a:off x="4328850" y="3386617"/>
            <a:ext cx="786510" cy="796836"/>
          </a:xfrm>
          <a:prstGeom prst="cube">
            <a:avLst>
              <a:gd name="adj" fmla="val 75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ZoneTexte 37">
            <a:extLst>
              <a:ext uri="{FF2B5EF4-FFF2-40B4-BE49-F238E27FC236}">
                <a16:creationId xmlns:a16="http://schemas.microsoft.com/office/drawing/2014/main" id="{A7CE4DFA-0B5C-4F47-A093-A982E7711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0033" y="4253189"/>
            <a:ext cx="1489696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fr-FR" altLang="fr-FR" dirty="0"/>
              <a:t>FARE </a:t>
            </a:r>
            <a:r>
              <a:rPr lang="fr-FR" altLang="fr-FR" dirty="0" err="1"/>
              <a:t>PRODUCTs</a:t>
            </a:r>
            <a:endParaRPr lang="fr-FR" alt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0922E9F-C82A-4C38-9C32-BD6F76A8E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862" y="76054"/>
            <a:ext cx="7033872" cy="533235"/>
          </a:xfrm>
        </p:spPr>
        <p:txBody>
          <a:bodyPr>
            <a:noAutofit/>
          </a:bodyPr>
          <a:lstStyle/>
          <a:p>
            <a:r>
              <a:rPr lang="fr-FR" i="1" cap="none" dirty="0"/>
              <a:t>Component </a:t>
            </a:r>
            <a:r>
              <a:rPr lang="fr-FR" i="1" cap="none" dirty="0" err="1"/>
              <a:t>Based</a:t>
            </a:r>
            <a:r>
              <a:rPr lang="fr-FR" i="1" cap="none" dirty="0"/>
              <a:t> </a:t>
            </a:r>
            <a:r>
              <a:rPr lang="fr-FR" i="1" cap="none" dirty="0" err="1"/>
              <a:t>Fares</a:t>
            </a:r>
            <a:endParaRPr lang="fr-FR" i="1" cap="non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-155364" y="5848301"/>
            <a:ext cx="1691521" cy="71915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AutoShape 2" descr="Image result for ICON RAIL TRACK"/>
          <p:cNvSpPr>
            <a:spLocks noChangeAspect="1" noChangeArrowheads="1"/>
          </p:cNvSpPr>
          <p:nvPr/>
        </p:nvSpPr>
        <p:spPr bwMode="auto">
          <a:xfrm>
            <a:off x="64040" y="-56587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" name="Picture 2" descr="C:\Users\nick.knowles\AppData\Local\Microsoft\Windows\INetCache\IE\WWX9JB5R\stopwatch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838" y="1173170"/>
            <a:ext cx="45719" cy="4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Arrow Connector 27"/>
          <p:cNvCxnSpPr/>
          <p:nvPr/>
        </p:nvCxnSpPr>
        <p:spPr bwMode="auto">
          <a:xfrm flipH="1" flipV="1">
            <a:off x="4166782" y="3254291"/>
            <a:ext cx="1038873" cy="1528624"/>
          </a:xfrm>
          <a:prstGeom prst="straightConnector1">
            <a:avLst/>
          </a:prstGeom>
          <a:solidFill>
            <a:srgbClr val="00B0D8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3" name="AutoShape 2" descr="Image result for 1st  class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" name="AutoShape 5" descr="Image result for 2nd  class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" name="AutoShape 7" descr="Image result for 2nd  class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Image result for journey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2" name="ZoneTexte 37">
            <a:extLst>
              <a:ext uri="{FF2B5EF4-FFF2-40B4-BE49-F238E27FC236}">
                <a16:creationId xmlns:a16="http://schemas.microsoft.com/office/drawing/2014/main" id="{A7CE4DFA-0B5C-4F47-A093-A982E7711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373" y="5001003"/>
            <a:ext cx="1736087" cy="1200329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fr-FR" altLang="fr-FR" dirty="0" err="1"/>
              <a:t>TARIFF</a:t>
            </a:r>
            <a:r>
              <a:rPr lang="fr-FR" altLang="fr-FR" dirty="0"/>
              <a:t> + FARE STRUCTURE ELEMENTs</a:t>
            </a:r>
          </a:p>
        </p:txBody>
      </p:sp>
      <p:cxnSp>
        <p:nvCxnSpPr>
          <p:cNvPr id="162" name="Straight Arrow Connector 161"/>
          <p:cNvCxnSpPr/>
          <p:nvPr/>
        </p:nvCxnSpPr>
        <p:spPr bwMode="auto">
          <a:xfrm>
            <a:off x="3730592" y="3506696"/>
            <a:ext cx="263888" cy="192179"/>
          </a:xfrm>
          <a:prstGeom prst="straightConnector1">
            <a:avLst/>
          </a:prstGeom>
          <a:solidFill>
            <a:srgbClr val="00B0D8"/>
          </a:solidFill>
          <a:ln w="9525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diamond" w="med" len="med"/>
            <a:tailEnd type="triangle" w="med" len="med"/>
          </a:ln>
          <a:effectLst/>
        </p:spPr>
      </p:cxnSp>
      <p:sp>
        <p:nvSpPr>
          <p:cNvPr id="22" name="AutoShape 7" descr="Image result for journey icon"/>
          <p:cNvSpPr>
            <a:spLocks noChangeAspect="1" noChangeArrowheads="1"/>
          </p:cNvSpPr>
          <p:nvPr/>
        </p:nvSpPr>
        <p:spPr bwMode="auto">
          <a:xfrm>
            <a:off x="1965092" y="332974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9" name="AutoShape 10" descr="Image result for milou images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" name="AutoShape 13" descr="Image result for bagage icon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0" name="AutoShape 16" descr="Image result for interchange icon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3" name="AutoShape 18" descr="Image result for interchange icon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4" name="AutoShape 21" descr="Image result for interchange icon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9" name="ZoneTexte 37">
            <a:extLst>
              <a:ext uri="{FF2B5EF4-FFF2-40B4-BE49-F238E27FC236}">
                <a16:creationId xmlns:a16="http://schemas.microsoft.com/office/drawing/2014/main" id="{A7CE4DFA-0B5C-4F47-A093-A982E7711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5872" y="5101308"/>
            <a:ext cx="1740593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fr-FR" altLang="fr-FR"/>
              <a:t>FARE PRICEs</a:t>
            </a:r>
            <a:endParaRPr lang="fr-FR" altLang="fr-FR" dirty="0"/>
          </a:p>
        </p:txBody>
      </p:sp>
      <p:sp>
        <p:nvSpPr>
          <p:cNvPr id="42" name="AutoShape 9" descr="Image result for percentage icon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6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465" y="3404000"/>
            <a:ext cx="393722" cy="393722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9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181" y="745325"/>
            <a:ext cx="393152" cy="393152"/>
          </a:xfrm>
          <a:prstGeom prst="rect">
            <a:avLst/>
          </a:prstGeom>
          <a:noFill/>
          <a:ln w="38100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6" name="Picture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319" y="1199333"/>
            <a:ext cx="449559" cy="449559"/>
          </a:xfrm>
          <a:prstGeom prst="rect">
            <a:avLst/>
          </a:prstGeom>
          <a:noFill/>
          <a:ln w="38100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0" name="Plus 249"/>
          <p:cNvSpPr/>
          <p:nvPr/>
        </p:nvSpPr>
        <p:spPr bwMode="auto">
          <a:xfrm>
            <a:off x="3449982" y="2614729"/>
            <a:ext cx="400067" cy="433351"/>
          </a:xfrm>
          <a:prstGeom prst="mathPlus">
            <a:avLst/>
          </a:prstGeom>
          <a:solidFill>
            <a:schemeClr val="tx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/>
          </a:p>
        </p:txBody>
      </p:sp>
      <p:sp>
        <p:nvSpPr>
          <p:cNvPr id="252" name="Multiply 251"/>
          <p:cNvSpPr/>
          <p:nvPr/>
        </p:nvSpPr>
        <p:spPr bwMode="auto">
          <a:xfrm>
            <a:off x="4644465" y="2425723"/>
            <a:ext cx="481918" cy="432048"/>
          </a:xfrm>
          <a:prstGeom prst="mathMultiply">
            <a:avLst/>
          </a:prstGeom>
          <a:solidFill>
            <a:schemeClr val="tx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/>
          </a:p>
        </p:txBody>
      </p:sp>
      <p:cxnSp>
        <p:nvCxnSpPr>
          <p:cNvPr id="69" name="Straight Connector 68"/>
          <p:cNvCxnSpPr/>
          <p:nvPr/>
        </p:nvCxnSpPr>
        <p:spPr bwMode="auto">
          <a:xfrm>
            <a:off x="5470094" y="2938479"/>
            <a:ext cx="496806" cy="346288"/>
          </a:xfrm>
          <a:prstGeom prst="line">
            <a:avLst/>
          </a:prstGeom>
          <a:solidFill>
            <a:srgbClr val="00B0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AutoShape 12" descr="Image result for tesseract icon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0" name="AutoShape 15" descr="Image result for adult  icon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1" name="AutoShape 17" descr="Image result for adult  icon"/>
          <p:cNvSpPr>
            <a:spLocks noChangeAspect="1" noChangeArrowheads="1"/>
          </p:cNvSpPr>
          <p:nvPr/>
        </p:nvSpPr>
        <p:spPr bwMode="auto">
          <a:xfrm>
            <a:off x="2073035" y="18190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" name="AutoShape 20" descr="Image result for child icon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225" name="Straight Arrow Connector 224"/>
          <p:cNvCxnSpPr/>
          <p:nvPr/>
        </p:nvCxnSpPr>
        <p:spPr bwMode="auto">
          <a:xfrm flipH="1">
            <a:off x="938828" y="901138"/>
            <a:ext cx="46082" cy="4084856"/>
          </a:xfrm>
          <a:prstGeom prst="straightConnector1">
            <a:avLst/>
          </a:prstGeom>
          <a:solidFill>
            <a:srgbClr val="00B0D8"/>
          </a:solidFill>
          <a:ln w="127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2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99554" y="6402387"/>
            <a:ext cx="513675" cy="365125"/>
          </a:xfrm>
        </p:spPr>
        <p:txBody>
          <a:bodyPr/>
          <a:lstStyle/>
          <a:p>
            <a:fld id="{1F530423-F2DA-4A11-9E75-1EB6423D69A6}" type="slidenum">
              <a:rPr lang="en-GB" smtClean="0">
                <a:solidFill>
                  <a:prstClr val="white"/>
                </a:solidFill>
              </a:rPr>
              <a:pPr/>
              <a:t>76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944" y="6398250"/>
            <a:ext cx="4870023" cy="363548"/>
          </a:xfrm>
        </p:spPr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NeTEx UK Fare Profile - Introduction</a:t>
            </a:r>
            <a:endParaRPr lang="en-GB" sz="900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552424" y="5045362"/>
            <a:ext cx="1083151" cy="1265670"/>
            <a:chOff x="3942639" y="3273821"/>
            <a:chExt cx="1740051" cy="1836842"/>
          </a:xfrm>
        </p:grpSpPr>
        <p:pic>
          <p:nvPicPr>
            <p:cNvPr id="235533" name="Picture 13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50" r="11378"/>
            <a:stretch/>
          </p:blipFill>
          <p:spPr bwMode="auto">
            <a:xfrm>
              <a:off x="3942639" y="3354477"/>
              <a:ext cx="1588390" cy="1756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Curved Down Arrow 4"/>
            <p:cNvSpPr/>
            <p:nvPr/>
          </p:nvSpPr>
          <p:spPr bwMode="auto">
            <a:xfrm rot="2153890">
              <a:off x="5235308" y="3273821"/>
              <a:ext cx="447382" cy="480823"/>
            </a:xfrm>
            <a:prstGeom prst="curvedDownArrow">
              <a:avLst/>
            </a:prstGeom>
            <a:solidFill>
              <a:srgbClr val="00B0D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214" name="Group 213"/>
            <p:cNvGrpSpPr/>
            <p:nvPr/>
          </p:nvGrpSpPr>
          <p:grpSpPr>
            <a:xfrm rot="20795735">
              <a:off x="4114393" y="4173754"/>
              <a:ext cx="167721" cy="310942"/>
              <a:chOff x="7452316" y="1886229"/>
              <a:chExt cx="1204900" cy="1498713"/>
            </a:xfrm>
          </p:grpSpPr>
          <p:pic>
            <p:nvPicPr>
              <p:cNvPr id="215" name="Picture 3" descr="C:\Users\nick.knowles\AppData\Local\Microsoft\Windows\INetCache\IE\1X7Q07M1\price-tag[1]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2316" y="1886229"/>
                <a:ext cx="1204900" cy="1498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6" name="Picture 5" descr="C:\Program Files\Microsoft Office\MEDIA\CAGCAT10\j0222021.wmf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58154">
                <a:off x="7758811" y="2802088"/>
                <a:ext cx="353459" cy="354719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pSp>
          <p:nvGrpSpPr>
            <p:cNvPr id="217" name="Group 216"/>
            <p:cNvGrpSpPr/>
            <p:nvPr/>
          </p:nvGrpSpPr>
          <p:grpSpPr>
            <a:xfrm rot="20795735">
              <a:off x="5144233" y="4144721"/>
              <a:ext cx="167721" cy="310942"/>
              <a:chOff x="7452316" y="1886229"/>
              <a:chExt cx="1204900" cy="1498713"/>
            </a:xfrm>
          </p:grpSpPr>
          <p:pic>
            <p:nvPicPr>
              <p:cNvPr id="218" name="Picture 3" descr="C:\Users\nick.knowles\AppData\Local\Microsoft\Windows\INetCache\IE\1X7Q07M1\price-tag[1]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2316" y="1886229"/>
                <a:ext cx="1204900" cy="1498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3" name="Picture 5" descr="C:\Program Files\Microsoft Office\MEDIA\CAGCAT10\j0222021.wmf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58154">
                <a:off x="7758811" y="2802088"/>
                <a:ext cx="353459" cy="354719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pSp>
          <p:nvGrpSpPr>
            <p:cNvPr id="224" name="Group 223"/>
            <p:cNvGrpSpPr/>
            <p:nvPr/>
          </p:nvGrpSpPr>
          <p:grpSpPr>
            <a:xfrm rot="17313064">
              <a:off x="4890130" y="3684669"/>
              <a:ext cx="167721" cy="310942"/>
              <a:chOff x="7452316" y="1886229"/>
              <a:chExt cx="1204900" cy="1498713"/>
            </a:xfrm>
          </p:grpSpPr>
          <p:pic>
            <p:nvPicPr>
              <p:cNvPr id="227" name="Picture 3" descr="C:\Users\nick.knowles\AppData\Local\Microsoft\Windows\INetCache\IE\1X7Q07M1\price-tag[1]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2316" y="1886229"/>
                <a:ext cx="1204900" cy="1498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8" name="Picture 5" descr="C:\Program Files\Microsoft Office\MEDIA\CAGCAT10\j0222021.wmf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58154">
                <a:off x="7758811" y="2802088"/>
                <a:ext cx="353459" cy="354719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pSp>
          <p:nvGrpSpPr>
            <p:cNvPr id="253" name="Group 252"/>
            <p:cNvGrpSpPr/>
            <p:nvPr/>
          </p:nvGrpSpPr>
          <p:grpSpPr>
            <a:xfrm rot="2338864">
              <a:off x="4408647" y="3689522"/>
              <a:ext cx="167721" cy="310942"/>
              <a:chOff x="7452316" y="1886229"/>
              <a:chExt cx="1204900" cy="1498713"/>
            </a:xfrm>
          </p:grpSpPr>
          <p:pic>
            <p:nvPicPr>
              <p:cNvPr id="254" name="Picture 3" descr="C:\Users\nick.knowles\AppData\Local\Microsoft\Windows\INetCache\IE\1X7Q07M1\price-tag[1]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2316" y="1886229"/>
                <a:ext cx="1204900" cy="1498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5" name="Picture 5" descr="C:\Program Files\Microsoft Office\MEDIA\CAGCAT10\j0222021.wmf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58154">
                <a:off x="7758811" y="2802088"/>
                <a:ext cx="353459" cy="354719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pSp>
          <p:nvGrpSpPr>
            <p:cNvPr id="256" name="Group 255"/>
            <p:cNvGrpSpPr/>
            <p:nvPr/>
          </p:nvGrpSpPr>
          <p:grpSpPr>
            <a:xfrm rot="2938307">
              <a:off x="4907169" y="4533743"/>
              <a:ext cx="172916" cy="273241"/>
              <a:chOff x="7583441" y="2049332"/>
              <a:chExt cx="1006699" cy="1252182"/>
            </a:xfrm>
          </p:grpSpPr>
          <p:pic>
            <p:nvPicPr>
              <p:cNvPr id="257" name="Picture 3" descr="C:\Users\nick.knowles\AppData\Local\Microsoft\Windows\INetCache\IE\1X7Q07M1\price-tag[1]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83441" y="2049332"/>
                <a:ext cx="1006699" cy="12521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8" name="Picture 5" descr="C:\Program Files\Microsoft Office\MEDIA\CAGCAT10\j0222021.wmf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58154">
                <a:off x="7758811" y="2802088"/>
                <a:ext cx="353459" cy="354719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pSp>
          <p:nvGrpSpPr>
            <p:cNvPr id="260" name="Group 259"/>
            <p:cNvGrpSpPr/>
            <p:nvPr/>
          </p:nvGrpSpPr>
          <p:grpSpPr>
            <a:xfrm rot="17313064">
              <a:off x="4407334" y="4581601"/>
              <a:ext cx="114387" cy="246435"/>
              <a:chOff x="7452316" y="1886229"/>
              <a:chExt cx="1204900" cy="1498713"/>
            </a:xfrm>
          </p:grpSpPr>
          <p:pic>
            <p:nvPicPr>
              <p:cNvPr id="261" name="Picture 3" descr="C:\Users\nick.knowles\AppData\Local\Microsoft\Windows\INetCache\IE\1X7Q07M1\price-tag[1]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2316" y="1886229"/>
                <a:ext cx="1204900" cy="1498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2" name="Picture 5" descr="C:\Program Files\Microsoft Office\MEDIA\CAGCAT10\j0222021.wmf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58154">
                <a:off x="7758811" y="2802088"/>
                <a:ext cx="353459" cy="354719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</p:grpSp>
      <p:pic>
        <p:nvPicPr>
          <p:cNvPr id="170" name="Picture 3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033" y="1192697"/>
            <a:ext cx="372064" cy="372064"/>
          </a:xfrm>
          <a:prstGeom prst="rect">
            <a:avLst/>
          </a:prstGeom>
          <a:noFill/>
          <a:ln w="38100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5822">
            <a:off x="6271669" y="1279721"/>
            <a:ext cx="567302" cy="297359"/>
          </a:xfrm>
          <a:prstGeom prst="rect">
            <a:avLst/>
          </a:prstGeom>
          <a:noFill/>
          <a:ln w="38100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2" name="Picture 9" descr="Related imag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844" y="758156"/>
            <a:ext cx="372074" cy="408101"/>
          </a:xfrm>
          <a:prstGeom prst="rect">
            <a:avLst/>
          </a:prstGeom>
          <a:noFill/>
          <a:ln w="38100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188" y="1109445"/>
            <a:ext cx="417998" cy="417998"/>
          </a:xfrm>
          <a:prstGeom prst="rect">
            <a:avLst/>
          </a:prstGeom>
          <a:noFill/>
          <a:ln w="38100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7" name="Picture 10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0" b="45429"/>
          <a:stretch/>
        </p:blipFill>
        <p:spPr bwMode="auto">
          <a:xfrm>
            <a:off x="1287692" y="4341861"/>
            <a:ext cx="581715" cy="315035"/>
          </a:xfrm>
          <a:prstGeom prst="rect">
            <a:avLst/>
          </a:prstGeom>
          <a:noFill/>
          <a:ln w="38100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8" name="Picture 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849" y="3461881"/>
            <a:ext cx="692971" cy="692971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9" name="Picture 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589" y="1985564"/>
            <a:ext cx="550792" cy="550792"/>
          </a:xfrm>
          <a:prstGeom prst="rect">
            <a:avLst/>
          </a:prstGeom>
          <a:noFill/>
          <a:ln w="38100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90" name="Group 189"/>
          <p:cNvGrpSpPr/>
          <p:nvPr/>
        </p:nvGrpSpPr>
        <p:grpSpPr>
          <a:xfrm>
            <a:off x="1209925" y="1108186"/>
            <a:ext cx="647203" cy="580566"/>
            <a:chOff x="1375197" y="2325316"/>
            <a:chExt cx="647203" cy="580566"/>
          </a:xfrm>
        </p:grpSpPr>
        <p:sp>
          <p:nvSpPr>
            <p:cNvPr id="192" name="Flowchart: Process 191"/>
            <p:cNvSpPr/>
            <p:nvPr/>
          </p:nvSpPr>
          <p:spPr bwMode="auto">
            <a:xfrm>
              <a:off x="1466288" y="2721740"/>
              <a:ext cx="127863" cy="142240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3" name="Flowchart: Process 192"/>
            <p:cNvSpPr/>
            <p:nvPr/>
          </p:nvSpPr>
          <p:spPr bwMode="auto">
            <a:xfrm>
              <a:off x="1617160" y="2719967"/>
              <a:ext cx="127863" cy="142240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4" name="Flowchart: Process 193"/>
            <p:cNvSpPr/>
            <p:nvPr/>
          </p:nvSpPr>
          <p:spPr bwMode="auto">
            <a:xfrm>
              <a:off x="1773079" y="2719966"/>
              <a:ext cx="127863" cy="142240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5" name="Flowchart: Process 194"/>
            <p:cNvSpPr/>
            <p:nvPr/>
          </p:nvSpPr>
          <p:spPr bwMode="auto">
            <a:xfrm>
              <a:off x="1465203" y="2559560"/>
              <a:ext cx="127863" cy="142240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7" name="Flowchart: Process 196"/>
            <p:cNvSpPr/>
            <p:nvPr/>
          </p:nvSpPr>
          <p:spPr bwMode="auto">
            <a:xfrm>
              <a:off x="1618545" y="2559560"/>
              <a:ext cx="127863" cy="142240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0" name="Flowchart: Process 199"/>
            <p:cNvSpPr/>
            <p:nvPr/>
          </p:nvSpPr>
          <p:spPr bwMode="auto">
            <a:xfrm>
              <a:off x="1465203" y="2397048"/>
              <a:ext cx="127863" cy="142240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1375197" y="2325316"/>
              <a:ext cx="647203" cy="580566"/>
            </a:xfrm>
            <a:prstGeom prst="rect">
              <a:avLst/>
            </a:prstGeom>
            <a:noFill/>
            <a:ln w="38100">
              <a:noFill/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25" y="1849274"/>
            <a:ext cx="729626" cy="67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" name="Picture 2" descr="Image result for free icon shopping basket  box icon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4166" y="2517978"/>
            <a:ext cx="652326" cy="652328"/>
          </a:xfrm>
          <a:prstGeom prst="rect">
            <a:avLst/>
          </a:prstGeom>
          <a:noFill/>
          <a:ln w="38100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" name="Picture 1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334" y="4704718"/>
            <a:ext cx="248440" cy="24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" name="Image 7">
            <a:extLst>
              <a:ext uri="{FF2B5EF4-FFF2-40B4-BE49-F238E27FC236}">
                <a16:creationId xmlns:a16="http://schemas.microsoft.com/office/drawing/2014/main" id="{DFE13187-3ABD-49A4-BE4A-26BA51260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456" y="1657502"/>
            <a:ext cx="464344" cy="67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" name="Picture 5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0"/>
          <a:stretch/>
        </p:blipFill>
        <p:spPr bwMode="auto">
          <a:xfrm>
            <a:off x="2533917" y="848906"/>
            <a:ext cx="684420" cy="635764"/>
          </a:xfrm>
          <a:prstGeom prst="rect">
            <a:avLst/>
          </a:prstGeom>
          <a:noFill/>
          <a:ln w="38100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8" name="Picture 11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092" y="3573199"/>
            <a:ext cx="658708" cy="603292"/>
          </a:xfrm>
          <a:prstGeom prst="rect">
            <a:avLst/>
          </a:prstGeom>
          <a:noFill/>
          <a:ln w="38100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2" name="Picture 13" descr="Image result for iron icon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649" y="2666401"/>
            <a:ext cx="442421" cy="442421"/>
          </a:xfrm>
          <a:prstGeom prst="rect">
            <a:avLst/>
          </a:prstGeom>
          <a:noFill/>
          <a:ln w="38100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203517" y="3171159"/>
            <a:ext cx="838715" cy="360138"/>
            <a:chOff x="103145" y="1557284"/>
            <a:chExt cx="838715" cy="360138"/>
          </a:xfrm>
        </p:grpSpPr>
        <p:sp>
          <p:nvSpPr>
            <p:cNvPr id="287" name="Chevron 286"/>
            <p:cNvSpPr/>
            <p:nvPr/>
          </p:nvSpPr>
          <p:spPr>
            <a:xfrm>
              <a:off x="172032" y="1615143"/>
              <a:ext cx="146578" cy="247527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8" name="Chevron 287"/>
            <p:cNvSpPr/>
            <p:nvPr/>
          </p:nvSpPr>
          <p:spPr>
            <a:xfrm>
              <a:off x="311947" y="1615143"/>
              <a:ext cx="146578" cy="247527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9" name="Chevron 288"/>
            <p:cNvSpPr/>
            <p:nvPr/>
          </p:nvSpPr>
          <p:spPr>
            <a:xfrm>
              <a:off x="454512" y="1615143"/>
              <a:ext cx="146578" cy="247527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90" name="Chevron 289"/>
            <p:cNvSpPr/>
            <p:nvPr/>
          </p:nvSpPr>
          <p:spPr>
            <a:xfrm>
              <a:off x="591778" y="1615143"/>
              <a:ext cx="146578" cy="247527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91" name="Chevron 290"/>
            <p:cNvSpPr/>
            <p:nvPr/>
          </p:nvSpPr>
          <p:spPr>
            <a:xfrm>
              <a:off x="731694" y="1615143"/>
              <a:ext cx="146578" cy="247527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3145" y="1557284"/>
              <a:ext cx="838715" cy="360138"/>
            </a:xfrm>
            <a:prstGeom prst="rect">
              <a:avLst/>
            </a:prstGeom>
            <a:noFill/>
            <a:ln w="38100">
              <a:noFill/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94" name="Picture 5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2" t="-1067" r="24626" b="1067"/>
          <a:stretch/>
        </p:blipFill>
        <p:spPr bwMode="auto">
          <a:xfrm>
            <a:off x="2598049" y="2317441"/>
            <a:ext cx="704960" cy="660899"/>
          </a:xfrm>
          <a:prstGeom prst="rect">
            <a:avLst/>
          </a:prstGeom>
          <a:noFill/>
          <a:ln w="38100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95" name="ZoneTexte 37">
            <a:extLst>
              <a:ext uri="{FF2B5EF4-FFF2-40B4-BE49-F238E27FC236}">
                <a16:creationId xmlns:a16="http://schemas.microsoft.com/office/drawing/2014/main" id="{A7CE4DFA-0B5C-4F47-A093-A982E7711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0" y="5028789"/>
            <a:ext cx="1033216" cy="473516"/>
          </a:xfrm>
          <a:prstGeom prst="rect">
            <a:avLst/>
          </a:prstGeom>
          <a:solidFill>
            <a:srgbClr val="99FC4E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63297" rIns="63297" bIns="63298" numCol="1" spcCol="1270" anchor="ctr" anchorCtr="0">
            <a:noAutofit/>
          </a:bodyPr>
          <a:lstStyle>
            <a:defPPr>
              <a:defRPr lang="en-US"/>
            </a:defPPr>
            <a:lvl1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1pPr>
            <a:lvl2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 sz="1600" i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2pPr>
            <a:lvl3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r>
              <a:rPr lang="fr-FR" altLang="fr-FR" dirty="0"/>
              <a:t>Network</a:t>
            </a:r>
          </a:p>
        </p:txBody>
      </p:sp>
      <p:sp>
        <p:nvSpPr>
          <p:cNvPr id="296" name="TextBox 295"/>
          <p:cNvSpPr txBox="1"/>
          <p:nvPr/>
        </p:nvSpPr>
        <p:spPr>
          <a:xfrm>
            <a:off x="5769404" y="4173022"/>
            <a:ext cx="1913155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GB" b="1" dirty="0"/>
              <a:t>SALES OFFER PACKAGEs</a:t>
            </a:r>
          </a:p>
        </p:txBody>
      </p:sp>
      <p:pic>
        <p:nvPicPr>
          <p:cNvPr id="202" name="Picture 3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854" y="3340650"/>
            <a:ext cx="609101" cy="696116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0" name="Plus 299"/>
          <p:cNvSpPr/>
          <p:nvPr/>
        </p:nvSpPr>
        <p:spPr bwMode="auto">
          <a:xfrm>
            <a:off x="803862" y="2532617"/>
            <a:ext cx="400067" cy="433351"/>
          </a:xfrm>
          <a:prstGeom prst="mathPlus">
            <a:avLst/>
          </a:prstGeom>
          <a:solidFill>
            <a:schemeClr val="tx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/>
          </a:p>
        </p:txBody>
      </p:sp>
      <p:sp>
        <p:nvSpPr>
          <p:cNvPr id="302" name="ZoneTexte 37">
            <a:extLst>
              <a:ext uri="{FF2B5EF4-FFF2-40B4-BE49-F238E27FC236}">
                <a16:creationId xmlns:a16="http://schemas.microsoft.com/office/drawing/2014/main" id="{A7CE4DFA-0B5C-4F47-A093-A982E7711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317" y="4989871"/>
            <a:ext cx="1230629" cy="646331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fr-FR" altLang="fr-FR" i="1" dirty="0"/>
              <a:t>Access </a:t>
            </a:r>
            <a:r>
              <a:rPr lang="fr-FR" altLang="fr-FR" i="1" dirty="0" err="1"/>
              <a:t>Rights</a:t>
            </a:r>
            <a:endParaRPr lang="fr-FR" altLang="fr-FR" i="1" dirty="0"/>
          </a:p>
        </p:txBody>
      </p:sp>
      <p:sp>
        <p:nvSpPr>
          <p:cNvPr id="13" name="AutoShape 4" descr="Image result for passenger seat icon"/>
          <p:cNvSpPr>
            <a:spLocks noChangeAspect="1" noChangeArrowheads="1"/>
          </p:cNvSpPr>
          <p:nvPr/>
        </p:nvSpPr>
        <p:spPr bwMode="auto">
          <a:xfrm>
            <a:off x="2456705" y="155813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87"/>
          <a:stretch/>
        </p:blipFill>
        <p:spPr bwMode="auto">
          <a:xfrm>
            <a:off x="2612570" y="3856193"/>
            <a:ext cx="337959" cy="428269"/>
          </a:xfrm>
          <a:prstGeom prst="rect">
            <a:avLst/>
          </a:prstGeom>
          <a:noFill/>
          <a:ln w="38100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32-Point Star 13"/>
          <p:cNvSpPr/>
          <p:nvPr/>
        </p:nvSpPr>
        <p:spPr>
          <a:xfrm>
            <a:off x="7764398" y="2909228"/>
            <a:ext cx="408390" cy="354265"/>
          </a:xfrm>
          <a:prstGeom prst="star32">
            <a:avLst/>
          </a:prstGeom>
          <a:solidFill>
            <a:srgbClr val="FFCC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07" name="Multiply 306"/>
          <p:cNvSpPr/>
          <p:nvPr/>
        </p:nvSpPr>
        <p:spPr bwMode="auto">
          <a:xfrm>
            <a:off x="5489118" y="3416208"/>
            <a:ext cx="481918" cy="432048"/>
          </a:xfrm>
          <a:prstGeom prst="mathMultiply">
            <a:avLst/>
          </a:prstGeom>
          <a:solidFill>
            <a:schemeClr val="tx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/>
          </a:p>
        </p:txBody>
      </p:sp>
      <p:cxnSp>
        <p:nvCxnSpPr>
          <p:cNvPr id="308" name="Straight Arrow Connector 307"/>
          <p:cNvCxnSpPr/>
          <p:nvPr/>
        </p:nvCxnSpPr>
        <p:spPr bwMode="auto">
          <a:xfrm flipH="1">
            <a:off x="7741357" y="815343"/>
            <a:ext cx="46082" cy="5373840"/>
          </a:xfrm>
          <a:prstGeom prst="straightConnector1">
            <a:avLst/>
          </a:prstGeom>
          <a:solidFill>
            <a:srgbClr val="00B0D8"/>
          </a:solidFill>
          <a:ln w="127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pic>
        <p:nvPicPr>
          <p:cNvPr id="309" name="Picture 1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385" y="3139273"/>
            <a:ext cx="248440" cy="24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ight Brace 16"/>
          <p:cNvSpPr/>
          <p:nvPr/>
        </p:nvSpPr>
        <p:spPr>
          <a:xfrm rot="5400000">
            <a:off x="4701263" y="2197515"/>
            <a:ext cx="395928" cy="12610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9" name="Right Brace 318"/>
          <p:cNvSpPr/>
          <p:nvPr/>
        </p:nvSpPr>
        <p:spPr>
          <a:xfrm rot="5400000">
            <a:off x="6646733" y="2200417"/>
            <a:ext cx="395928" cy="12610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1" name="Multiply 320"/>
          <p:cNvSpPr/>
          <p:nvPr/>
        </p:nvSpPr>
        <p:spPr bwMode="auto">
          <a:xfrm>
            <a:off x="5997998" y="2248832"/>
            <a:ext cx="481918" cy="432048"/>
          </a:xfrm>
          <a:prstGeom prst="mathMultiply">
            <a:avLst/>
          </a:prstGeom>
          <a:solidFill>
            <a:schemeClr val="tx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/>
          </a:p>
        </p:txBody>
      </p:sp>
      <p:grpSp>
        <p:nvGrpSpPr>
          <p:cNvPr id="210" name="Group 209"/>
          <p:cNvGrpSpPr/>
          <p:nvPr/>
        </p:nvGrpSpPr>
        <p:grpSpPr>
          <a:xfrm>
            <a:off x="5896119" y="5558496"/>
            <a:ext cx="443862" cy="671713"/>
            <a:chOff x="4238731" y="5222669"/>
            <a:chExt cx="575286" cy="796256"/>
          </a:xfrm>
        </p:grpSpPr>
        <p:pic>
          <p:nvPicPr>
            <p:cNvPr id="211" name="Picture 3" descr="C:\Users\nick.knowles\AppData\Local\Microsoft\Windows\INetCache\IE\1X7Q07M1\price-tag[1].jpg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8731" y="5222669"/>
              <a:ext cx="575286" cy="796256"/>
            </a:xfrm>
            <a:prstGeom prst="rect">
              <a:avLst/>
            </a:prstGeom>
            <a:noFill/>
            <a:ln w="38100">
              <a:noFill/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2" name="Picture 10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59900">
              <a:off x="4412092" y="5728297"/>
              <a:ext cx="185556" cy="185556"/>
            </a:xfrm>
            <a:prstGeom prst="rect">
              <a:avLst/>
            </a:prstGeom>
            <a:noFill/>
            <a:ln w="38100">
              <a:noFill/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323" name="Picture 1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541" y="2283745"/>
            <a:ext cx="248440" cy="24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4" name="Picture 1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243" y="4672111"/>
            <a:ext cx="248440" cy="24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5" name="Picture 1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838" y="2246395"/>
            <a:ext cx="248440" cy="24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" name="ZoneTexte 37">
            <a:extLst>
              <a:ext uri="{FF2B5EF4-FFF2-40B4-BE49-F238E27FC236}">
                <a16:creationId xmlns:a16="http://schemas.microsoft.com/office/drawing/2014/main" id="{A7CE4DFA-0B5C-4F47-A093-A982E7711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035" y="4776514"/>
            <a:ext cx="1164820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fr-FR" altLang="fr-FR" dirty="0"/>
              <a:t>TRAVEL</a:t>
            </a:r>
            <a:br>
              <a:rPr lang="fr-FR" altLang="fr-FR" dirty="0"/>
            </a:br>
            <a:r>
              <a:rPr lang="fr-FR" altLang="fr-FR" dirty="0"/>
              <a:t>SPECIFI-CATION</a:t>
            </a:r>
          </a:p>
        </p:txBody>
      </p:sp>
      <p:pic>
        <p:nvPicPr>
          <p:cNvPr id="327" name="Picture 2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2" y="3539747"/>
            <a:ext cx="318256" cy="31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8" name="Group 327"/>
          <p:cNvGrpSpPr/>
          <p:nvPr/>
        </p:nvGrpSpPr>
        <p:grpSpPr>
          <a:xfrm>
            <a:off x="292480" y="3890027"/>
            <a:ext cx="426251" cy="293477"/>
            <a:chOff x="6237185" y="1477509"/>
            <a:chExt cx="691351" cy="691351"/>
          </a:xfrm>
        </p:grpSpPr>
        <p:pic>
          <p:nvPicPr>
            <p:cNvPr id="329" name="Picture 2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7185" y="1477509"/>
              <a:ext cx="691351" cy="691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0" name="Picture 8"/>
            <p:cNvPicPr>
              <a:picLocks noChangeAspect="1" noChangeArrowheads="1"/>
            </p:cNvPicPr>
            <p:nvPr/>
          </p:nvPicPr>
          <p:blipFill rotWithShape="1"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6" t="8934" r="6797" b="6702"/>
            <a:stretch/>
          </p:blipFill>
          <p:spPr bwMode="auto">
            <a:xfrm>
              <a:off x="6405719" y="1775261"/>
              <a:ext cx="354281" cy="34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1" name="Picture 7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33" y="3546773"/>
            <a:ext cx="281526" cy="28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6" name="Picture 28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20" y="735622"/>
            <a:ext cx="370134" cy="430636"/>
          </a:xfrm>
          <a:prstGeom prst="rect">
            <a:avLst/>
          </a:prstGeom>
          <a:noFill/>
          <a:ln w="38100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572850" y="3087166"/>
            <a:ext cx="855817" cy="556966"/>
            <a:chOff x="2535589" y="3740570"/>
            <a:chExt cx="855817" cy="556966"/>
          </a:xfrm>
        </p:grpSpPr>
        <p:sp>
          <p:nvSpPr>
            <p:cNvPr id="340" name="Rectangle 339"/>
            <p:cNvSpPr/>
            <p:nvPr/>
          </p:nvSpPr>
          <p:spPr>
            <a:xfrm>
              <a:off x="2535589" y="3740570"/>
              <a:ext cx="855817" cy="556966"/>
            </a:xfrm>
            <a:prstGeom prst="rect">
              <a:avLst/>
            </a:prstGeom>
            <a:noFill/>
            <a:ln w="38100">
              <a:noFill/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41" name="Picture 10"/>
            <p:cNvPicPr>
              <a:picLocks noChangeAspect="1" noChangeArrowheads="1"/>
            </p:cNvPicPr>
            <p:nvPr/>
          </p:nvPicPr>
          <p:blipFill rotWithShape="1"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00" b="13125"/>
            <a:stretch/>
          </p:blipFill>
          <p:spPr bwMode="auto">
            <a:xfrm>
              <a:off x="2535590" y="3808366"/>
              <a:ext cx="461678" cy="4288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42" name="Picture 6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2382" y="3897452"/>
              <a:ext cx="336587" cy="3365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347" name="Group 346"/>
          <p:cNvGrpSpPr/>
          <p:nvPr/>
        </p:nvGrpSpPr>
        <p:grpSpPr>
          <a:xfrm>
            <a:off x="8246091" y="3716460"/>
            <a:ext cx="628610" cy="723513"/>
            <a:chOff x="3991126" y="4358859"/>
            <a:chExt cx="478614" cy="613307"/>
          </a:xfrm>
        </p:grpSpPr>
        <p:pic>
          <p:nvPicPr>
            <p:cNvPr id="348" name="Picture 3" descr="C:\Users\nick.knowles\AppData\Local\Microsoft\Windows\INetCache\IE\1X7Q07M1\price-tag[1].jpg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1126" y="4358859"/>
              <a:ext cx="478614" cy="613307"/>
            </a:xfrm>
            <a:prstGeom prst="rect">
              <a:avLst/>
            </a:prstGeom>
            <a:noFill/>
            <a:ln w="38100">
              <a:noFill/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9" name="Picture 5" descr="C:\Program Files\Microsoft Office\MEDIA\CAGCAT10\j0222021.wm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58154">
              <a:off x="4112871" y="4733648"/>
              <a:ext cx="140402" cy="145159"/>
            </a:xfrm>
            <a:prstGeom prst="rect">
              <a:avLst/>
            </a:prstGeom>
            <a:noFill/>
            <a:ln w="38100">
              <a:noFill/>
              <a:prstDash val="sysDash"/>
              <a:miter lim="800000"/>
              <a:headEnd/>
              <a:tailEnd/>
            </a:ln>
          </p:spPr>
        </p:pic>
      </p:grpSp>
      <p:sp>
        <p:nvSpPr>
          <p:cNvPr id="350" name="Plus 349"/>
          <p:cNvSpPr/>
          <p:nvPr/>
        </p:nvSpPr>
        <p:spPr bwMode="auto">
          <a:xfrm>
            <a:off x="8347456" y="3307219"/>
            <a:ext cx="400067" cy="433351"/>
          </a:xfrm>
          <a:prstGeom prst="mathPlus">
            <a:avLst/>
          </a:prstGeom>
          <a:solidFill>
            <a:schemeClr val="tx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52" name="Image 53" descr="Une image contenant signe, arrêt, extérieur&#10;&#10;Description générée avec un niveau de confiance très élevé">
            <a:extLst>
              <a:ext uri="{FF2B5EF4-FFF2-40B4-BE49-F238E27FC236}">
                <a16:creationId xmlns:a16="http://schemas.microsoft.com/office/drawing/2014/main" id="{927E824A-6CC8-4B0A-83DA-E26965A1F7C8}"/>
              </a:ext>
            </a:extLst>
          </p:cNvPr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0"/>
              </a:ext>
            </a:extLst>
          </a:blip>
          <a:stretch>
            <a:fillRect/>
          </a:stretch>
        </p:blipFill>
        <p:spPr>
          <a:xfrm>
            <a:off x="415308" y="2718414"/>
            <a:ext cx="249088" cy="33203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89315" y="3117182"/>
            <a:ext cx="595078" cy="247543"/>
            <a:chOff x="137694" y="3830024"/>
            <a:chExt cx="595078" cy="24754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0666" y="3950406"/>
              <a:ext cx="161925" cy="0"/>
            </a:xfrm>
            <a:prstGeom prst="line">
              <a:avLst/>
            </a:prstGeom>
            <a:ln w="127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/>
            <p:nvPr/>
          </p:nvCxnSpPr>
          <p:spPr>
            <a:xfrm>
              <a:off x="432591" y="3947217"/>
              <a:ext cx="166695" cy="10029"/>
            </a:xfrm>
            <a:prstGeom prst="line">
              <a:avLst/>
            </a:prstGeom>
            <a:ln w="127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/>
            <p:nvPr/>
          </p:nvCxnSpPr>
          <p:spPr>
            <a:xfrm flipH="1">
              <a:off x="611986" y="3830024"/>
              <a:ext cx="110249" cy="129836"/>
            </a:xfrm>
            <a:prstGeom prst="line">
              <a:avLst/>
            </a:prstGeom>
            <a:ln w="127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>
            <a:xfrm flipH="1" flipV="1">
              <a:off x="601448" y="3952231"/>
              <a:ext cx="131324" cy="125336"/>
            </a:xfrm>
            <a:prstGeom prst="line">
              <a:avLst/>
            </a:prstGeom>
            <a:ln w="127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/>
            <p:cNvCxnSpPr/>
            <p:nvPr/>
          </p:nvCxnSpPr>
          <p:spPr>
            <a:xfrm flipH="1" flipV="1">
              <a:off x="137694" y="3830024"/>
              <a:ext cx="131324" cy="125336"/>
            </a:xfrm>
            <a:prstGeom prst="line">
              <a:avLst/>
            </a:prstGeom>
            <a:ln w="127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7" name="Picture 2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693" y="777428"/>
            <a:ext cx="376829" cy="456258"/>
          </a:xfrm>
          <a:prstGeom prst="rect">
            <a:avLst/>
          </a:prstGeom>
          <a:noFill/>
          <a:ln w="38100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58" name="Picture 3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257" y="1889044"/>
            <a:ext cx="327442" cy="337813"/>
          </a:xfrm>
          <a:prstGeom prst="rect">
            <a:avLst/>
          </a:prstGeom>
          <a:noFill/>
          <a:ln w="38100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59" name="Picture 11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091" y="1385107"/>
            <a:ext cx="365873" cy="365873"/>
          </a:xfrm>
          <a:prstGeom prst="rect">
            <a:avLst/>
          </a:prstGeom>
          <a:noFill/>
          <a:ln w="38100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60" name="Picture 2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1" y="1779744"/>
            <a:ext cx="387481" cy="387481"/>
          </a:xfrm>
          <a:prstGeom prst="rect">
            <a:avLst/>
          </a:prstGeom>
          <a:noFill/>
          <a:ln w="38100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61" name="Picture 44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66244" y="1267419"/>
            <a:ext cx="406601" cy="406601"/>
          </a:xfrm>
          <a:prstGeom prst="rect">
            <a:avLst/>
          </a:prstGeom>
          <a:noFill/>
          <a:ln w="38100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3" name="AutoShape 7" descr="Image result for passenger seat icon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8" name="Picture 7" descr="Image result for gateway  icon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232" y="363122"/>
            <a:ext cx="498627" cy="49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16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6" y="4330031"/>
            <a:ext cx="498291" cy="49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0" name="Picture 2" descr="Image result for train icon"/>
          <p:cNvPicPr>
            <a:picLocks noChangeAspect="1" noChangeArrowheads="1"/>
          </p:cNvPicPr>
          <p:nvPr/>
        </p:nvPicPr>
        <p:blipFill rotWithShape="1"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1" b="35163"/>
          <a:stretch/>
        </p:blipFill>
        <p:spPr bwMode="auto">
          <a:xfrm>
            <a:off x="2500128" y="4440495"/>
            <a:ext cx="846915" cy="253025"/>
          </a:xfrm>
          <a:prstGeom prst="rect">
            <a:avLst/>
          </a:prstGeom>
          <a:noFill/>
          <a:ln w="38100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4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243" y="1642536"/>
            <a:ext cx="674984" cy="580565"/>
          </a:xfrm>
          <a:prstGeom prst="rect">
            <a:avLst/>
          </a:prstGeom>
          <a:noFill/>
          <a:ln w="38100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2" name="Picture 3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8841" y="771018"/>
            <a:ext cx="341224" cy="341224"/>
          </a:xfrm>
          <a:prstGeom prst="rect">
            <a:avLst/>
          </a:prstGeom>
          <a:noFill/>
          <a:ln w="38100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" name="Picture 12" descr="Image result for fat controller images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3954" y="1122294"/>
            <a:ext cx="277750" cy="546820"/>
          </a:xfrm>
          <a:prstGeom prst="rect">
            <a:avLst/>
          </a:prstGeom>
          <a:noFill/>
          <a:ln w="38100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" name="Plus 299">
            <a:extLst>
              <a:ext uri="{FF2B5EF4-FFF2-40B4-BE49-F238E27FC236}">
                <a16:creationId xmlns:a16="http://schemas.microsoft.com/office/drawing/2014/main" id="{0C9E1BD4-FA04-4EEC-ACB8-9BF7A77CF35D}"/>
              </a:ext>
            </a:extLst>
          </p:cNvPr>
          <p:cNvSpPr/>
          <p:nvPr/>
        </p:nvSpPr>
        <p:spPr bwMode="auto">
          <a:xfrm>
            <a:off x="1945417" y="2532617"/>
            <a:ext cx="400067" cy="433351"/>
          </a:xfrm>
          <a:prstGeom prst="mathPlus">
            <a:avLst/>
          </a:prstGeom>
          <a:solidFill>
            <a:schemeClr val="tx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/>
          </a:p>
        </p:txBody>
      </p:sp>
      <p:pic>
        <p:nvPicPr>
          <p:cNvPr id="163" name="Picture 3">
            <a:extLst>
              <a:ext uri="{FF2B5EF4-FFF2-40B4-BE49-F238E27FC236}">
                <a16:creationId xmlns:a16="http://schemas.microsoft.com/office/drawing/2014/main" id="{0BDB16AC-DBBC-4231-8C95-C1891A85A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34" y="527785"/>
            <a:ext cx="506478" cy="50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" name="Picture 2" descr="Image result for structure icon icon">
            <a:extLst>
              <a:ext uri="{FF2B5EF4-FFF2-40B4-BE49-F238E27FC236}">
                <a16:creationId xmlns:a16="http://schemas.microsoft.com/office/drawing/2014/main" id="{E68EBBDF-4091-4D37-9D6F-678EDE6C1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428" y="533929"/>
            <a:ext cx="426598" cy="42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2" descr="Image result for icon key">
            <a:extLst>
              <a:ext uri="{FF2B5EF4-FFF2-40B4-BE49-F238E27FC236}">
                <a16:creationId xmlns:a16="http://schemas.microsoft.com/office/drawing/2014/main" id="{F02DD019-D46D-447E-8BCE-4A757B9DF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050" y="6313454"/>
            <a:ext cx="475922" cy="47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" name="Multiply 306">
            <a:extLst>
              <a:ext uri="{FF2B5EF4-FFF2-40B4-BE49-F238E27FC236}">
                <a16:creationId xmlns:a16="http://schemas.microsoft.com/office/drawing/2014/main" id="{F2C3F2F1-F5F5-4841-A0F3-37CC37B0EBA1}"/>
              </a:ext>
            </a:extLst>
          </p:cNvPr>
          <p:cNvSpPr/>
          <p:nvPr/>
        </p:nvSpPr>
        <p:spPr bwMode="auto">
          <a:xfrm>
            <a:off x="5330584" y="5580195"/>
            <a:ext cx="481918" cy="424915"/>
          </a:xfrm>
          <a:prstGeom prst="mathMultiply">
            <a:avLst/>
          </a:prstGeom>
          <a:solidFill>
            <a:schemeClr val="tx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/>
          </a:p>
        </p:txBody>
      </p:sp>
      <p:sp>
        <p:nvSpPr>
          <p:cNvPr id="172" name="ZoneTexte 37">
            <a:extLst>
              <a:ext uri="{FF2B5EF4-FFF2-40B4-BE49-F238E27FC236}">
                <a16:creationId xmlns:a16="http://schemas.microsoft.com/office/drawing/2014/main" id="{16187A1E-A6B1-4E0E-91CA-EEE1B75B2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5274" y="5680459"/>
            <a:ext cx="1576271" cy="646331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fr-FR" altLang="fr-FR" dirty="0"/>
              <a:t>VALIDABLE ELEMENT</a:t>
            </a:r>
          </a:p>
        </p:txBody>
      </p:sp>
      <p:pic>
        <p:nvPicPr>
          <p:cNvPr id="173" name="Picture 10">
            <a:extLst>
              <a:ext uri="{FF2B5EF4-FFF2-40B4-BE49-F238E27FC236}">
                <a16:creationId xmlns:a16="http://schemas.microsoft.com/office/drawing/2014/main" id="{ECD7B51C-228D-4536-A76E-2EF8663D1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590" y="1843416"/>
            <a:ext cx="396251" cy="39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" name="Picture 5">
            <a:extLst>
              <a:ext uri="{FF2B5EF4-FFF2-40B4-BE49-F238E27FC236}">
                <a16:creationId xmlns:a16="http://schemas.microsoft.com/office/drawing/2014/main" id="{10500A08-7426-496B-BF4B-88612BA5F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632" y="1798250"/>
            <a:ext cx="276000" cy="2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9BA27A39-5C04-4038-9376-09B06B25B8A4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6861102" y="1774177"/>
            <a:ext cx="425634" cy="387876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F4BC038B-B56C-4039-B08C-1DEBD64F1401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4695223" y="1904213"/>
            <a:ext cx="435401" cy="426282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3DE449AD-3E7F-4FA4-9E71-A63B4E99F48B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4172873" y="1870938"/>
            <a:ext cx="445025" cy="462236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A5818B24-E0B3-455B-9932-59234B54E10F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3761654" y="1644509"/>
            <a:ext cx="265174" cy="31201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298EFE17-41A0-457D-9A4B-A632385425AC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3766665" y="1980980"/>
            <a:ext cx="249780" cy="29389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5045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A69A2602-F005-45A3-A6F3-33755BF29A1C}"/>
              </a:ext>
            </a:extLst>
          </p:cNvPr>
          <p:cNvSpPr/>
          <p:nvPr/>
        </p:nvSpPr>
        <p:spPr>
          <a:xfrm>
            <a:off x="3458276" y="4624079"/>
            <a:ext cx="2445837" cy="69446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6CD541E6-0546-4749-B056-85D607C33600}"/>
              </a:ext>
            </a:extLst>
          </p:cNvPr>
          <p:cNvSpPr/>
          <p:nvPr/>
        </p:nvSpPr>
        <p:spPr>
          <a:xfrm>
            <a:off x="356243" y="5438838"/>
            <a:ext cx="1440160" cy="630070"/>
          </a:xfrm>
          <a:prstGeom prst="roundRect">
            <a:avLst/>
          </a:prstGeom>
          <a:solidFill>
            <a:srgbClr val="AEFF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CD4D133-2489-4F3D-AAA1-112CDB02F4C7}"/>
              </a:ext>
            </a:extLst>
          </p:cNvPr>
          <p:cNvSpPr/>
          <p:nvPr/>
        </p:nvSpPr>
        <p:spPr>
          <a:xfrm>
            <a:off x="4686760" y="1056919"/>
            <a:ext cx="1440160" cy="66205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2"/>
              </a:solidFill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CC44C563-A0AE-4DD2-91D5-0F9E91DB21F3}"/>
              </a:ext>
            </a:extLst>
          </p:cNvPr>
          <p:cNvSpPr/>
          <p:nvPr/>
        </p:nvSpPr>
        <p:spPr>
          <a:xfrm>
            <a:off x="2751601" y="1125303"/>
            <a:ext cx="1504005" cy="798945"/>
          </a:xfrm>
          <a:prstGeom prst="roundRect">
            <a:avLst/>
          </a:prstGeom>
          <a:solidFill>
            <a:srgbClr val="FFCCCC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08" name="Rectangle: Rounded Corners 207">
            <a:extLst>
              <a:ext uri="{FF2B5EF4-FFF2-40B4-BE49-F238E27FC236}">
                <a16:creationId xmlns:a16="http://schemas.microsoft.com/office/drawing/2014/main" id="{72EFEBB9-2891-498D-99E4-BB0BFE3F52BD}"/>
              </a:ext>
            </a:extLst>
          </p:cNvPr>
          <p:cNvSpPr/>
          <p:nvPr/>
        </p:nvSpPr>
        <p:spPr>
          <a:xfrm>
            <a:off x="6846999" y="1407385"/>
            <a:ext cx="1631271" cy="9116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TARIFF</a:t>
            </a:r>
          </a:p>
        </p:txBody>
      </p:sp>
      <p:sp>
        <p:nvSpPr>
          <p:cNvPr id="206" name="Rectangle: Rounded Corners 205">
            <a:extLst>
              <a:ext uri="{FF2B5EF4-FFF2-40B4-BE49-F238E27FC236}">
                <a16:creationId xmlns:a16="http://schemas.microsoft.com/office/drawing/2014/main" id="{B91D80BB-D55E-454C-A226-33C2A61D5E15}"/>
              </a:ext>
            </a:extLst>
          </p:cNvPr>
          <p:cNvSpPr/>
          <p:nvPr/>
        </p:nvSpPr>
        <p:spPr>
          <a:xfrm>
            <a:off x="798512" y="4491727"/>
            <a:ext cx="1354536" cy="800247"/>
          </a:xfrm>
          <a:prstGeom prst="round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TARIFF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99927A4C-00D0-4831-8A8E-AF9ED6882DE6}"/>
              </a:ext>
            </a:extLst>
          </p:cNvPr>
          <p:cNvSpPr/>
          <p:nvPr/>
        </p:nvSpPr>
        <p:spPr>
          <a:xfrm>
            <a:off x="7029843" y="2913940"/>
            <a:ext cx="1530222" cy="971125"/>
          </a:xfrm>
          <a:prstGeom prst="roundRect">
            <a:avLst/>
          </a:prstGeom>
          <a:solidFill>
            <a:srgbClr val="FFCCCC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416A78DB-CF70-4EA8-B537-4097AEBDBD71}"/>
              </a:ext>
            </a:extLst>
          </p:cNvPr>
          <p:cNvSpPr/>
          <p:nvPr/>
        </p:nvSpPr>
        <p:spPr>
          <a:xfrm>
            <a:off x="5107130" y="2903622"/>
            <a:ext cx="1669550" cy="971125"/>
          </a:xfrm>
          <a:prstGeom prst="roundRect">
            <a:avLst/>
          </a:prstGeom>
          <a:solidFill>
            <a:srgbClr val="FFCCCC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2"/>
                </a:solidFill>
              </a:rPr>
              <a:t>TARIFF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C99FD2BB-BE76-46E6-89D6-9C3A79E6AA1E}"/>
              </a:ext>
            </a:extLst>
          </p:cNvPr>
          <p:cNvSpPr/>
          <p:nvPr/>
        </p:nvSpPr>
        <p:spPr>
          <a:xfrm>
            <a:off x="1094738" y="3217094"/>
            <a:ext cx="1677750" cy="837870"/>
          </a:xfrm>
          <a:prstGeom prst="roundRect">
            <a:avLst/>
          </a:prstGeom>
          <a:solidFill>
            <a:srgbClr val="FFCCCC"/>
          </a:solidFill>
          <a:ln w="28575"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2"/>
                </a:solidFill>
              </a:rPr>
              <a:t>TARIFF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18DB8DC6-877F-4103-A39E-84E0BC4FD63A}"/>
              </a:ext>
            </a:extLst>
          </p:cNvPr>
          <p:cNvSpPr/>
          <p:nvPr/>
        </p:nvSpPr>
        <p:spPr>
          <a:xfrm>
            <a:off x="3302713" y="3021483"/>
            <a:ext cx="1669554" cy="893300"/>
          </a:xfrm>
          <a:prstGeom prst="roundRect">
            <a:avLst/>
          </a:prstGeom>
          <a:solidFill>
            <a:srgbClr val="FFCCCC"/>
          </a:solidFill>
          <a:ln w="28575"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2"/>
                </a:solidFill>
              </a:rPr>
              <a:t>TARIFF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D4803E7D-E177-4A3C-A9E4-B3969653288E}"/>
              </a:ext>
            </a:extLst>
          </p:cNvPr>
          <p:cNvSpPr/>
          <p:nvPr/>
        </p:nvSpPr>
        <p:spPr>
          <a:xfrm>
            <a:off x="200406" y="2205699"/>
            <a:ext cx="2164551" cy="616885"/>
          </a:xfrm>
          <a:prstGeom prst="round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2"/>
                </a:solidFill>
              </a:rPr>
              <a:t>TARIFF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958AAA-8862-4EF4-856C-BBEA5237F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494" y="117341"/>
            <a:ext cx="5902486" cy="704348"/>
          </a:xfrm>
        </p:spPr>
        <p:txBody>
          <a:bodyPr/>
          <a:lstStyle/>
          <a:p>
            <a:r>
              <a:rPr lang="en-GB" dirty="0"/>
              <a:t>Instances for a typical </a:t>
            </a:r>
            <a:br>
              <a:rPr lang="en-GB" dirty="0"/>
            </a:br>
            <a:r>
              <a:rPr lang="en-GB" dirty="0"/>
              <a:t>Fare Product &amp; Sales Offer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11B0EF-88D8-4DAA-B4F7-D84FF3C38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0423-F2DA-4A11-9E75-1EB6423D69A6}" type="slidenum">
              <a:rPr lang="en-GB" smtClean="0"/>
              <a:pPr/>
              <a:t>77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FD6F71D-EB23-4527-AA75-BC167A26A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4851F-B18F-46A8-BE46-0EF2CFFF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NeTEx UK Fare </a:t>
            </a:r>
            <a:r>
              <a:rPr lang="it-IT" dirty="0" err="1"/>
              <a:t>Profile</a:t>
            </a:r>
            <a:r>
              <a:rPr lang="it-IT" dirty="0"/>
              <a:t> - Basic Scope</a:t>
            </a:r>
            <a:endParaRPr lang="en-GB" sz="9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BBF063D-79D6-4B50-82F0-D3CD69831CDB}"/>
              </a:ext>
            </a:extLst>
          </p:cNvPr>
          <p:cNvSpPr/>
          <p:nvPr/>
        </p:nvSpPr>
        <p:spPr>
          <a:xfrm>
            <a:off x="2726795" y="1256280"/>
            <a:ext cx="1440160" cy="779050"/>
          </a:xfrm>
          <a:prstGeom prst="roundRect">
            <a:avLst/>
          </a:prstGeom>
          <a:solidFill>
            <a:srgbClr val="FFCCCC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2"/>
                </a:solidFill>
              </a:rPr>
              <a:t>VALIDABLE ELEMENTs</a:t>
            </a:r>
          </a:p>
          <a:p>
            <a:pPr algn="ctr"/>
            <a:r>
              <a:rPr lang="en-GB" sz="1600" b="1" dirty="0">
                <a:solidFill>
                  <a:schemeClr val="tx2"/>
                </a:solidFill>
              </a:rPr>
              <a:t>(product)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99976C-2EA6-4588-9426-C1837F811550}"/>
              </a:ext>
            </a:extLst>
          </p:cNvPr>
          <p:cNvSpPr/>
          <p:nvPr/>
        </p:nvSpPr>
        <p:spPr>
          <a:xfrm>
            <a:off x="191239" y="1271548"/>
            <a:ext cx="1440160" cy="630070"/>
          </a:xfrm>
          <a:prstGeom prst="round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2"/>
                </a:solidFill>
              </a:rPr>
              <a:t>TARIFF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4B5FCD0-CE4E-47E5-B14B-4ADB7289139E}"/>
              </a:ext>
            </a:extLst>
          </p:cNvPr>
          <p:cNvSpPr/>
          <p:nvPr/>
        </p:nvSpPr>
        <p:spPr>
          <a:xfrm>
            <a:off x="140097" y="2280037"/>
            <a:ext cx="2117944" cy="630070"/>
          </a:xfrm>
          <a:prstGeom prst="round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2"/>
                </a:solidFill>
              </a:rPr>
              <a:t>FARE STRUCTURE ELEMENTs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3CD18A-9781-4404-9B55-50E6B2746068}"/>
              </a:ext>
            </a:extLst>
          </p:cNvPr>
          <p:cNvSpPr/>
          <p:nvPr/>
        </p:nvSpPr>
        <p:spPr>
          <a:xfrm>
            <a:off x="574324" y="4561771"/>
            <a:ext cx="1354536" cy="830137"/>
          </a:xfrm>
          <a:prstGeom prst="round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2"/>
                </a:solidFill>
              </a:rPr>
              <a:t>DISTANCE MATRIX ELEMENTs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8B60575-722E-4353-A738-1223D2A0D6E1}"/>
              </a:ext>
            </a:extLst>
          </p:cNvPr>
          <p:cNvSpPr/>
          <p:nvPr/>
        </p:nvSpPr>
        <p:spPr>
          <a:xfrm>
            <a:off x="1052818" y="3314472"/>
            <a:ext cx="1587529" cy="864184"/>
          </a:xfrm>
          <a:prstGeom prst="roundRect">
            <a:avLst/>
          </a:prstGeom>
          <a:solidFill>
            <a:srgbClr val="FFCCCC"/>
          </a:solidFill>
          <a:ln w="28575"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PARAMETER ASSIGNMENTs</a:t>
            </a:r>
          </a:p>
          <a:p>
            <a:pPr algn="ctr"/>
            <a:r>
              <a:rPr lang="en-GB" sz="1400" dirty="0">
                <a:solidFill>
                  <a:schemeClr val="tx2"/>
                </a:solidFill>
              </a:rPr>
              <a:t>(fare structure)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0DD7F3A-9668-4174-86DD-AA79051DA5AE}"/>
              </a:ext>
            </a:extLst>
          </p:cNvPr>
          <p:cNvSpPr/>
          <p:nvPr/>
        </p:nvSpPr>
        <p:spPr>
          <a:xfrm>
            <a:off x="179082" y="5555092"/>
            <a:ext cx="1440160" cy="630070"/>
          </a:xfrm>
          <a:prstGeom prst="roundRect">
            <a:avLst/>
          </a:prstGeom>
          <a:solidFill>
            <a:srgbClr val="AEFF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2"/>
                </a:solidFill>
              </a:rPr>
              <a:t>TIME INTERVALs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3CA2BCB-0DEC-44BE-A250-8BACA38E3A77}"/>
              </a:ext>
            </a:extLst>
          </p:cNvPr>
          <p:cNvCxnSpPr>
            <a:cxnSpLocks/>
          </p:cNvCxnSpPr>
          <p:nvPr/>
        </p:nvCxnSpPr>
        <p:spPr>
          <a:xfrm>
            <a:off x="1460989" y="2896922"/>
            <a:ext cx="334516" cy="351509"/>
          </a:xfrm>
          <a:prstGeom prst="straightConnector1">
            <a:avLst/>
          </a:prstGeom>
          <a:ln w="57150">
            <a:solidFill>
              <a:srgbClr val="CC99FF"/>
            </a:solidFill>
            <a:headEnd type="diamond" w="lg" len="lg"/>
            <a:tailEnd type="diamond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77D066-EE71-47BB-B081-E3C3D9C8DEED}"/>
              </a:ext>
            </a:extLst>
          </p:cNvPr>
          <p:cNvCxnSpPr>
            <a:cxnSpLocks/>
            <a:endCxn id="116" idx="0"/>
          </p:cNvCxnSpPr>
          <p:nvPr/>
        </p:nvCxnSpPr>
        <p:spPr>
          <a:xfrm>
            <a:off x="3719812" y="2184535"/>
            <a:ext cx="417678" cy="836948"/>
          </a:xfrm>
          <a:prstGeom prst="straightConnector1">
            <a:avLst/>
          </a:prstGeom>
          <a:ln w="57150">
            <a:solidFill>
              <a:srgbClr val="CC99FF"/>
            </a:solidFill>
            <a:headEnd type="diamond" w="lg" len="lg"/>
            <a:tailEnd type="diamond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D86B5C8-2FA7-4F59-A8E2-2C34A0AD9913}"/>
              </a:ext>
            </a:extLst>
          </p:cNvPr>
          <p:cNvSpPr/>
          <p:nvPr/>
        </p:nvSpPr>
        <p:spPr>
          <a:xfrm>
            <a:off x="3057227" y="3129376"/>
            <a:ext cx="1860404" cy="980587"/>
          </a:xfrm>
          <a:prstGeom prst="roundRect">
            <a:avLst/>
          </a:prstGeom>
          <a:solidFill>
            <a:srgbClr val="FFCCCC"/>
          </a:solidFill>
          <a:ln w="28575"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PARAMETER ASSIGNMENTs</a:t>
            </a:r>
          </a:p>
          <a:p>
            <a:pPr algn="ctr"/>
            <a:r>
              <a:rPr lang="en-GB" sz="1400" dirty="0">
                <a:solidFill>
                  <a:schemeClr val="tx2"/>
                </a:solidFill>
              </a:rPr>
              <a:t>(validable element)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A257DF9-10A9-4F53-B043-53C23C6C52E1}"/>
              </a:ext>
            </a:extLst>
          </p:cNvPr>
          <p:cNvSpPr/>
          <p:nvPr/>
        </p:nvSpPr>
        <p:spPr>
          <a:xfrm>
            <a:off x="4593923" y="1150581"/>
            <a:ext cx="1440160" cy="66205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2"/>
                </a:solidFill>
              </a:rPr>
              <a:t>FARE PRODUCTs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2D52A18-DC05-44D4-BD49-368D0C8FC7CD}"/>
              </a:ext>
            </a:extLst>
          </p:cNvPr>
          <p:cNvSpPr/>
          <p:nvPr/>
        </p:nvSpPr>
        <p:spPr>
          <a:xfrm>
            <a:off x="5051818" y="3051176"/>
            <a:ext cx="1626818" cy="980587"/>
          </a:xfrm>
          <a:prstGeom prst="roundRect">
            <a:avLst/>
          </a:prstGeom>
          <a:solidFill>
            <a:srgbClr val="FFCCCC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PARAMETER ASSIGNMENTs</a:t>
            </a:r>
          </a:p>
          <a:p>
            <a:pPr algn="ctr"/>
            <a:r>
              <a:rPr lang="en-GB" sz="1400" dirty="0">
                <a:solidFill>
                  <a:schemeClr val="tx2"/>
                </a:solidFill>
              </a:rPr>
              <a:t>(product)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14560C1-97DE-4A3C-B02C-E6078565A2FD}"/>
              </a:ext>
            </a:extLst>
          </p:cNvPr>
          <p:cNvCxnSpPr>
            <a:cxnSpLocks/>
          </p:cNvCxnSpPr>
          <p:nvPr/>
        </p:nvCxnSpPr>
        <p:spPr>
          <a:xfrm>
            <a:off x="5382090" y="1953962"/>
            <a:ext cx="504295" cy="1051497"/>
          </a:xfrm>
          <a:prstGeom prst="straightConnector1">
            <a:avLst/>
          </a:prstGeom>
          <a:ln w="57150">
            <a:solidFill>
              <a:srgbClr val="FFC000"/>
            </a:solidFill>
            <a:headEnd type="diamond" w="lg" len="lg"/>
            <a:tailEnd type="diamond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B6555D8-EC99-4322-9AAB-FEA4D72540C5}"/>
              </a:ext>
            </a:extLst>
          </p:cNvPr>
          <p:cNvCxnSpPr>
            <a:cxnSpLocks/>
            <a:endCxn id="115" idx="0"/>
          </p:cNvCxnSpPr>
          <p:nvPr/>
        </p:nvCxnSpPr>
        <p:spPr>
          <a:xfrm>
            <a:off x="1044592" y="1912751"/>
            <a:ext cx="238090" cy="292948"/>
          </a:xfrm>
          <a:prstGeom prst="straightConnector1">
            <a:avLst/>
          </a:prstGeom>
          <a:ln w="57150">
            <a:solidFill>
              <a:srgbClr val="CC99FF"/>
            </a:solidFill>
            <a:headEnd type="diamond" w="lg" len="lg"/>
            <a:tailEnd type="diamond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6A26E3F-6204-4E79-8F17-3379D673FB3E}"/>
              </a:ext>
            </a:extLst>
          </p:cNvPr>
          <p:cNvCxnSpPr>
            <a:cxnSpLocks/>
          </p:cNvCxnSpPr>
          <p:nvPr/>
        </p:nvCxnSpPr>
        <p:spPr>
          <a:xfrm>
            <a:off x="653248" y="3036875"/>
            <a:ext cx="491829" cy="1487143"/>
          </a:xfrm>
          <a:prstGeom prst="straightConnector1">
            <a:avLst/>
          </a:prstGeom>
          <a:ln w="57150">
            <a:solidFill>
              <a:srgbClr val="CC99FF"/>
            </a:solidFill>
            <a:headEnd type="diamond" w="lg" len="lg"/>
            <a:tailEnd type="diamond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46960AC-4593-43B6-81FC-2E3267E6FC18}"/>
              </a:ext>
            </a:extLst>
          </p:cNvPr>
          <p:cNvCxnSpPr>
            <a:cxnSpLocks/>
          </p:cNvCxnSpPr>
          <p:nvPr/>
        </p:nvCxnSpPr>
        <p:spPr>
          <a:xfrm>
            <a:off x="319226" y="3036875"/>
            <a:ext cx="81618" cy="2400345"/>
          </a:xfrm>
          <a:prstGeom prst="straightConnector1">
            <a:avLst/>
          </a:prstGeom>
          <a:ln w="57150">
            <a:solidFill>
              <a:srgbClr val="CC99FF"/>
            </a:solidFill>
            <a:headEnd type="diamond" w="lg" len="lg"/>
            <a:tailEnd type="diamond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F65D4402-7851-4540-AB8E-0572752F5E92}"/>
              </a:ext>
            </a:extLst>
          </p:cNvPr>
          <p:cNvSpPr/>
          <p:nvPr/>
        </p:nvSpPr>
        <p:spPr>
          <a:xfrm>
            <a:off x="7569358" y="263888"/>
            <a:ext cx="1440160" cy="84812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2"/>
                </a:solidFill>
              </a:rPr>
              <a:t>SALES OFFER PACKAGE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9A823574-968B-4E5B-8FFE-41CC56A71EA3}"/>
              </a:ext>
            </a:extLst>
          </p:cNvPr>
          <p:cNvSpPr/>
          <p:nvPr/>
        </p:nvSpPr>
        <p:spPr>
          <a:xfrm>
            <a:off x="6894080" y="3025171"/>
            <a:ext cx="1625907" cy="1117209"/>
          </a:xfrm>
          <a:prstGeom prst="roundRect">
            <a:avLst/>
          </a:prstGeom>
          <a:solidFill>
            <a:srgbClr val="FFCCCC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PARAMETER ASSIGNMENTs</a:t>
            </a:r>
          </a:p>
          <a:p>
            <a:pPr algn="ctr"/>
            <a:r>
              <a:rPr lang="en-GB" sz="1400" dirty="0">
                <a:solidFill>
                  <a:schemeClr val="tx2"/>
                </a:solidFill>
              </a:rPr>
              <a:t>(sales offer element)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F782C357-842D-40DD-A36D-C75876F3F8AC}"/>
              </a:ext>
            </a:extLst>
          </p:cNvPr>
          <p:cNvSpPr/>
          <p:nvPr/>
        </p:nvSpPr>
        <p:spPr>
          <a:xfrm>
            <a:off x="3295117" y="4712884"/>
            <a:ext cx="2406103" cy="72433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Scoping &amp; Temporal Parameters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943C23E1-ABBF-4A52-ADE3-4380F96CC9B1}"/>
              </a:ext>
            </a:extLst>
          </p:cNvPr>
          <p:cNvCxnSpPr>
            <a:cxnSpLocks/>
          </p:cNvCxnSpPr>
          <p:nvPr/>
        </p:nvCxnSpPr>
        <p:spPr>
          <a:xfrm flipH="1">
            <a:off x="4166955" y="1481608"/>
            <a:ext cx="426968" cy="164197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545BF935-EA7E-40F8-9ACA-F3DB57CAD90A}"/>
              </a:ext>
            </a:extLst>
          </p:cNvPr>
          <p:cNvCxnSpPr>
            <a:cxnSpLocks/>
            <a:stCxn id="10" idx="2"/>
            <a:endCxn id="66" idx="0"/>
          </p:cNvCxnSpPr>
          <p:nvPr/>
        </p:nvCxnSpPr>
        <p:spPr>
          <a:xfrm>
            <a:off x="1846583" y="4178656"/>
            <a:ext cx="2651586" cy="534228"/>
          </a:xfrm>
          <a:prstGeom prst="straightConnector1">
            <a:avLst/>
          </a:prstGeom>
          <a:ln w="12700">
            <a:solidFill>
              <a:schemeClr val="tx1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4FB223D-8B3C-4BDA-974C-1590365F962D}"/>
              </a:ext>
            </a:extLst>
          </p:cNvPr>
          <p:cNvCxnSpPr>
            <a:cxnSpLocks/>
          </p:cNvCxnSpPr>
          <p:nvPr/>
        </p:nvCxnSpPr>
        <p:spPr>
          <a:xfrm flipH="1" flipV="1">
            <a:off x="6034083" y="1481608"/>
            <a:ext cx="665711" cy="483894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54847A02-5CB7-49D1-B981-09E6FD1DFE1F}"/>
              </a:ext>
            </a:extLst>
          </p:cNvPr>
          <p:cNvSpPr/>
          <p:nvPr/>
        </p:nvSpPr>
        <p:spPr>
          <a:xfrm>
            <a:off x="6699794" y="1541437"/>
            <a:ext cx="1677428" cy="101472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2"/>
                </a:solidFill>
              </a:rPr>
              <a:t>SALES OFFER PACKAGE</a:t>
            </a:r>
          </a:p>
          <a:p>
            <a:pPr algn="ctr"/>
            <a:r>
              <a:rPr lang="en-GB" sz="1600" b="1" dirty="0">
                <a:solidFill>
                  <a:schemeClr val="tx2"/>
                </a:solidFill>
              </a:rPr>
              <a:t>ELEMENTs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66DE84F7-07FE-426A-8E36-343057A526F6}"/>
              </a:ext>
            </a:extLst>
          </p:cNvPr>
          <p:cNvCxnSpPr>
            <a:cxnSpLocks/>
            <a:endCxn id="66" idx="0"/>
          </p:cNvCxnSpPr>
          <p:nvPr/>
        </p:nvCxnSpPr>
        <p:spPr>
          <a:xfrm>
            <a:off x="4091252" y="4194439"/>
            <a:ext cx="406917" cy="518445"/>
          </a:xfrm>
          <a:prstGeom prst="straightConnector1">
            <a:avLst/>
          </a:prstGeom>
          <a:ln w="12700">
            <a:solidFill>
              <a:schemeClr val="tx1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3C3C337B-453F-45F8-A9F9-94E50ACCBB39}"/>
              </a:ext>
            </a:extLst>
          </p:cNvPr>
          <p:cNvCxnSpPr>
            <a:cxnSpLocks/>
            <a:endCxn id="66" idx="0"/>
          </p:cNvCxnSpPr>
          <p:nvPr/>
        </p:nvCxnSpPr>
        <p:spPr>
          <a:xfrm flipH="1">
            <a:off x="4498169" y="4103133"/>
            <a:ext cx="1388218" cy="609751"/>
          </a:xfrm>
          <a:prstGeom prst="straightConnector1">
            <a:avLst/>
          </a:prstGeom>
          <a:ln w="12700">
            <a:solidFill>
              <a:schemeClr val="tx1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8B7A076C-5494-4F4C-AC5F-18A266B2900D}"/>
              </a:ext>
            </a:extLst>
          </p:cNvPr>
          <p:cNvCxnSpPr>
            <a:cxnSpLocks/>
            <a:endCxn id="66" idx="0"/>
          </p:cNvCxnSpPr>
          <p:nvPr/>
        </p:nvCxnSpPr>
        <p:spPr>
          <a:xfrm flipH="1">
            <a:off x="4498169" y="4122174"/>
            <a:ext cx="3188972" cy="590710"/>
          </a:xfrm>
          <a:prstGeom prst="straightConnector1">
            <a:avLst/>
          </a:prstGeom>
          <a:ln w="12700">
            <a:solidFill>
              <a:schemeClr val="tx1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7FF78BD9-D8AD-4875-8611-20404BB716AF}"/>
              </a:ext>
            </a:extLst>
          </p:cNvPr>
          <p:cNvCxnSpPr>
            <a:cxnSpLocks/>
          </p:cNvCxnSpPr>
          <p:nvPr/>
        </p:nvCxnSpPr>
        <p:spPr>
          <a:xfrm>
            <a:off x="7012754" y="2514576"/>
            <a:ext cx="312185" cy="321951"/>
          </a:xfrm>
          <a:prstGeom prst="straightConnector1">
            <a:avLst/>
          </a:prstGeom>
          <a:ln w="57150">
            <a:solidFill>
              <a:srgbClr val="FFFF00"/>
            </a:solidFill>
            <a:headEnd type="diamond" w="lg" len="lg"/>
            <a:tailEnd type="diamond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A5840953-B1E4-4254-8160-D0ED98A6C2E8}"/>
              </a:ext>
            </a:extLst>
          </p:cNvPr>
          <p:cNvCxnSpPr>
            <a:cxnSpLocks/>
          </p:cNvCxnSpPr>
          <p:nvPr/>
        </p:nvCxnSpPr>
        <p:spPr>
          <a:xfrm flipV="1">
            <a:off x="7512711" y="1134245"/>
            <a:ext cx="325269" cy="406951"/>
          </a:xfrm>
          <a:prstGeom prst="straightConnector1">
            <a:avLst/>
          </a:prstGeom>
          <a:ln w="57150">
            <a:solidFill>
              <a:srgbClr val="FFFF00"/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92195F6F-0F0C-4F7F-8284-5ADD09B0D009}"/>
              </a:ext>
            </a:extLst>
          </p:cNvPr>
          <p:cNvCxnSpPr>
            <a:cxnSpLocks/>
          </p:cNvCxnSpPr>
          <p:nvPr/>
        </p:nvCxnSpPr>
        <p:spPr>
          <a:xfrm flipH="1">
            <a:off x="2089649" y="1645805"/>
            <a:ext cx="637146" cy="66314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Rectangle: Rounded Corners 213">
            <a:extLst>
              <a:ext uri="{FF2B5EF4-FFF2-40B4-BE49-F238E27FC236}">
                <a16:creationId xmlns:a16="http://schemas.microsoft.com/office/drawing/2014/main" id="{50EA8E57-6717-4BB0-9FDD-480F5B1B905D}"/>
              </a:ext>
            </a:extLst>
          </p:cNvPr>
          <p:cNvSpPr/>
          <p:nvPr/>
        </p:nvSpPr>
        <p:spPr>
          <a:xfrm>
            <a:off x="7330490" y="4386008"/>
            <a:ext cx="1530222" cy="971125"/>
          </a:xfrm>
          <a:prstGeom prst="roundRect">
            <a:avLst/>
          </a:prstGeom>
          <a:solidFill>
            <a:srgbClr val="FFCCCC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2"/>
                </a:solidFill>
              </a:rPr>
              <a:t>TARIFF</a:t>
            </a:r>
          </a:p>
        </p:txBody>
      </p:sp>
      <p:sp>
        <p:nvSpPr>
          <p:cNvPr id="215" name="Rectangle: Rounded Corners 214">
            <a:extLst>
              <a:ext uri="{FF2B5EF4-FFF2-40B4-BE49-F238E27FC236}">
                <a16:creationId xmlns:a16="http://schemas.microsoft.com/office/drawing/2014/main" id="{FC066675-0C21-4568-94FC-6AA40E1DC7C9}"/>
              </a:ext>
            </a:extLst>
          </p:cNvPr>
          <p:cNvSpPr/>
          <p:nvPr/>
        </p:nvSpPr>
        <p:spPr>
          <a:xfrm>
            <a:off x="7218197" y="4524018"/>
            <a:ext cx="1661779" cy="1020450"/>
          </a:xfrm>
          <a:prstGeom prst="roundRect">
            <a:avLst/>
          </a:prstGeom>
          <a:solidFill>
            <a:srgbClr val="FFCCCC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PARAMETER ASSIGNMENTs</a:t>
            </a:r>
          </a:p>
          <a:p>
            <a:pPr algn="ctr"/>
            <a:r>
              <a:rPr lang="en-GB" sz="1400" dirty="0">
                <a:solidFill>
                  <a:schemeClr val="tx2"/>
                </a:solidFill>
              </a:rPr>
              <a:t>(sales offer)</a:t>
            </a:r>
          </a:p>
        </p:txBody>
      </p:sp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E71FA5E0-1962-47B4-938A-D4E295A2F6E1}"/>
              </a:ext>
            </a:extLst>
          </p:cNvPr>
          <p:cNvCxnSpPr>
            <a:cxnSpLocks/>
          </p:cNvCxnSpPr>
          <p:nvPr/>
        </p:nvCxnSpPr>
        <p:spPr>
          <a:xfrm flipH="1">
            <a:off x="8715539" y="1150581"/>
            <a:ext cx="99812" cy="3213061"/>
          </a:xfrm>
          <a:prstGeom prst="straightConnector1">
            <a:avLst/>
          </a:prstGeom>
          <a:ln w="57150">
            <a:solidFill>
              <a:srgbClr val="FFFF00"/>
            </a:solidFill>
            <a:headEnd type="diamond" w="lg" len="lg"/>
            <a:tailEnd type="diamond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>
            <a:extLst>
              <a:ext uri="{FF2B5EF4-FFF2-40B4-BE49-F238E27FC236}">
                <a16:creationId xmlns:a16="http://schemas.microsoft.com/office/drawing/2014/main" id="{0F624145-A7A8-4259-9CAE-1A41E344C436}"/>
              </a:ext>
            </a:extLst>
          </p:cNvPr>
          <p:cNvCxnSpPr>
            <a:cxnSpLocks/>
            <a:endCxn id="66" idx="0"/>
          </p:cNvCxnSpPr>
          <p:nvPr/>
        </p:nvCxnSpPr>
        <p:spPr>
          <a:xfrm flipH="1" flipV="1">
            <a:off x="4498169" y="4712884"/>
            <a:ext cx="2954910" cy="93674"/>
          </a:xfrm>
          <a:prstGeom prst="straightConnector1">
            <a:avLst/>
          </a:prstGeom>
          <a:ln w="12700">
            <a:solidFill>
              <a:schemeClr val="tx1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E335F61F-0206-4480-BCCD-00F40AB0C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33" y="90488"/>
            <a:ext cx="1157792" cy="1120443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1F9001DB-B2C5-4B84-B864-489D458C8331}"/>
              </a:ext>
            </a:extLst>
          </p:cNvPr>
          <p:cNvGrpSpPr/>
          <p:nvPr/>
        </p:nvGrpSpPr>
        <p:grpSpPr>
          <a:xfrm>
            <a:off x="2203806" y="4716890"/>
            <a:ext cx="451811" cy="416756"/>
            <a:chOff x="9994632" y="1229728"/>
            <a:chExt cx="556112" cy="475507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C58C0F8-9787-4361-8746-AD6764166046}"/>
                </a:ext>
              </a:extLst>
            </p:cNvPr>
            <p:cNvSpPr/>
            <p:nvPr/>
          </p:nvSpPr>
          <p:spPr>
            <a:xfrm>
              <a:off x="9994632" y="1229728"/>
              <a:ext cx="556112" cy="4755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Flowchart: Process 55">
              <a:extLst>
                <a:ext uri="{FF2B5EF4-FFF2-40B4-BE49-F238E27FC236}">
                  <a16:creationId xmlns:a16="http://schemas.microsoft.com/office/drawing/2014/main" id="{B82512F8-F6CB-4B33-BC8D-4BCA43C8CA01}"/>
                </a:ext>
              </a:extLst>
            </p:cNvPr>
            <p:cNvSpPr/>
            <p:nvPr/>
          </p:nvSpPr>
          <p:spPr bwMode="auto">
            <a:xfrm>
              <a:off x="10072902" y="1554415"/>
              <a:ext cx="109867" cy="116500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" name="Flowchart: Process 56">
              <a:extLst>
                <a:ext uri="{FF2B5EF4-FFF2-40B4-BE49-F238E27FC236}">
                  <a16:creationId xmlns:a16="http://schemas.microsoft.com/office/drawing/2014/main" id="{94C4ED0F-F9C4-4DF2-8907-C2A5795AEFF3}"/>
                </a:ext>
              </a:extLst>
            </p:cNvPr>
            <p:cNvSpPr/>
            <p:nvPr/>
          </p:nvSpPr>
          <p:spPr bwMode="auto">
            <a:xfrm>
              <a:off x="10202540" y="1552963"/>
              <a:ext cx="109867" cy="116500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8" name="Flowchart: Process 57">
              <a:extLst>
                <a:ext uri="{FF2B5EF4-FFF2-40B4-BE49-F238E27FC236}">
                  <a16:creationId xmlns:a16="http://schemas.microsoft.com/office/drawing/2014/main" id="{89586627-E58D-4501-9BFC-868D46988288}"/>
                </a:ext>
              </a:extLst>
            </p:cNvPr>
            <p:cNvSpPr/>
            <p:nvPr/>
          </p:nvSpPr>
          <p:spPr bwMode="auto">
            <a:xfrm>
              <a:off x="10336514" y="1552962"/>
              <a:ext cx="109867" cy="116500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9" name="Flowchart: Process 58">
              <a:extLst>
                <a:ext uri="{FF2B5EF4-FFF2-40B4-BE49-F238E27FC236}">
                  <a16:creationId xmlns:a16="http://schemas.microsoft.com/office/drawing/2014/main" id="{C6074365-9FD1-43B5-A7B1-512F4DA4A276}"/>
                </a:ext>
              </a:extLst>
            </p:cNvPr>
            <p:cNvSpPr/>
            <p:nvPr/>
          </p:nvSpPr>
          <p:spPr bwMode="auto">
            <a:xfrm>
              <a:off x="10071970" y="1421583"/>
              <a:ext cx="109867" cy="116500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0" name="Flowchart: Process 59">
              <a:extLst>
                <a:ext uri="{FF2B5EF4-FFF2-40B4-BE49-F238E27FC236}">
                  <a16:creationId xmlns:a16="http://schemas.microsoft.com/office/drawing/2014/main" id="{7FCC001A-CCEA-48EF-9321-771F361A34F9}"/>
                </a:ext>
              </a:extLst>
            </p:cNvPr>
            <p:cNvSpPr/>
            <p:nvPr/>
          </p:nvSpPr>
          <p:spPr bwMode="auto">
            <a:xfrm>
              <a:off x="10203730" y="1421583"/>
              <a:ext cx="109867" cy="116500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3" name="Flowchart: Process 62">
              <a:extLst>
                <a:ext uri="{FF2B5EF4-FFF2-40B4-BE49-F238E27FC236}">
                  <a16:creationId xmlns:a16="http://schemas.microsoft.com/office/drawing/2014/main" id="{3B77C0E2-EE4C-4A38-9B82-D4F631712C1E}"/>
                </a:ext>
              </a:extLst>
            </p:cNvPr>
            <p:cNvSpPr/>
            <p:nvPr/>
          </p:nvSpPr>
          <p:spPr bwMode="auto">
            <a:xfrm>
              <a:off x="10071970" y="1288479"/>
              <a:ext cx="109867" cy="116500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64" name="Picture 5">
            <a:extLst>
              <a:ext uri="{FF2B5EF4-FFF2-40B4-BE49-F238E27FC236}">
                <a16:creationId xmlns:a16="http://schemas.microsoft.com/office/drawing/2014/main" id="{77A2115F-73C5-4F76-A1B0-343716D2C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396" y="1942752"/>
            <a:ext cx="503141" cy="50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3">
            <a:extLst>
              <a:ext uri="{FF2B5EF4-FFF2-40B4-BE49-F238E27FC236}">
                <a16:creationId xmlns:a16="http://schemas.microsoft.com/office/drawing/2014/main" id="{177CE1FF-A64C-49D1-A6D1-95C7C8F2A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982" y="280940"/>
            <a:ext cx="373548" cy="42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" descr="Image result for structure icon icon">
            <a:extLst>
              <a:ext uri="{FF2B5EF4-FFF2-40B4-BE49-F238E27FC236}">
                <a16:creationId xmlns:a16="http://schemas.microsoft.com/office/drawing/2014/main" id="{61DBC14D-3814-4EB3-AB18-1BBB6B67F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037" y="2253372"/>
            <a:ext cx="388651" cy="38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">
            <a:extLst>
              <a:ext uri="{FF2B5EF4-FFF2-40B4-BE49-F238E27FC236}">
                <a16:creationId xmlns:a16="http://schemas.microsoft.com/office/drawing/2014/main" id="{83DE8AB8-6083-48C2-BE0C-C582AFB63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910" y="5632796"/>
            <a:ext cx="416095" cy="49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3732" name="Picture 4" descr="Image result for spreadsheet icon">
            <a:extLst>
              <a:ext uri="{FF2B5EF4-FFF2-40B4-BE49-F238E27FC236}">
                <a16:creationId xmlns:a16="http://schemas.microsoft.com/office/drawing/2014/main" id="{10C73897-649B-42B0-9E10-7D6B37731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130" y="1266650"/>
            <a:ext cx="511275" cy="5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6" name="Picture 8" descr="Image result for icon keyhole">
            <a:extLst>
              <a:ext uri="{FF2B5EF4-FFF2-40B4-BE49-F238E27FC236}">
                <a16:creationId xmlns:a16="http://schemas.microsoft.com/office/drawing/2014/main" id="{7B9B621B-66E2-41E1-B51B-D76672E17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057" y="2072307"/>
            <a:ext cx="462294" cy="46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8" name="Picture 10" descr="Image result for icon logic">
            <a:extLst>
              <a:ext uri="{FF2B5EF4-FFF2-40B4-BE49-F238E27FC236}">
                <a16:creationId xmlns:a16="http://schemas.microsoft.com/office/drawing/2014/main" id="{29A26F5F-0759-467D-873A-E756FE87E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292" y="2319077"/>
            <a:ext cx="502374" cy="50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0" descr="Image result for icon logic">
            <a:extLst>
              <a:ext uri="{FF2B5EF4-FFF2-40B4-BE49-F238E27FC236}">
                <a16:creationId xmlns:a16="http://schemas.microsoft.com/office/drawing/2014/main" id="{00A32D04-DB53-44AF-846E-8CA5AD339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511" y="2450650"/>
            <a:ext cx="502374" cy="50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0" descr="Image result for icon logic">
            <a:extLst>
              <a:ext uri="{FF2B5EF4-FFF2-40B4-BE49-F238E27FC236}">
                <a16:creationId xmlns:a16="http://schemas.microsoft.com/office/drawing/2014/main" id="{D0587CD6-0F5D-4D82-B094-9BE327EED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478" y="2777655"/>
            <a:ext cx="420563" cy="42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0" descr="Image result for icon logic">
            <a:extLst>
              <a:ext uri="{FF2B5EF4-FFF2-40B4-BE49-F238E27FC236}">
                <a16:creationId xmlns:a16="http://schemas.microsoft.com/office/drawing/2014/main" id="{67915E0B-B959-4FF6-A18E-92752130E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087" y="2514141"/>
            <a:ext cx="502374" cy="50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0" descr="Image result for icon logic">
            <a:extLst>
              <a:ext uri="{FF2B5EF4-FFF2-40B4-BE49-F238E27FC236}">
                <a16:creationId xmlns:a16="http://schemas.microsoft.com/office/drawing/2014/main" id="{00C0401A-7BFE-4774-8DFB-DEBAE5CC3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000" y="4409586"/>
            <a:ext cx="426658" cy="42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FA568A15-0319-4483-AA34-ABB4EAE4DE32}"/>
              </a:ext>
            </a:extLst>
          </p:cNvPr>
          <p:cNvSpPr/>
          <p:nvPr/>
        </p:nvSpPr>
        <p:spPr>
          <a:xfrm>
            <a:off x="2311270" y="5714345"/>
            <a:ext cx="804378" cy="517173"/>
          </a:xfrm>
          <a:prstGeom prst="roundRect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2"/>
                </a:solidFill>
              </a:rPr>
              <a:t>TARIFF ZONEs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2DD25524-1C89-481C-938B-6D0B1CF0D90B}"/>
              </a:ext>
            </a:extLst>
          </p:cNvPr>
          <p:cNvSpPr/>
          <p:nvPr/>
        </p:nvSpPr>
        <p:spPr>
          <a:xfrm>
            <a:off x="3323430" y="5711632"/>
            <a:ext cx="1183869" cy="51717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2"/>
                </a:solidFill>
              </a:rPr>
              <a:t>OPERATORs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C8C8C55C-FC0D-48EF-BEE6-E4886C8E0A3C}"/>
              </a:ext>
            </a:extLst>
          </p:cNvPr>
          <p:cNvSpPr/>
          <p:nvPr/>
        </p:nvSpPr>
        <p:spPr>
          <a:xfrm>
            <a:off x="5987021" y="5753873"/>
            <a:ext cx="768493" cy="51077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DAY TYPEs</a:t>
            </a:r>
          </a:p>
        </p:txBody>
      </p:sp>
      <p:pic>
        <p:nvPicPr>
          <p:cNvPr id="85" name="Picture 12" descr="Image result for fat controller images">
            <a:extLst>
              <a:ext uri="{FF2B5EF4-FFF2-40B4-BE49-F238E27FC236}">
                <a16:creationId xmlns:a16="http://schemas.microsoft.com/office/drawing/2014/main" id="{1BBFA5B1-FAC9-44E3-B800-DE8527A7B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45238" y="5810185"/>
            <a:ext cx="168748" cy="33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3">
            <a:extLst>
              <a:ext uri="{FF2B5EF4-FFF2-40B4-BE49-F238E27FC236}">
                <a16:creationId xmlns:a16="http://schemas.microsoft.com/office/drawing/2014/main" id="{C0619C2D-7340-4EBF-8787-8162900C0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759" y="5231873"/>
            <a:ext cx="312595" cy="3125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</p:pic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1147E1F8-591C-4080-BF63-86102FEC1E32}"/>
              </a:ext>
            </a:extLst>
          </p:cNvPr>
          <p:cNvSpPr/>
          <p:nvPr/>
        </p:nvSpPr>
        <p:spPr>
          <a:xfrm>
            <a:off x="7019693" y="5750675"/>
            <a:ext cx="818287" cy="51717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err="1">
                <a:solidFill>
                  <a:schemeClr val="tx2"/>
                </a:solidFill>
              </a:rPr>
              <a:t>MODEs</a:t>
            </a:r>
            <a:endParaRPr lang="en-GB" sz="1200" b="1" dirty="0">
              <a:solidFill>
                <a:schemeClr val="tx2"/>
              </a:solidFill>
            </a:endParaRP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9C2425DE-5E35-455A-8CEB-BE9CDE70F23D}"/>
              </a:ext>
            </a:extLst>
          </p:cNvPr>
          <p:cNvSpPr/>
          <p:nvPr/>
        </p:nvSpPr>
        <p:spPr>
          <a:xfrm>
            <a:off x="4817016" y="5738815"/>
            <a:ext cx="1069369" cy="517173"/>
          </a:xfrm>
          <a:prstGeom prst="round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2"/>
                </a:solidFill>
              </a:rPr>
              <a:t>USER PROFILEs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AB09E78D-E1A8-4AA4-B45C-43EC63636DE7}"/>
              </a:ext>
            </a:extLst>
          </p:cNvPr>
          <p:cNvCxnSpPr>
            <a:cxnSpLocks/>
            <a:stCxn id="66" idx="2"/>
            <a:endCxn id="74" idx="0"/>
          </p:cNvCxnSpPr>
          <p:nvPr/>
        </p:nvCxnSpPr>
        <p:spPr>
          <a:xfrm flipH="1">
            <a:off x="3915365" y="5437220"/>
            <a:ext cx="582804" cy="274412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10C4DA65-4B2A-4E69-8808-7714F3A52E8A}"/>
              </a:ext>
            </a:extLst>
          </p:cNvPr>
          <p:cNvCxnSpPr>
            <a:cxnSpLocks/>
            <a:stCxn id="66" idx="2"/>
            <a:endCxn id="89" idx="0"/>
          </p:cNvCxnSpPr>
          <p:nvPr/>
        </p:nvCxnSpPr>
        <p:spPr>
          <a:xfrm>
            <a:off x="4498169" y="5437220"/>
            <a:ext cx="853532" cy="30159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28D3B3BE-C4D9-4A56-84E6-9193E493599B}"/>
              </a:ext>
            </a:extLst>
          </p:cNvPr>
          <p:cNvCxnSpPr>
            <a:cxnSpLocks/>
          </p:cNvCxnSpPr>
          <p:nvPr/>
        </p:nvCxnSpPr>
        <p:spPr>
          <a:xfrm>
            <a:off x="4619447" y="5463650"/>
            <a:ext cx="1673708" cy="241008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7853ABA1-7BEB-4466-9149-60E599913807}"/>
              </a:ext>
            </a:extLst>
          </p:cNvPr>
          <p:cNvSpPr/>
          <p:nvPr/>
        </p:nvSpPr>
        <p:spPr>
          <a:xfrm>
            <a:off x="7980546" y="5746004"/>
            <a:ext cx="995448" cy="51717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2"/>
                </a:solidFill>
              </a:rPr>
              <a:t>Etcetera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941E4B1-613D-4202-8BB4-25761EE8BD2B}"/>
              </a:ext>
            </a:extLst>
          </p:cNvPr>
          <p:cNvCxnSpPr>
            <a:cxnSpLocks/>
            <a:stCxn id="66" idx="2"/>
          </p:cNvCxnSpPr>
          <p:nvPr/>
        </p:nvCxnSpPr>
        <p:spPr>
          <a:xfrm flipH="1">
            <a:off x="2721481" y="5437220"/>
            <a:ext cx="1776688" cy="309653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0BB09009-9F15-483F-B42C-18149DCF5483}"/>
              </a:ext>
            </a:extLst>
          </p:cNvPr>
          <p:cNvCxnSpPr>
            <a:cxnSpLocks/>
            <a:endCxn id="88" idx="0"/>
          </p:cNvCxnSpPr>
          <p:nvPr/>
        </p:nvCxnSpPr>
        <p:spPr>
          <a:xfrm>
            <a:off x="4619447" y="5407585"/>
            <a:ext cx="2809390" cy="34309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FCD3D5E5-3DC3-4B81-8238-13EB672571CE}"/>
              </a:ext>
            </a:extLst>
          </p:cNvPr>
          <p:cNvCxnSpPr>
            <a:cxnSpLocks/>
            <a:endCxn id="96" idx="0"/>
          </p:cNvCxnSpPr>
          <p:nvPr/>
        </p:nvCxnSpPr>
        <p:spPr>
          <a:xfrm>
            <a:off x="4667961" y="5368254"/>
            <a:ext cx="3810309" cy="37775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79B215F3-1534-43FF-AA9D-DC6C2C8A8812}"/>
              </a:ext>
            </a:extLst>
          </p:cNvPr>
          <p:cNvCxnSpPr>
            <a:cxnSpLocks/>
          </p:cNvCxnSpPr>
          <p:nvPr/>
        </p:nvCxnSpPr>
        <p:spPr>
          <a:xfrm flipH="1" flipV="1">
            <a:off x="6114211" y="1264833"/>
            <a:ext cx="859118" cy="212104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Picture 2" descr="Image result for icon key">
            <a:extLst>
              <a:ext uri="{FF2B5EF4-FFF2-40B4-BE49-F238E27FC236}">
                <a16:creationId xmlns:a16="http://schemas.microsoft.com/office/drawing/2014/main" id="{BF010441-060E-4C48-AE80-6A515CF3C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503" y="6324576"/>
            <a:ext cx="475922" cy="47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36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ABCCA-5399-4545-B184-17D8FA308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principles for  Scoping UK bus tariffs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F6EBE7-390C-4961-B9C4-0F10890E2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0423-F2DA-4A11-9E75-1EB6423D69A6}" type="slidenum">
              <a:rPr lang="en-GB" smtClean="0"/>
              <a:pPr/>
              <a:t>78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DC7AE6-C0D0-4AAE-AD85-61EE2B0D0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40" y="1807688"/>
            <a:ext cx="8644422" cy="409147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</a:rPr>
              <a:t>Every price dimension found in UK bus fares needs a corresponding model element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>
                <a:solidFill>
                  <a:schemeClr val="tx2"/>
                </a:solidFill>
              </a:rPr>
              <a:t>There is no single universal way to package </a:t>
            </a:r>
            <a:r>
              <a:rPr lang="en-GB" sz="1800">
                <a:solidFill>
                  <a:schemeClr val="tx2"/>
                </a:solidFill>
              </a:rPr>
              <a:t>fare offers </a:t>
            </a:r>
            <a:endParaRPr lang="en-GB" sz="1800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dirty="0"/>
              <a:t>Yet any type of product / offer can be built from a common set of components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>
                <a:solidFill>
                  <a:schemeClr val="tx2"/>
                </a:solidFill>
              </a:rPr>
              <a:t>You can exchange the data elements and parameters, but not how they are used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dirty="0"/>
              <a:t>E.g. pricing parameters (discounts, rounding)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dirty="0"/>
              <a:t>E.g. Combining conditions on tariffs, products and sales offers </a:t>
            </a:r>
          </a:p>
          <a:p>
            <a:pPr lvl="1"/>
            <a:endParaRPr lang="en-GB" sz="1800" dirty="0"/>
          </a:p>
          <a:p>
            <a:pPr marL="400050" indent="-342900">
              <a:buFont typeface="+mj-lt"/>
              <a:buAutoNum type="arabicPeriod"/>
            </a:pPr>
            <a:r>
              <a:rPr lang="en-GB" sz="1800" dirty="0">
                <a:solidFill>
                  <a:schemeClr val="tx2"/>
                </a:solidFill>
              </a:rPr>
              <a:t>Each product should just define its own tariff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dirty="0"/>
              <a:t>It is the trip planner / fare engine’s task to find all available tariffs  </a:t>
            </a:r>
          </a:p>
          <a:p>
            <a:pPr lvl="1"/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C82E6-82A1-4A0A-A227-12716D336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768B-2E0F-4CE1-88C6-EB201069FDB3}" type="datetime6">
              <a:rPr lang="en-GB" smtClean="0"/>
              <a:t>September 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AD11D-03DB-4FC9-91EF-F6529D6B2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NeTEx UK Fare Profile - Introduction</a:t>
            </a:r>
            <a:endParaRPr lang="en-GB" sz="900" dirty="0"/>
          </a:p>
        </p:txBody>
      </p:sp>
      <p:pic>
        <p:nvPicPr>
          <p:cNvPr id="7" name="Picture 6" descr="Image result for traveline">
            <a:extLst>
              <a:ext uri="{FF2B5EF4-FFF2-40B4-BE49-F238E27FC236}">
                <a16:creationId xmlns:a16="http://schemas.microsoft.com/office/drawing/2014/main" id="{4A014490-6221-466B-833C-688E5B1A129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26646"/>
            <a:ext cx="855095" cy="532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466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91">
            <a:extLst>
              <a:ext uri="{FF2B5EF4-FFF2-40B4-BE49-F238E27FC236}">
                <a16:creationId xmlns:a16="http://schemas.microsoft.com/office/drawing/2014/main" id="{8FBBB34B-C3CB-44C1-A12A-503E561FA661}"/>
              </a:ext>
            </a:extLst>
          </p:cNvPr>
          <p:cNvSpPr/>
          <p:nvPr/>
        </p:nvSpPr>
        <p:spPr>
          <a:xfrm>
            <a:off x="174854" y="3662106"/>
            <a:ext cx="1600485" cy="1287549"/>
          </a:xfrm>
          <a:custGeom>
            <a:avLst/>
            <a:gdLst>
              <a:gd name="connsiteX0" fmla="*/ 181424 w 1088524"/>
              <a:gd name="connsiteY0" fmla="*/ 0 h 4324655"/>
              <a:gd name="connsiteX1" fmla="*/ 907100 w 1088524"/>
              <a:gd name="connsiteY1" fmla="*/ 0 h 4324655"/>
              <a:gd name="connsiteX2" fmla="*/ 1088524 w 1088524"/>
              <a:gd name="connsiteY2" fmla="*/ 181424 h 4324655"/>
              <a:gd name="connsiteX3" fmla="*/ 1088524 w 1088524"/>
              <a:gd name="connsiteY3" fmla="*/ 4324655 h 4324655"/>
              <a:gd name="connsiteX4" fmla="*/ 1088524 w 1088524"/>
              <a:gd name="connsiteY4" fmla="*/ 4324655 h 4324655"/>
              <a:gd name="connsiteX5" fmla="*/ 0 w 1088524"/>
              <a:gd name="connsiteY5" fmla="*/ 4324655 h 4324655"/>
              <a:gd name="connsiteX6" fmla="*/ 0 w 1088524"/>
              <a:gd name="connsiteY6" fmla="*/ 4324655 h 4324655"/>
              <a:gd name="connsiteX7" fmla="*/ 0 w 1088524"/>
              <a:gd name="connsiteY7" fmla="*/ 181424 h 4324655"/>
              <a:gd name="connsiteX8" fmla="*/ 181424 w 1088524"/>
              <a:gd name="connsiteY8" fmla="*/ 0 h 43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8524" h="4324655">
                <a:moveTo>
                  <a:pt x="1088524" y="720790"/>
                </a:moveTo>
                <a:lnTo>
                  <a:pt x="1088524" y="3603865"/>
                </a:lnTo>
                <a:cubicBezTo>
                  <a:pt x="1088524" y="4001946"/>
                  <a:pt x="1068079" y="4324653"/>
                  <a:pt x="1042859" y="4324653"/>
                </a:cubicBezTo>
                <a:lnTo>
                  <a:pt x="0" y="4324653"/>
                </a:lnTo>
                <a:lnTo>
                  <a:pt x="0" y="4324653"/>
                </a:lnTo>
                <a:lnTo>
                  <a:pt x="0" y="2"/>
                </a:lnTo>
                <a:lnTo>
                  <a:pt x="0" y="2"/>
                </a:lnTo>
                <a:lnTo>
                  <a:pt x="1042859" y="2"/>
                </a:lnTo>
                <a:cubicBezTo>
                  <a:pt x="1068079" y="2"/>
                  <a:pt x="1088524" y="322709"/>
                  <a:pt x="1088524" y="720790"/>
                </a:cubicBezTo>
                <a:close/>
              </a:path>
            </a:pathLst>
          </a:custGeom>
          <a:solidFill>
            <a:srgbClr val="99FC4E">
              <a:alpha val="50196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63297" rIns="63297" bIns="63298" numCol="1" spcCol="1270" anchor="ctr" anchorCtr="0">
            <a:no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1600" i="1" kern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335B61-FEBB-4FFD-931D-2C8A6A74A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730" y="300833"/>
            <a:ext cx="6120680" cy="832911"/>
          </a:xfrm>
        </p:spPr>
        <p:txBody>
          <a:bodyPr/>
          <a:lstStyle/>
          <a:p>
            <a:r>
              <a:rPr lang="en-GB" dirty="0"/>
              <a:t>Benefits of  Transmodel / NeTEx Approach to Fares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EC542D-CCF0-491E-A095-35E7654DA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0423-F2DA-4A11-9E75-1EB6423D69A6}" type="slidenum">
              <a:rPr lang="en-GB" smtClean="0"/>
              <a:pPr/>
              <a:t>79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C2B264-26F1-44BD-8990-FD6C3E02B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583" y="1338619"/>
            <a:ext cx="7143813" cy="462111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100" b="1" dirty="0">
                <a:solidFill>
                  <a:schemeClr val="tx2"/>
                </a:solidFill>
              </a:rPr>
              <a:t>Powerful Component based representation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Allows many different tariff combinations to be described with the same set of atomic components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Allows complex conditions to be expressed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Allows necessary packaging of products into different offers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Gives highly reusable implementations</a:t>
            </a:r>
          </a:p>
          <a:p>
            <a:r>
              <a:rPr lang="en-GB" sz="2100" b="1" dirty="0">
                <a:solidFill>
                  <a:schemeClr val="tx2"/>
                </a:solidFill>
              </a:rPr>
              <a:t>Joined up conceptual model - Reuses existing Network &amp; Timetable elements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Network  (Stops, tariff zones, modes, operators, etc)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Timetable  elements, services etc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Temporal  conditions and day types, validities, same as for timetables etc</a:t>
            </a:r>
          </a:p>
          <a:p>
            <a:r>
              <a:rPr lang="en-GB" sz="2100" b="1" dirty="0">
                <a:solidFill>
                  <a:schemeClr val="tx2"/>
                </a:solidFill>
              </a:rPr>
              <a:t>Robust, Flexible, Extensible Technology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XML allows selective use, validation integrity checking etc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UML provides tool supported system documentation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Conceptual model for Account Based Ticketing and future developments</a:t>
            </a:r>
          </a:p>
          <a:p>
            <a:pPr marL="457200" lvl="1" indent="0">
              <a:buNone/>
            </a:pPr>
            <a:endParaRPr lang="en-GB" sz="18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898A51-BEEE-4953-ACAF-B0FB32D2D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768B-2E0F-4CE1-88C6-EB201069FDB3}" type="datetime6">
              <a:rPr lang="en-GB" smtClean="0"/>
              <a:t>September 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752430-A76F-4F57-AAEE-253709EF0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NeTEx UK Fare Profile - Introduction</a:t>
            </a:r>
            <a:endParaRPr lang="en-GB" sz="900" dirty="0"/>
          </a:p>
        </p:txBody>
      </p:sp>
      <p:pic>
        <p:nvPicPr>
          <p:cNvPr id="8" name="Picture 12" descr="Image result for fat controller images">
            <a:extLst>
              <a:ext uri="{FF2B5EF4-FFF2-40B4-BE49-F238E27FC236}">
                <a16:creationId xmlns:a16="http://schemas.microsoft.com/office/drawing/2014/main" id="{A1229044-14BB-45B9-BA5C-A270EFE16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0944" y="3741597"/>
            <a:ext cx="216895" cy="42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EC3D2628-EAC4-4ADF-B42B-5E1885CED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65" y="2801023"/>
            <a:ext cx="323098" cy="36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CEF134AD-9A8D-4D79-BDD3-07C99F296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602" y="2843009"/>
            <a:ext cx="341686" cy="34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2B26597E-1117-4433-B83D-7830F3B1AC89}"/>
              </a:ext>
            </a:extLst>
          </p:cNvPr>
          <p:cNvGrpSpPr/>
          <p:nvPr/>
        </p:nvGrpSpPr>
        <p:grpSpPr>
          <a:xfrm>
            <a:off x="952278" y="3837527"/>
            <a:ext cx="358085" cy="193254"/>
            <a:chOff x="137694" y="3830024"/>
            <a:chExt cx="595078" cy="247543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F0E2D7F-D778-464F-8478-7B856DD77E09}"/>
                </a:ext>
              </a:extLst>
            </p:cNvPr>
            <p:cNvCxnSpPr/>
            <p:nvPr/>
          </p:nvCxnSpPr>
          <p:spPr>
            <a:xfrm>
              <a:off x="270666" y="3950406"/>
              <a:ext cx="161925" cy="0"/>
            </a:xfrm>
            <a:prstGeom prst="line">
              <a:avLst/>
            </a:prstGeom>
            <a:ln w="127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07583B2-653D-460D-9415-40DE949E8A0F}"/>
                </a:ext>
              </a:extLst>
            </p:cNvPr>
            <p:cNvCxnSpPr/>
            <p:nvPr/>
          </p:nvCxnSpPr>
          <p:spPr>
            <a:xfrm>
              <a:off x="432591" y="3947217"/>
              <a:ext cx="166695" cy="10029"/>
            </a:xfrm>
            <a:prstGeom prst="line">
              <a:avLst/>
            </a:prstGeom>
            <a:ln w="127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CCF3ED3-0533-436E-B299-400FC26802FA}"/>
                </a:ext>
              </a:extLst>
            </p:cNvPr>
            <p:cNvCxnSpPr/>
            <p:nvPr/>
          </p:nvCxnSpPr>
          <p:spPr>
            <a:xfrm flipH="1">
              <a:off x="611986" y="3830024"/>
              <a:ext cx="110249" cy="129836"/>
            </a:xfrm>
            <a:prstGeom prst="line">
              <a:avLst/>
            </a:prstGeom>
            <a:ln w="127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6E265A8-757F-444A-8C3E-B17E7222D8D3}"/>
                </a:ext>
              </a:extLst>
            </p:cNvPr>
            <p:cNvCxnSpPr/>
            <p:nvPr/>
          </p:nvCxnSpPr>
          <p:spPr>
            <a:xfrm flipH="1" flipV="1">
              <a:off x="601448" y="3952231"/>
              <a:ext cx="131324" cy="125336"/>
            </a:xfrm>
            <a:prstGeom prst="line">
              <a:avLst/>
            </a:prstGeom>
            <a:ln w="127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1FF8F90-8235-4FF0-B316-5353E6593308}"/>
                </a:ext>
              </a:extLst>
            </p:cNvPr>
            <p:cNvCxnSpPr/>
            <p:nvPr/>
          </p:nvCxnSpPr>
          <p:spPr>
            <a:xfrm flipH="1" flipV="1">
              <a:off x="137694" y="3830024"/>
              <a:ext cx="131324" cy="125336"/>
            </a:xfrm>
            <a:prstGeom prst="line">
              <a:avLst/>
            </a:prstGeom>
            <a:ln w="127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Picture 3">
            <a:extLst>
              <a:ext uri="{FF2B5EF4-FFF2-40B4-BE49-F238E27FC236}">
                <a16:creationId xmlns:a16="http://schemas.microsoft.com/office/drawing/2014/main" id="{3303F97C-9817-470A-A897-F8D33617D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37" y="2320898"/>
            <a:ext cx="468844" cy="46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>
            <a:extLst>
              <a:ext uri="{FF2B5EF4-FFF2-40B4-BE49-F238E27FC236}">
                <a16:creationId xmlns:a16="http://schemas.microsoft.com/office/drawing/2014/main" id="{9503256B-D48B-43B0-AB81-05BC108C1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47" y="1910895"/>
            <a:ext cx="401785" cy="4017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7885C648-BF08-47CB-B16F-8BA8CCACCF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9" b="13963"/>
          <a:stretch/>
        </p:blipFill>
        <p:spPr bwMode="auto">
          <a:xfrm>
            <a:off x="1653658" y="1984202"/>
            <a:ext cx="411000" cy="2980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AFBB18DE-12A5-4405-A81A-1F08B8AF259E}"/>
              </a:ext>
            </a:extLst>
          </p:cNvPr>
          <p:cNvGrpSpPr/>
          <p:nvPr/>
        </p:nvGrpSpPr>
        <p:grpSpPr>
          <a:xfrm>
            <a:off x="195309" y="1876101"/>
            <a:ext cx="451811" cy="416756"/>
            <a:chOff x="9994632" y="1229728"/>
            <a:chExt cx="556112" cy="47550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9939885-0743-4945-8C60-96BECF116402}"/>
                </a:ext>
              </a:extLst>
            </p:cNvPr>
            <p:cNvSpPr/>
            <p:nvPr/>
          </p:nvSpPr>
          <p:spPr>
            <a:xfrm>
              <a:off x="9994632" y="1229728"/>
              <a:ext cx="556112" cy="4755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Flowchart: Process 47">
              <a:extLst>
                <a:ext uri="{FF2B5EF4-FFF2-40B4-BE49-F238E27FC236}">
                  <a16:creationId xmlns:a16="http://schemas.microsoft.com/office/drawing/2014/main" id="{8B2ADC8A-BA4F-47C3-ABC9-2DC3673027D4}"/>
                </a:ext>
              </a:extLst>
            </p:cNvPr>
            <p:cNvSpPr/>
            <p:nvPr/>
          </p:nvSpPr>
          <p:spPr bwMode="auto">
            <a:xfrm>
              <a:off x="10072902" y="1554415"/>
              <a:ext cx="109867" cy="116500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Flowchart: Process 48">
              <a:extLst>
                <a:ext uri="{FF2B5EF4-FFF2-40B4-BE49-F238E27FC236}">
                  <a16:creationId xmlns:a16="http://schemas.microsoft.com/office/drawing/2014/main" id="{4B922559-626B-44E5-9A5B-29EA87CCD22C}"/>
                </a:ext>
              </a:extLst>
            </p:cNvPr>
            <p:cNvSpPr/>
            <p:nvPr/>
          </p:nvSpPr>
          <p:spPr bwMode="auto">
            <a:xfrm>
              <a:off x="10202540" y="1552963"/>
              <a:ext cx="109867" cy="116500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0" name="Flowchart: Process 49">
              <a:extLst>
                <a:ext uri="{FF2B5EF4-FFF2-40B4-BE49-F238E27FC236}">
                  <a16:creationId xmlns:a16="http://schemas.microsoft.com/office/drawing/2014/main" id="{492A7580-3D49-4EF8-8AA8-4BADC02AC01D}"/>
                </a:ext>
              </a:extLst>
            </p:cNvPr>
            <p:cNvSpPr/>
            <p:nvPr/>
          </p:nvSpPr>
          <p:spPr bwMode="auto">
            <a:xfrm>
              <a:off x="10336514" y="1552962"/>
              <a:ext cx="109867" cy="116500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" name="Flowchart: Process 50">
              <a:extLst>
                <a:ext uri="{FF2B5EF4-FFF2-40B4-BE49-F238E27FC236}">
                  <a16:creationId xmlns:a16="http://schemas.microsoft.com/office/drawing/2014/main" id="{DC0153FB-4A0B-433A-A681-C8ACB39DC4C7}"/>
                </a:ext>
              </a:extLst>
            </p:cNvPr>
            <p:cNvSpPr/>
            <p:nvPr/>
          </p:nvSpPr>
          <p:spPr bwMode="auto">
            <a:xfrm>
              <a:off x="10071970" y="1421583"/>
              <a:ext cx="109867" cy="116500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Flowchart: Process 51">
              <a:extLst>
                <a:ext uri="{FF2B5EF4-FFF2-40B4-BE49-F238E27FC236}">
                  <a16:creationId xmlns:a16="http://schemas.microsoft.com/office/drawing/2014/main" id="{DAAFD6DF-5CA2-4C71-BCA1-F577B095464B}"/>
                </a:ext>
              </a:extLst>
            </p:cNvPr>
            <p:cNvSpPr/>
            <p:nvPr/>
          </p:nvSpPr>
          <p:spPr bwMode="auto">
            <a:xfrm>
              <a:off x="10203730" y="1421583"/>
              <a:ext cx="109867" cy="116500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3" name="Flowchart: Process 52">
              <a:extLst>
                <a:ext uri="{FF2B5EF4-FFF2-40B4-BE49-F238E27FC236}">
                  <a16:creationId xmlns:a16="http://schemas.microsoft.com/office/drawing/2014/main" id="{091A8089-33FC-4FB7-8D6C-52A9E0122B00}"/>
                </a:ext>
              </a:extLst>
            </p:cNvPr>
            <p:cNvSpPr/>
            <p:nvPr/>
          </p:nvSpPr>
          <p:spPr bwMode="auto">
            <a:xfrm>
              <a:off x="10071970" y="1288479"/>
              <a:ext cx="109867" cy="116500"/>
            </a:xfrm>
            <a:prstGeom prst="flowChartProcess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F318C4F-B08A-43FE-A396-3C823D73CCBD}"/>
              </a:ext>
            </a:extLst>
          </p:cNvPr>
          <p:cNvGrpSpPr/>
          <p:nvPr/>
        </p:nvGrpSpPr>
        <p:grpSpPr>
          <a:xfrm>
            <a:off x="1059395" y="1982407"/>
            <a:ext cx="565372" cy="266931"/>
            <a:chOff x="9862080" y="3647832"/>
            <a:chExt cx="838715" cy="360138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E9767AD-2382-4317-9F8A-C0E24BE51B14}"/>
                </a:ext>
              </a:extLst>
            </p:cNvPr>
            <p:cNvSpPr/>
            <p:nvPr/>
          </p:nvSpPr>
          <p:spPr>
            <a:xfrm>
              <a:off x="9862080" y="3647832"/>
              <a:ext cx="838715" cy="360138"/>
            </a:xfrm>
            <a:prstGeom prst="rect">
              <a:avLst/>
            </a:prstGeom>
            <a:solidFill>
              <a:schemeClr val="bg1"/>
            </a:solidFill>
            <a:ln w="38100">
              <a:noFill/>
              <a:prstDash val="sysDash"/>
              <a:miter lim="800000"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Chevron 248">
              <a:extLst>
                <a:ext uri="{FF2B5EF4-FFF2-40B4-BE49-F238E27FC236}">
                  <a16:creationId xmlns:a16="http://schemas.microsoft.com/office/drawing/2014/main" id="{141114E1-8859-407D-975D-8C2140166B28}"/>
                </a:ext>
              </a:extLst>
            </p:cNvPr>
            <p:cNvSpPr/>
            <p:nvPr/>
          </p:nvSpPr>
          <p:spPr>
            <a:xfrm>
              <a:off x="9922219" y="3699447"/>
              <a:ext cx="146578" cy="247527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7" name="Chevron 249">
              <a:extLst>
                <a:ext uri="{FF2B5EF4-FFF2-40B4-BE49-F238E27FC236}">
                  <a16:creationId xmlns:a16="http://schemas.microsoft.com/office/drawing/2014/main" id="{44871BFE-6972-42F0-901A-3E4B6902A0B4}"/>
                </a:ext>
              </a:extLst>
            </p:cNvPr>
            <p:cNvSpPr/>
            <p:nvPr/>
          </p:nvSpPr>
          <p:spPr>
            <a:xfrm>
              <a:off x="10062134" y="3699447"/>
              <a:ext cx="146578" cy="247527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8" name="Chevron 250">
              <a:extLst>
                <a:ext uri="{FF2B5EF4-FFF2-40B4-BE49-F238E27FC236}">
                  <a16:creationId xmlns:a16="http://schemas.microsoft.com/office/drawing/2014/main" id="{EE62F299-FBFB-4DE6-96F2-D448AA957C68}"/>
                </a:ext>
              </a:extLst>
            </p:cNvPr>
            <p:cNvSpPr/>
            <p:nvPr/>
          </p:nvSpPr>
          <p:spPr>
            <a:xfrm>
              <a:off x="10204699" y="3699447"/>
              <a:ext cx="146578" cy="247527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9" name="Chevron 251">
              <a:extLst>
                <a:ext uri="{FF2B5EF4-FFF2-40B4-BE49-F238E27FC236}">
                  <a16:creationId xmlns:a16="http://schemas.microsoft.com/office/drawing/2014/main" id="{B8207C47-0EC5-4B67-BBE5-1F150EB05F59}"/>
                </a:ext>
              </a:extLst>
            </p:cNvPr>
            <p:cNvSpPr/>
            <p:nvPr/>
          </p:nvSpPr>
          <p:spPr>
            <a:xfrm>
              <a:off x="10341965" y="3699447"/>
              <a:ext cx="146578" cy="247527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0" name="Chevron 252">
              <a:extLst>
                <a:ext uri="{FF2B5EF4-FFF2-40B4-BE49-F238E27FC236}">
                  <a16:creationId xmlns:a16="http://schemas.microsoft.com/office/drawing/2014/main" id="{092531F4-B1BB-492A-8D6B-0421736CCA4B}"/>
                </a:ext>
              </a:extLst>
            </p:cNvPr>
            <p:cNvSpPr/>
            <p:nvPr/>
          </p:nvSpPr>
          <p:spPr>
            <a:xfrm>
              <a:off x="10481881" y="3699447"/>
              <a:ext cx="146578" cy="247527"/>
            </a:xfrm>
            <a:prstGeom prst="chevron">
              <a:avLst>
                <a:gd name="adj" fmla="val 2375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62" name="Picture 11">
            <a:extLst>
              <a:ext uri="{FF2B5EF4-FFF2-40B4-BE49-F238E27FC236}">
                <a16:creationId xmlns:a16="http://schemas.microsoft.com/office/drawing/2014/main" id="{D4867263-B3B9-4EBF-A85C-2CFB1E5F8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931" y="4196900"/>
            <a:ext cx="242778" cy="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3">
            <a:extLst>
              <a:ext uri="{FF2B5EF4-FFF2-40B4-BE49-F238E27FC236}">
                <a16:creationId xmlns:a16="http://schemas.microsoft.com/office/drawing/2014/main" id="{13B280CB-8993-48E5-9468-1600452C5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25" y="1290354"/>
            <a:ext cx="537482" cy="5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2">
            <a:extLst>
              <a:ext uri="{FF2B5EF4-FFF2-40B4-BE49-F238E27FC236}">
                <a16:creationId xmlns:a16="http://schemas.microsoft.com/office/drawing/2014/main" id="{B15B80FB-6356-4C7C-8458-46C3955CA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57" y="4570137"/>
            <a:ext cx="318256" cy="31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D5349780-BF07-401E-BD43-7416A8D5B105}"/>
              </a:ext>
            </a:extLst>
          </p:cNvPr>
          <p:cNvGrpSpPr/>
          <p:nvPr/>
        </p:nvGrpSpPr>
        <p:grpSpPr>
          <a:xfrm>
            <a:off x="1079194" y="4570283"/>
            <a:ext cx="426251" cy="293477"/>
            <a:chOff x="6237185" y="1477509"/>
            <a:chExt cx="691351" cy="691351"/>
          </a:xfrm>
        </p:grpSpPr>
        <p:pic>
          <p:nvPicPr>
            <p:cNvPr id="64" name="Picture 2">
              <a:extLst>
                <a:ext uri="{FF2B5EF4-FFF2-40B4-BE49-F238E27FC236}">
                  <a16:creationId xmlns:a16="http://schemas.microsoft.com/office/drawing/2014/main" id="{077C3E84-F1C3-46CA-A008-906402B3CF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7185" y="1477509"/>
              <a:ext cx="691351" cy="691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Picture 8">
              <a:extLst>
                <a:ext uri="{FF2B5EF4-FFF2-40B4-BE49-F238E27FC236}">
                  <a16:creationId xmlns:a16="http://schemas.microsoft.com/office/drawing/2014/main" id="{14A8350F-E67B-4F47-A1A6-ED46457419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6" t="8934" r="6797" b="6702"/>
            <a:stretch/>
          </p:blipFill>
          <p:spPr bwMode="auto">
            <a:xfrm>
              <a:off x="6405719" y="1775261"/>
              <a:ext cx="354281" cy="34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7" name="Picture 7">
            <a:extLst>
              <a:ext uri="{FF2B5EF4-FFF2-40B4-BE49-F238E27FC236}">
                <a16:creationId xmlns:a16="http://schemas.microsoft.com/office/drawing/2014/main" id="{6799F2B6-898A-4E0E-B3B3-1AD55A26D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90" y="4582234"/>
            <a:ext cx="281526" cy="28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Image 53" descr="Une image contenant signe, arrêt, extérieur&#10;&#10;Description générée avec un niveau de confiance très élevé">
            <a:extLst>
              <a:ext uri="{FF2B5EF4-FFF2-40B4-BE49-F238E27FC236}">
                <a16:creationId xmlns:a16="http://schemas.microsoft.com/office/drawing/2014/main" id="{8E087662-59FE-404E-8B11-3D64A4967F40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297837" y="3741597"/>
            <a:ext cx="249088" cy="332032"/>
          </a:xfrm>
          <a:prstGeom prst="rect">
            <a:avLst/>
          </a:prstGeom>
        </p:spPr>
      </p:pic>
      <p:pic>
        <p:nvPicPr>
          <p:cNvPr id="69" name="Picture 16">
            <a:extLst>
              <a:ext uri="{FF2B5EF4-FFF2-40B4-BE49-F238E27FC236}">
                <a16:creationId xmlns:a16="http://schemas.microsoft.com/office/drawing/2014/main" id="{EEEBA3CF-0B7D-428F-97CE-1CF6B4CD9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99" y="4198208"/>
            <a:ext cx="318256" cy="31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9">
            <a:extLst>
              <a:ext uri="{FF2B5EF4-FFF2-40B4-BE49-F238E27FC236}">
                <a16:creationId xmlns:a16="http://schemas.microsoft.com/office/drawing/2014/main" id="{6B6F9FB3-F8CE-408C-B8A1-324017A05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74" y="4216572"/>
            <a:ext cx="281527" cy="28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2">
            <a:extLst>
              <a:ext uri="{FF2B5EF4-FFF2-40B4-BE49-F238E27FC236}">
                <a16:creationId xmlns:a16="http://schemas.microsoft.com/office/drawing/2014/main" id="{85C45719-D6D4-472B-8AC4-9167B5B84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22" y="5714749"/>
            <a:ext cx="481833" cy="44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3">
            <a:extLst>
              <a:ext uri="{FF2B5EF4-FFF2-40B4-BE49-F238E27FC236}">
                <a16:creationId xmlns:a16="http://schemas.microsoft.com/office/drawing/2014/main" id="{BAFB355E-CFCD-4EDD-A0EF-AD6B7DA08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" y="5101288"/>
            <a:ext cx="529712" cy="52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2">
            <a:extLst>
              <a:ext uri="{FF2B5EF4-FFF2-40B4-BE49-F238E27FC236}">
                <a16:creationId xmlns:a16="http://schemas.microsoft.com/office/drawing/2014/main" id="{59C6F26C-DCCB-40FA-A888-BF08A5D57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01" y="5038340"/>
            <a:ext cx="544360" cy="56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7D039BD8-2BA4-46A2-A1F9-DBCBC15B7B3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08853" y="5703417"/>
            <a:ext cx="529712" cy="51262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3070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AutoShape 4"/>
          <p:cNvSpPr>
            <a:spLocks noChangeArrowheads="1"/>
          </p:cNvSpPr>
          <p:nvPr/>
        </p:nvSpPr>
        <p:spPr bwMode="auto">
          <a:xfrm>
            <a:off x="8455394" y="4737133"/>
            <a:ext cx="669830" cy="806869"/>
          </a:xfrm>
          <a:prstGeom prst="chevron">
            <a:avLst>
              <a:gd name="adj" fmla="val 21894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600" b="1" dirty="0">
              <a:solidFill>
                <a:srgbClr val="221259"/>
              </a:solidFill>
              <a:latin typeface="Arial" charset="0"/>
            </a:endParaRPr>
          </a:p>
        </p:txBody>
      </p:sp>
      <p:sp>
        <p:nvSpPr>
          <p:cNvPr id="82" name="Scroll: Horizontal 81">
            <a:extLst>
              <a:ext uri="{FF2B5EF4-FFF2-40B4-BE49-F238E27FC236}">
                <a16:creationId xmlns:a16="http://schemas.microsoft.com/office/drawing/2014/main" id="{73DCA23E-1838-4C94-8F66-E51358E08604}"/>
              </a:ext>
            </a:extLst>
          </p:cNvPr>
          <p:cNvSpPr/>
          <p:nvPr/>
        </p:nvSpPr>
        <p:spPr>
          <a:xfrm>
            <a:off x="8058123" y="4481362"/>
            <a:ext cx="877239" cy="13730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GB" altLang="en-US" sz="1600" b="1" dirty="0">
                <a:solidFill>
                  <a:srgbClr val="221259"/>
                </a:solidFill>
                <a:latin typeface="Arial" charset="0"/>
              </a:rPr>
              <a:t>NeTEx</a:t>
            </a:r>
          </a:p>
          <a:p>
            <a:pPr algn="ctr">
              <a:spcBef>
                <a:spcPct val="0"/>
              </a:spcBef>
            </a:pPr>
            <a:r>
              <a:rPr lang="en-GB" altLang="en-US" sz="1400" b="1" dirty="0">
                <a:solidFill>
                  <a:srgbClr val="221259"/>
                </a:solidFill>
                <a:latin typeface="Arial" charset="0"/>
              </a:rPr>
              <a:t>EU </a:t>
            </a:r>
          </a:p>
          <a:p>
            <a:pPr algn="ctr">
              <a:spcBef>
                <a:spcPct val="0"/>
              </a:spcBef>
            </a:pPr>
            <a:r>
              <a:rPr lang="en-GB" altLang="en-US" sz="1400" b="1" dirty="0">
                <a:solidFill>
                  <a:srgbClr val="221259"/>
                </a:solidFill>
                <a:latin typeface="Arial" charset="0"/>
              </a:rPr>
              <a:t>PROFILE</a:t>
            </a:r>
          </a:p>
          <a:p>
            <a:pPr algn="ctr">
              <a:spcBef>
                <a:spcPct val="0"/>
              </a:spcBef>
            </a:pPr>
            <a:r>
              <a:rPr lang="en-GB" altLang="en-US" sz="1600" b="1" dirty="0">
                <a:solidFill>
                  <a:srgbClr val="221259"/>
                </a:solidFill>
                <a:latin typeface="Arial" charset="0"/>
              </a:rPr>
              <a:t>Fares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6182" y="137160"/>
            <a:ext cx="1872456" cy="948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896510" y="0"/>
            <a:ext cx="8644445" cy="704348"/>
          </a:xfrm>
        </p:spPr>
        <p:txBody>
          <a:bodyPr lIns="90000" tIns="46800" rIns="90000" bIns="46800" anchor="t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3200" dirty="0"/>
              <a:t>NeTEx – Evolution from National Standards</a:t>
            </a:r>
            <a:endParaRPr lang="fr-FR" alt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AutoShape 4"/>
          <p:cNvSpPr>
            <a:spLocks noChangeArrowheads="1"/>
          </p:cNvSpPr>
          <p:nvPr/>
        </p:nvSpPr>
        <p:spPr bwMode="auto">
          <a:xfrm>
            <a:off x="4532932" y="1955200"/>
            <a:ext cx="936625" cy="1259135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rgbClr val="789C31"/>
              </a:gs>
              <a:gs pos="50000">
                <a:srgbClr val="AEE04B"/>
              </a:gs>
              <a:gs pos="100000">
                <a:srgbClr val="D0FF5B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 altLang="en-US" b="1" dirty="0"/>
              <a:t>CEN </a:t>
            </a:r>
          </a:p>
          <a:p>
            <a:pPr algn="ctr" eaLnBrk="0" hangingPunct="0"/>
            <a:r>
              <a:rPr lang="en-GB" altLang="en-US" b="1" dirty="0"/>
              <a:t>NeTEx</a:t>
            </a:r>
          </a:p>
          <a:p>
            <a:pPr algn="ctr" eaLnBrk="0" hangingPunct="0"/>
            <a:r>
              <a:rPr lang="en-GB" altLang="en-US" b="1" dirty="0"/>
              <a:t>v1.0</a:t>
            </a:r>
          </a:p>
          <a:p>
            <a:pPr algn="ctr" eaLnBrk="0" hangingPunct="0"/>
            <a:r>
              <a:rPr lang="en-GB" altLang="en-US" b="1" dirty="0"/>
              <a:t>Part1</a:t>
            </a:r>
          </a:p>
        </p:txBody>
      </p:sp>
      <p:sp>
        <p:nvSpPr>
          <p:cNvPr id="8196" name="AutoShape 7"/>
          <p:cNvSpPr>
            <a:spLocks noChangeArrowheads="1"/>
          </p:cNvSpPr>
          <p:nvPr/>
        </p:nvSpPr>
        <p:spPr bwMode="auto">
          <a:xfrm>
            <a:off x="1720937" y="4971850"/>
            <a:ext cx="1447800" cy="609600"/>
          </a:xfrm>
          <a:prstGeom prst="homePlate">
            <a:avLst>
              <a:gd name="adj" fmla="val 49996"/>
            </a:avLst>
          </a:prstGeom>
          <a:gradFill rotWithShape="1">
            <a:gsLst>
              <a:gs pos="0">
                <a:srgbClr val="998100"/>
              </a:gs>
              <a:gs pos="50000">
                <a:srgbClr val="DCBB00"/>
              </a:gs>
              <a:gs pos="100000">
                <a:srgbClr val="FFDF00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 altLang="en-US" b="1"/>
              <a:t>UIC </a:t>
            </a:r>
          </a:p>
          <a:p>
            <a:pPr algn="ctr" eaLnBrk="0" hangingPunct="0"/>
            <a:r>
              <a:rPr lang="en-GB" altLang="en-US" b="1"/>
              <a:t>leaflets</a:t>
            </a:r>
          </a:p>
        </p:txBody>
      </p:sp>
      <p:sp>
        <p:nvSpPr>
          <p:cNvPr id="8197" name="AutoShape 8"/>
          <p:cNvSpPr>
            <a:spLocks noChangeArrowheads="1"/>
          </p:cNvSpPr>
          <p:nvPr/>
        </p:nvSpPr>
        <p:spPr bwMode="auto">
          <a:xfrm>
            <a:off x="1712612" y="4534919"/>
            <a:ext cx="1143000" cy="381000"/>
          </a:xfrm>
          <a:prstGeom prst="homePlate">
            <a:avLst>
              <a:gd name="adj" fmla="val 75000"/>
            </a:avLst>
          </a:prstGeom>
          <a:gradFill rotWithShape="1">
            <a:gsLst>
              <a:gs pos="0">
                <a:srgbClr val="789C31"/>
              </a:gs>
              <a:gs pos="50000">
                <a:srgbClr val="AEE04B"/>
              </a:gs>
              <a:gs pos="100000">
                <a:srgbClr val="D0FF5B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 altLang="en-US" b="1"/>
              <a:t>SIRI</a:t>
            </a:r>
          </a:p>
        </p:txBody>
      </p:sp>
      <p:sp>
        <p:nvSpPr>
          <p:cNvPr id="8199" name="AutoShape 12"/>
          <p:cNvSpPr>
            <a:spLocks noChangeArrowheads="1"/>
          </p:cNvSpPr>
          <p:nvPr/>
        </p:nvSpPr>
        <p:spPr bwMode="auto">
          <a:xfrm>
            <a:off x="1510603" y="2203768"/>
            <a:ext cx="1371600" cy="381000"/>
          </a:xfrm>
          <a:prstGeom prst="homePlate">
            <a:avLst>
              <a:gd name="adj" fmla="val 9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altLang="en-US" sz="1200" b="1">
                <a:solidFill>
                  <a:schemeClr val="tx1"/>
                </a:solidFill>
              </a:rPr>
              <a:t>VDV452</a:t>
            </a:r>
          </a:p>
        </p:txBody>
      </p:sp>
      <p:sp>
        <p:nvSpPr>
          <p:cNvPr id="8200" name="AutoShape 13"/>
          <p:cNvSpPr>
            <a:spLocks noChangeArrowheads="1"/>
          </p:cNvSpPr>
          <p:nvPr/>
        </p:nvSpPr>
        <p:spPr bwMode="auto">
          <a:xfrm>
            <a:off x="1580854" y="1727042"/>
            <a:ext cx="1371600" cy="381000"/>
          </a:xfrm>
          <a:prstGeom prst="homePlate">
            <a:avLst>
              <a:gd name="adj" fmla="val 9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altLang="en-US" sz="1200" b="1">
                <a:solidFill>
                  <a:schemeClr val="tx1"/>
                </a:solidFill>
              </a:rPr>
              <a:t>Trident/</a:t>
            </a:r>
          </a:p>
          <a:p>
            <a:pPr algn="ctr" eaLnBrk="0" hangingPunct="0"/>
            <a:r>
              <a:rPr lang="en-GB" altLang="en-US" sz="1200" b="1">
                <a:solidFill>
                  <a:schemeClr val="tx1"/>
                </a:solidFill>
              </a:rPr>
              <a:t>NEPTUNE</a:t>
            </a:r>
          </a:p>
        </p:txBody>
      </p:sp>
      <p:sp>
        <p:nvSpPr>
          <p:cNvPr id="8201" name="AutoShape 14"/>
          <p:cNvSpPr>
            <a:spLocks noChangeArrowheads="1"/>
          </p:cNvSpPr>
          <p:nvPr/>
        </p:nvSpPr>
        <p:spPr bwMode="auto">
          <a:xfrm>
            <a:off x="1513297" y="2709392"/>
            <a:ext cx="1371600" cy="381000"/>
          </a:xfrm>
          <a:prstGeom prst="homePlate">
            <a:avLst>
              <a:gd name="adj" fmla="val 90000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altLang="en-US" sz="1200" b="1" dirty="0">
                <a:solidFill>
                  <a:schemeClr val="tx1"/>
                </a:solidFill>
              </a:rPr>
              <a:t>TransXChange, </a:t>
            </a:r>
          </a:p>
          <a:p>
            <a:pPr algn="ctr" eaLnBrk="0" hangingPunct="0"/>
            <a:r>
              <a:rPr lang="en-GB" altLang="en-US" sz="1200" b="1" dirty="0">
                <a:solidFill>
                  <a:schemeClr val="tx1"/>
                </a:solidFill>
              </a:rPr>
              <a:t>etc</a:t>
            </a:r>
          </a:p>
        </p:txBody>
      </p:sp>
      <p:sp>
        <p:nvSpPr>
          <p:cNvPr id="8202" name="AutoShape 15"/>
          <p:cNvSpPr>
            <a:spLocks noChangeArrowheads="1"/>
          </p:cNvSpPr>
          <p:nvPr/>
        </p:nvSpPr>
        <p:spPr bwMode="auto">
          <a:xfrm>
            <a:off x="1789732" y="3651568"/>
            <a:ext cx="1219200" cy="381000"/>
          </a:xfrm>
          <a:prstGeom prst="homePlate">
            <a:avLst>
              <a:gd name="adj" fmla="val 80000"/>
            </a:avLst>
          </a:prstGeom>
          <a:gradFill rotWithShape="1">
            <a:gsLst>
              <a:gs pos="0">
                <a:srgbClr val="789C31"/>
              </a:gs>
              <a:gs pos="50000">
                <a:srgbClr val="AEE04B"/>
              </a:gs>
              <a:gs pos="100000">
                <a:srgbClr val="D0FF5B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 altLang="en-US" b="1"/>
              <a:t>IFOPT</a:t>
            </a:r>
          </a:p>
        </p:txBody>
      </p:sp>
      <p:sp>
        <p:nvSpPr>
          <p:cNvPr id="8203" name="AutoShape 17"/>
          <p:cNvSpPr>
            <a:spLocks noChangeArrowheads="1"/>
          </p:cNvSpPr>
          <p:nvPr/>
        </p:nvSpPr>
        <p:spPr bwMode="auto">
          <a:xfrm>
            <a:off x="3877987" y="1003112"/>
            <a:ext cx="1371600" cy="731937"/>
          </a:xfrm>
          <a:prstGeom prst="downArrowCallout">
            <a:avLst>
              <a:gd name="adj1" fmla="val 56250"/>
              <a:gd name="adj2" fmla="val 56250"/>
              <a:gd name="adj3" fmla="val 16667"/>
              <a:gd name="adj4" fmla="val 6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algn="ctr" eaLnBrk="0" hangingPunct="0"/>
            <a:r>
              <a:rPr lang="en-GB" altLang="en-US" b="1" dirty="0"/>
              <a:t>Transmodel</a:t>
            </a:r>
          </a:p>
          <a:p>
            <a:pPr algn="ctr" eaLnBrk="0" hangingPunct="0"/>
            <a:r>
              <a:rPr lang="en-GB" altLang="en-US" sz="1400" b="1" dirty="0"/>
              <a:t>v6.0 (P1, P2, P3)</a:t>
            </a:r>
          </a:p>
        </p:txBody>
      </p:sp>
      <p:sp>
        <p:nvSpPr>
          <p:cNvPr id="8204" name="Line 19"/>
          <p:cNvSpPr>
            <a:spLocks noChangeShapeType="1"/>
          </p:cNvSpPr>
          <p:nvPr/>
        </p:nvSpPr>
        <p:spPr bwMode="auto">
          <a:xfrm>
            <a:off x="4380532" y="1906905"/>
            <a:ext cx="0" cy="42926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5" name="AutoShape 20"/>
          <p:cNvSpPr>
            <a:spLocks/>
          </p:cNvSpPr>
          <p:nvPr/>
        </p:nvSpPr>
        <p:spPr bwMode="auto">
          <a:xfrm>
            <a:off x="3008932" y="1746567"/>
            <a:ext cx="1295400" cy="4292600"/>
          </a:xfrm>
          <a:prstGeom prst="rightBrace">
            <a:avLst>
              <a:gd name="adj1" fmla="val 142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8206" name="AutoShape 23"/>
          <p:cNvSpPr>
            <a:spLocks noChangeArrowheads="1"/>
          </p:cNvSpPr>
          <p:nvPr/>
        </p:nvSpPr>
        <p:spPr bwMode="auto">
          <a:xfrm>
            <a:off x="5508909" y="2089378"/>
            <a:ext cx="947737" cy="1331143"/>
          </a:xfrm>
          <a:prstGeom prst="homePlate">
            <a:avLst>
              <a:gd name="adj" fmla="val 30370"/>
            </a:avLst>
          </a:prstGeom>
          <a:gradFill rotWithShape="1">
            <a:gsLst>
              <a:gs pos="0">
                <a:srgbClr val="789C31"/>
              </a:gs>
              <a:gs pos="50000">
                <a:srgbClr val="AEE04B"/>
              </a:gs>
              <a:gs pos="100000">
                <a:srgbClr val="D0FF5B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 altLang="en-US" b="1" dirty="0"/>
              <a:t>CEN </a:t>
            </a:r>
          </a:p>
          <a:p>
            <a:pPr algn="ctr" eaLnBrk="0" hangingPunct="0"/>
            <a:r>
              <a:rPr lang="en-GB" altLang="en-US" b="1" dirty="0"/>
              <a:t>NeTEx</a:t>
            </a:r>
          </a:p>
          <a:p>
            <a:pPr algn="ctr" eaLnBrk="0" hangingPunct="0"/>
            <a:r>
              <a:rPr lang="en-GB" altLang="en-US" b="1" dirty="0"/>
              <a:t>v1.0</a:t>
            </a:r>
          </a:p>
          <a:p>
            <a:pPr algn="ctr" eaLnBrk="0" hangingPunct="0"/>
            <a:r>
              <a:rPr lang="en-GB" altLang="en-US" b="1" dirty="0"/>
              <a:t>Part2</a:t>
            </a:r>
          </a:p>
        </p:txBody>
      </p:sp>
      <p:sp>
        <p:nvSpPr>
          <p:cNvPr id="8209" name="AutoShape 14"/>
          <p:cNvSpPr>
            <a:spLocks noChangeArrowheads="1"/>
          </p:cNvSpPr>
          <p:nvPr/>
        </p:nvSpPr>
        <p:spPr bwMode="auto">
          <a:xfrm>
            <a:off x="284782" y="3678555"/>
            <a:ext cx="990600" cy="381000"/>
          </a:xfrm>
          <a:prstGeom prst="homePlate">
            <a:avLst>
              <a:gd name="adj" fmla="val 90001"/>
            </a:avLst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altLang="en-US" sz="1200" b="1">
                <a:solidFill>
                  <a:schemeClr val="tx1"/>
                </a:solidFill>
              </a:rPr>
              <a:t>NaPTAN, </a:t>
            </a:r>
          </a:p>
          <a:p>
            <a:pPr algn="ctr" eaLnBrk="0" hangingPunct="0"/>
            <a:r>
              <a:rPr lang="en-GB" altLang="en-US" sz="1200" b="1">
                <a:solidFill>
                  <a:schemeClr val="tx1"/>
                </a:solidFill>
              </a:rPr>
              <a:t>etc</a:t>
            </a:r>
          </a:p>
        </p:txBody>
      </p:sp>
      <p:sp>
        <p:nvSpPr>
          <p:cNvPr id="8210" name="AutoShape 23"/>
          <p:cNvSpPr>
            <a:spLocks noChangeArrowheads="1"/>
          </p:cNvSpPr>
          <p:nvPr/>
        </p:nvSpPr>
        <p:spPr bwMode="auto">
          <a:xfrm>
            <a:off x="6679243" y="2313263"/>
            <a:ext cx="857200" cy="1389471"/>
          </a:xfrm>
          <a:prstGeom prst="homePlate">
            <a:avLst>
              <a:gd name="adj" fmla="val 30856"/>
            </a:avLst>
          </a:prstGeom>
          <a:gradFill rotWithShape="1">
            <a:gsLst>
              <a:gs pos="0">
                <a:srgbClr val="789C31"/>
              </a:gs>
              <a:gs pos="50000">
                <a:srgbClr val="AEE04B"/>
              </a:gs>
              <a:gs pos="100000">
                <a:srgbClr val="D0FF5B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 altLang="en-US" b="1" dirty="0"/>
              <a:t>CEN </a:t>
            </a:r>
          </a:p>
          <a:p>
            <a:pPr algn="ctr" eaLnBrk="0" hangingPunct="0"/>
            <a:r>
              <a:rPr lang="en-GB" altLang="en-US" b="1" dirty="0"/>
              <a:t>NeTEx</a:t>
            </a:r>
          </a:p>
          <a:p>
            <a:pPr algn="ctr" eaLnBrk="0" hangingPunct="0"/>
            <a:r>
              <a:rPr lang="en-GB" altLang="en-US" b="1" dirty="0"/>
              <a:t>v1.0</a:t>
            </a:r>
          </a:p>
          <a:p>
            <a:pPr algn="ctr" eaLnBrk="0" hangingPunct="0"/>
            <a:r>
              <a:rPr lang="en-GB" altLang="en-US" b="1" dirty="0"/>
              <a:t>Part3</a:t>
            </a:r>
          </a:p>
        </p:txBody>
      </p:sp>
      <p:graphicFrame>
        <p:nvGraphicFramePr>
          <p:cNvPr id="8214" name="Object 33"/>
          <p:cNvGraphicFramePr>
            <a:graphicFrameLocks noChangeAspect="1"/>
          </p:cNvGraphicFramePr>
          <p:nvPr/>
        </p:nvGraphicFramePr>
        <p:xfrm>
          <a:off x="1297084" y="3690671"/>
          <a:ext cx="427038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6" r:id="rId4" imgW="304200" imgH="235080" progId="">
                  <p:embed/>
                </p:oleObj>
              </mc:Choice>
              <mc:Fallback>
                <p:oleObj r:id="rId4" imgW="304200" imgH="235080" progId="">
                  <p:embed/>
                  <p:pic>
                    <p:nvPicPr>
                      <p:cNvPr id="821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7084" y="3690671"/>
                        <a:ext cx="427038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5" name="Object 34"/>
          <p:cNvGraphicFramePr>
            <a:graphicFrameLocks noChangeAspect="1"/>
          </p:cNvGraphicFramePr>
          <p:nvPr/>
        </p:nvGraphicFramePr>
        <p:xfrm>
          <a:off x="7574129" y="5884636"/>
          <a:ext cx="463718" cy="352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7" r:id="rId6" imgW="304200" imgH="235080" progId="">
                  <p:embed/>
                </p:oleObj>
              </mc:Choice>
              <mc:Fallback>
                <p:oleObj r:id="rId6" imgW="304200" imgH="235080" progId="">
                  <p:embed/>
                  <p:pic>
                    <p:nvPicPr>
                      <p:cNvPr id="821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4129" y="5884636"/>
                        <a:ext cx="463718" cy="3521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6" name="AutoShape 14"/>
          <p:cNvSpPr>
            <a:spLocks noChangeArrowheads="1"/>
          </p:cNvSpPr>
          <p:nvPr/>
        </p:nvSpPr>
        <p:spPr bwMode="auto">
          <a:xfrm>
            <a:off x="1459135" y="3182571"/>
            <a:ext cx="1371600" cy="381000"/>
          </a:xfrm>
          <a:prstGeom prst="homePlate">
            <a:avLst>
              <a:gd name="adj" fmla="val 9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altLang="en-US" sz="1200" b="1">
                <a:solidFill>
                  <a:schemeClr val="tx1"/>
                </a:solidFill>
              </a:rPr>
              <a:t>Bison, Noptis, </a:t>
            </a:r>
          </a:p>
          <a:p>
            <a:pPr algn="ctr" eaLnBrk="0" hangingPunct="0"/>
            <a:r>
              <a:rPr lang="en-GB" altLang="en-US" sz="1200" b="1">
                <a:solidFill>
                  <a:schemeClr val="tx1"/>
                </a:solidFill>
              </a:rPr>
              <a:t>etc</a:t>
            </a:r>
          </a:p>
        </p:txBody>
      </p:sp>
      <p:sp>
        <p:nvSpPr>
          <p:cNvPr id="26" name="AutoShape 14"/>
          <p:cNvSpPr>
            <a:spLocks noChangeArrowheads="1"/>
          </p:cNvSpPr>
          <p:nvPr/>
        </p:nvSpPr>
        <p:spPr bwMode="auto">
          <a:xfrm>
            <a:off x="1720937" y="5733125"/>
            <a:ext cx="1163960" cy="381000"/>
          </a:xfrm>
          <a:prstGeom prst="homePlate">
            <a:avLst>
              <a:gd name="adj" fmla="val 90001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B0D8"/>
              </a:buClr>
              <a:buSzPct val="12500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B0D8"/>
              </a:buClr>
              <a:buSzPct val="125000"/>
              <a:buChar char="•"/>
              <a:defRPr sz="3200">
                <a:solidFill>
                  <a:schemeClr val="tx1"/>
                </a:solidFill>
                <a:latin typeface="Myriad Pro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200" b="1">
                <a:solidFill>
                  <a:srgbClr val="221259"/>
                </a:solidFill>
                <a:latin typeface="Arial" pitchFamily="34" charset="0"/>
              </a:rPr>
              <a:t>GTFS, </a:t>
            </a: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7090106" y="4561963"/>
            <a:ext cx="1100816" cy="1085816"/>
          </a:xfrm>
          <a:prstGeom prst="chevron">
            <a:avLst>
              <a:gd name="adj" fmla="val 13250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600" b="1" dirty="0">
              <a:solidFill>
                <a:srgbClr val="221259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46894" y="5572443"/>
            <a:ext cx="581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4" name="AutoShape 24"/>
          <p:cNvSpPr>
            <a:spLocks noChangeArrowheads="1"/>
          </p:cNvSpPr>
          <p:nvPr/>
        </p:nvSpPr>
        <p:spPr bwMode="auto">
          <a:xfrm>
            <a:off x="7025502" y="1003638"/>
            <a:ext cx="1371600" cy="731937"/>
          </a:xfrm>
          <a:prstGeom prst="downArrowCallout">
            <a:avLst>
              <a:gd name="adj1" fmla="val 56250"/>
              <a:gd name="adj2" fmla="val 56250"/>
              <a:gd name="adj3" fmla="val 16667"/>
              <a:gd name="adj4" fmla="val 6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algn="ctr" eaLnBrk="0" hangingPunct="0"/>
            <a:r>
              <a:rPr lang="en-GB" altLang="en-US" b="1" dirty="0"/>
              <a:t>Transmodel</a:t>
            </a:r>
          </a:p>
          <a:p>
            <a:pPr algn="ctr" eaLnBrk="0" hangingPunct="0"/>
            <a:r>
              <a:rPr lang="en-GB" altLang="en-US" sz="1400" b="1" dirty="0"/>
              <a:t>v6.0 (P7,P8)</a:t>
            </a:r>
          </a:p>
        </p:txBody>
      </p:sp>
      <p:sp>
        <p:nvSpPr>
          <p:cNvPr id="35" name="AutoShape 24"/>
          <p:cNvSpPr>
            <a:spLocks noChangeArrowheads="1"/>
          </p:cNvSpPr>
          <p:nvPr/>
        </p:nvSpPr>
        <p:spPr bwMode="auto">
          <a:xfrm>
            <a:off x="424523" y="1015850"/>
            <a:ext cx="1810992" cy="662186"/>
          </a:xfrm>
          <a:prstGeom prst="downArrowCallout">
            <a:avLst>
              <a:gd name="adj1" fmla="val 56250"/>
              <a:gd name="adj2" fmla="val 56250"/>
              <a:gd name="adj3" fmla="val 16667"/>
              <a:gd name="adj4" fmla="val 6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algn="ctr" eaLnBrk="0" hangingPunct="0"/>
            <a:r>
              <a:rPr lang="en-GB" altLang="en-US" b="1" dirty="0"/>
              <a:t>Transmodel</a:t>
            </a:r>
          </a:p>
          <a:p>
            <a:pPr algn="ctr" eaLnBrk="0" hangingPunct="0"/>
            <a:r>
              <a:rPr lang="en-GB" altLang="en-US" sz="1600" b="1" dirty="0"/>
              <a:t>v1.0- v5.1</a:t>
            </a:r>
          </a:p>
        </p:txBody>
      </p:sp>
      <p:sp>
        <p:nvSpPr>
          <p:cNvPr id="36" name="AutoShape 17"/>
          <p:cNvSpPr>
            <a:spLocks noChangeArrowheads="1"/>
          </p:cNvSpPr>
          <p:nvPr/>
        </p:nvSpPr>
        <p:spPr bwMode="auto">
          <a:xfrm>
            <a:off x="2315886" y="1008182"/>
            <a:ext cx="1371600" cy="731937"/>
          </a:xfrm>
          <a:prstGeom prst="downArrowCallout">
            <a:avLst>
              <a:gd name="adj1" fmla="val 56250"/>
              <a:gd name="adj2" fmla="val 56250"/>
              <a:gd name="adj3" fmla="val 16667"/>
              <a:gd name="adj4" fmla="val 6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algn="ctr" eaLnBrk="0" hangingPunct="0"/>
            <a:r>
              <a:rPr lang="en-GB" altLang="en-US" b="1" dirty="0"/>
              <a:t>Transmodel</a:t>
            </a:r>
          </a:p>
          <a:p>
            <a:pPr algn="ctr" eaLnBrk="0" hangingPunct="0"/>
            <a:r>
              <a:rPr lang="en-GB" altLang="en-US" sz="1600" b="1" dirty="0"/>
              <a:t>v6.0</a:t>
            </a:r>
          </a:p>
        </p:txBody>
      </p:sp>
      <p:sp>
        <p:nvSpPr>
          <p:cNvPr id="37" name="AutoShape 20"/>
          <p:cNvSpPr>
            <a:spLocks/>
          </p:cNvSpPr>
          <p:nvPr/>
        </p:nvSpPr>
        <p:spPr bwMode="auto">
          <a:xfrm>
            <a:off x="5745384" y="3433400"/>
            <a:ext cx="592088" cy="1143092"/>
          </a:xfrm>
          <a:prstGeom prst="rightBrace">
            <a:avLst>
              <a:gd name="adj1" fmla="val 142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6182" y="706854"/>
            <a:ext cx="792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2000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903775" y="622179"/>
            <a:ext cx="792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2018</a:t>
            </a:r>
          </a:p>
        </p:txBody>
      </p:sp>
      <p:sp>
        <p:nvSpPr>
          <p:cNvPr id="40" name="AutoShape 23"/>
          <p:cNvSpPr>
            <a:spLocks noChangeArrowheads="1"/>
          </p:cNvSpPr>
          <p:nvPr/>
        </p:nvSpPr>
        <p:spPr bwMode="auto">
          <a:xfrm>
            <a:off x="8010448" y="1813832"/>
            <a:ext cx="889892" cy="2227671"/>
          </a:xfrm>
          <a:prstGeom prst="homePlate">
            <a:avLst>
              <a:gd name="adj" fmla="val 30856"/>
            </a:avLst>
          </a:prstGeom>
          <a:gradFill rotWithShape="1">
            <a:gsLst>
              <a:gs pos="0">
                <a:srgbClr val="789C31"/>
              </a:gs>
              <a:gs pos="50000">
                <a:srgbClr val="AEE04B"/>
              </a:gs>
              <a:gs pos="100000">
                <a:srgbClr val="D0FF5B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 altLang="en-US" b="1" dirty="0"/>
              <a:t>CEN </a:t>
            </a:r>
          </a:p>
          <a:p>
            <a:pPr algn="ctr" eaLnBrk="0" hangingPunct="0"/>
            <a:r>
              <a:rPr lang="en-GB" altLang="en-US" b="1" dirty="0"/>
              <a:t>NeTEx</a:t>
            </a:r>
          </a:p>
          <a:p>
            <a:pPr algn="ctr" eaLnBrk="0" hangingPunct="0"/>
            <a:r>
              <a:rPr lang="en-GB" altLang="en-US" b="1" dirty="0"/>
              <a:t>v1.1</a:t>
            </a:r>
          </a:p>
        </p:txBody>
      </p:sp>
      <p:sp>
        <p:nvSpPr>
          <p:cNvPr id="41" name="AutoShape 7"/>
          <p:cNvSpPr>
            <a:spLocks noChangeArrowheads="1"/>
          </p:cNvSpPr>
          <p:nvPr/>
        </p:nvSpPr>
        <p:spPr bwMode="auto">
          <a:xfrm>
            <a:off x="3817851" y="4223708"/>
            <a:ext cx="1253330" cy="560705"/>
          </a:xfrm>
          <a:prstGeom prst="homePlate">
            <a:avLst>
              <a:gd name="adj" fmla="val 49996"/>
            </a:avLst>
          </a:prstGeom>
          <a:gradFill rotWithShape="1">
            <a:gsLst>
              <a:gs pos="0">
                <a:srgbClr val="998100"/>
              </a:gs>
              <a:gs pos="50000">
                <a:srgbClr val="DCBB00"/>
              </a:gs>
              <a:gs pos="100000">
                <a:srgbClr val="FFDF00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 altLang="en-US" b="1" dirty="0"/>
              <a:t>TAP TSI</a:t>
            </a:r>
          </a:p>
          <a:p>
            <a:pPr algn="ctr" eaLnBrk="0" hangingPunct="0"/>
            <a:r>
              <a:rPr lang="en-GB" altLang="en-US" sz="1600" b="1" dirty="0"/>
              <a:t>(Rail fares)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399332" y="606185"/>
            <a:ext cx="792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2011</a:t>
            </a:r>
          </a:p>
        </p:txBody>
      </p:sp>
      <p:sp>
        <p:nvSpPr>
          <p:cNvPr id="44" name="AutoShape 24"/>
          <p:cNvSpPr>
            <a:spLocks noChangeArrowheads="1"/>
          </p:cNvSpPr>
          <p:nvPr/>
        </p:nvSpPr>
        <p:spPr bwMode="auto">
          <a:xfrm>
            <a:off x="5469557" y="1001288"/>
            <a:ext cx="1371600" cy="731937"/>
          </a:xfrm>
          <a:prstGeom prst="downArrowCallout">
            <a:avLst>
              <a:gd name="adj1" fmla="val 56250"/>
              <a:gd name="adj2" fmla="val 56250"/>
              <a:gd name="adj3" fmla="val 16667"/>
              <a:gd name="adj4" fmla="val 6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algn="ctr" eaLnBrk="0" hangingPunct="0"/>
            <a:r>
              <a:rPr lang="en-GB" altLang="en-US" b="1" dirty="0"/>
              <a:t>Transmodel</a:t>
            </a:r>
          </a:p>
          <a:p>
            <a:pPr algn="ctr" eaLnBrk="0" hangingPunct="0"/>
            <a:r>
              <a:rPr lang="en-GB" altLang="en-US" sz="1400" b="1" dirty="0"/>
              <a:t>v6.0 (P4, P5, P6)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073067" y="624719"/>
            <a:ext cx="792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2016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739953" y="622180"/>
            <a:ext cx="792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2012</a:t>
            </a:r>
          </a:p>
        </p:txBody>
      </p:sp>
      <p:sp>
        <p:nvSpPr>
          <p:cNvPr id="47" name="AutoShape 14"/>
          <p:cNvSpPr>
            <a:spLocks noChangeArrowheads="1"/>
          </p:cNvSpPr>
          <p:nvPr/>
        </p:nvSpPr>
        <p:spPr bwMode="auto">
          <a:xfrm>
            <a:off x="1162855" y="4123061"/>
            <a:ext cx="1267780" cy="381000"/>
          </a:xfrm>
          <a:prstGeom prst="homePlate">
            <a:avLst>
              <a:gd name="adj" fmla="val 90001"/>
            </a:avLst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B0D8"/>
              </a:buClr>
              <a:buSzPct val="12500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B0D8"/>
              </a:buClr>
              <a:buSzPct val="125000"/>
              <a:buChar char="•"/>
              <a:defRPr sz="3200">
                <a:solidFill>
                  <a:schemeClr val="tx1"/>
                </a:solidFill>
                <a:latin typeface="Myriad Pro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200" b="1" dirty="0">
                <a:solidFill>
                  <a:srgbClr val="221259"/>
                </a:solidFill>
                <a:latin typeface="Arial" pitchFamily="34" charset="0"/>
              </a:rPr>
              <a:t>FareXChange,</a:t>
            </a:r>
          </a:p>
        </p:txBody>
      </p:sp>
      <p:sp>
        <p:nvSpPr>
          <p:cNvPr id="49" name="AutoShape 20"/>
          <p:cNvSpPr>
            <a:spLocks/>
          </p:cNvSpPr>
          <p:nvPr/>
        </p:nvSpPr>
        <p:spPr bwMode="auto">
          <a:xfrm>
            <a:off x="7384369" y="2127899"/>
            <a:ext cx="543296" cy="1965787"/>
          </a:xfrm>
          <a:prstGeom prst="rightBrace">
            <a:avLst>
              <a:gd name="adj1" fmla="val 142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50" name="AutoShape 14"/>
          <p:cNvSpPr>
            <a:spLocks noChangeArrowheads="1"/>
          </p:cNvSpPr>
          <p:nvPr/>
        </p:nvSpPr>
        <p:spPr bwMode="auto">
          <a:xfrm>
            <a:off x="56182" y="1749142"/>
            <a:ext cx="792980" cy="330836"/>
          </a:xfrm>
          <a:prstGeom prst="homePlate">
            <a:avLst>
              <a:gd name="adj" fmla="val 90001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B0D8"/>
              </a:buClr>
              <a:buSzPct val="12500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B0D8"/>
              </a:buClr>
              <a:buSzPct val="125000"/>
              <a:buChar char="•"/>
              <a:defRPr sz="3200">
                <a:solidFill>
                  <a:schemeClr val="tx1"/>
                </a:solidFill>
                <a:latin typeface="Myriad Pro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 b="1" dirty="0">
                <a:solidFill>
                  <a:srgbClr val="221259"/>
                </a:solidFill>
                <a:latin typeface="Arial" pitchFamily="34" charset="0"/>
              </a:rPr>
              <a:t>Legacy .fr</a:t>
            </a:r>
          </a:p>
        </p:txBody>
      </p:sp>
      <p:sp>
        <p:nvSpPr>
          <p:cNvPr id="51" name="AutoShape 14"/>
          <p:cNvSpPr>
            <a:spLocks noChangeArrowheads="1"/>
          </p:cNvSpPr>
          <p:nvPr/>
        </p:nvSpPr>
        <p:spPr bwMode="auto">
          <a:xfrm>
            <a:off x="56182" y="2737168"/>
            <a:ext cx="792980" cy="330836"/>
          </a:xfrm>
          <a:prstGeom prst="homePlate">
            <a:avLst>
              <a:gd name="adj" fmla="val 90001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B0D8"/>
              </a:buClr>
              <a:buSzPct val="12500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B0D8"/>
              </a:buClr>
              <a:buSzPct val="125000"/>
              <a:buChar char="•"/>
              <a:defRPr sz="3200">
                <a:solidFill>
                  <a:schemeClr val="tx1"/>
                </a:solidFill>
                <a:latin typeface="Myriad Pro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 b="1" dirty="0">
                <a:solidFill>
                  <a:srgbClr val="221259"/>
                </a:solidFill>
                <a:latin typeface="Arial" pitchFamily="34" charset="0"/>
              </a:rPr>
              <a:t>Legacy .</a:t>
            </a:r>
            <a:r>
              <a:rPr lang="en-GB" altLang="en-US" sz="1100" b="1" dirty="0" err="1">
                <a:solidFill>
                  <a:srgbClr val="221259"/>
                </a:solidFill>
                <a:latin typeface="Arial" pitchFamily="34" charset="0"/>
              </a:rPr>
              <a:t>uk</a:t>
            </a:r>
            <a:endParaRPr lang="en-GB" altLang="en-US" sz="1100" b="1" dirty="0">
              <a:solidFill>
                <a:srgbClr val="221259"/>
              </a:solidFill>
              <a:latin typeface="Arial" pitchFamily="34" charset="0"/>
            </a:endParaRPr>
          </a:p>
        </p:txBody>
      </p:sp>
      <p:sp>
        <p:nvSpPr>
          <p:cNvPr id="52" name="AutoShape 14"/>
          <p:cNvSpPr>
            <a:spLocks noChangeArrowheads="1"/>
          </p:cNvSpPr>
          <p:nvPr/>
        </p:nvSpPr>
        <p:spPr bwMode="auto">
          <a:xfrm>
            <a:off x="61179" y="2253932"/>
            <a:ext cx="792980" cy="330836"/>
          </a:xfrm>
          <a:prstGeom prst="homePlate">
            <a:avLst>
              <a:gd name="adj" fmla="val 90001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B0D8"/>
              </a:buClr>
              <a:buSzPct val="12500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B0D8"/>
              </a:buClr>
              <a:buSzPct val="125000"/>
              <a:buChar char="•"/>
              <a:defRPr sz="3200">
                <a:solidFill>
                  <a:schemeClr val="tx1"/>
                </a:solidFill>
                <a:latin typeface="Myriad Pro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 b="1" dirty="0">
                <a:solidFill>
                  <a:srgbClr val="221259"/>
                </a:solidFill>
                <a:latin typeface="Arial" pitchFamily="34" charset="0"/>
              </a:rPr>
              <a:t>Legacy .de</a:t>
            </a:r>
          </a:p>
        </p:txBody>
      </p:sp>
      <p:sp>
        <p:nvSpPr>
          <p:cNvPr id="53" name="AutoShape 14"/>
          <p:cNvSpPr>
            <a:spLocks noChangeArrowheads="1"/>
          </p:cNvSpPr>
          <p:nvPr/>
        </p:nvSpPr>
        <p:spPr bwMode="auto">
          <a:xfrm>
            <a:off x="61179" y="3186661"/>
            <a:ext cx="792980" cy="330836"/>
          </a:xfrm>
          <a:prstGeom prst="homePlate">
            <a:avLst>
              <a:gd name="adj" fmla="val 90001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B0D8"/>
              </a:buClr>
              <a:buSzPct val="12500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B0D8"/>
              </a:buClr>
              <a:buSzPct val="125000"/>
              <a:buChar char="•"/>
              <a:defRPr sz="3200">
                <a:solidFill>
                  <a:schemeClr val="tx1"/>
                </a:solidFill>
                <a:latin typeface="Myriad Pro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 b="1" dirty="0">
                <a:solidFill>
                  <a:srgbClr val="221259"/>
                </a:solidFill>
                <a:latin typeface="Arial" pitchFamily="34" charset="0"/>
              </a:rPr>
              <a:t>Legacy .nl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4716016" y="3651568"/>
            <a:ext cx="978780" cy="100269"/>
          </a:xfrm>
          <a:prstGeom prst="straightConnector1">
            <a:avLst/>
          </a:prstGeom>
          <a:solidFill>
            <a:srgbClr val="00B0D8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>
            <a:cxnSpLocks/>
            <a:stCxn id="47" idx="3"/>
          </p:cNvCxnSpPr>
          <p:nvPr/>
        </p:nvCxnSpPr>
        <p:spPr bwMode="auto">
          <a:xfrm flipV="1">
            <a:off x="2430635" y="3739516"/>
            <a:ext cx="4282732" cy="574045"/>
          </a:xfrm>
          <a:prstGeom prst="straightConnector1">
            <a:avLst/>
          </a:prstGeom>
          <a:solidFill>
            <a:srgbClr val="00B0D8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pic>
        <p:nvPicPr>
          <p:cNvPr id="55" name="Picture 78" descr="gbf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6" y="3803968"/>
            <a:ext cx="232962" cy="11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78" descr="gb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94" y="2791609"/>
            <a:ext cx="336285" cy="16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78" descr="gb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93" y="4266330"/>
            <a:ext cx="282025" cy="1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10" descr="C:\Users\nick.knowles\AppData\Local\Microsoft\Windows\INetCache\IE\207H1RZW\1600px-Flag_of_Sweden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32" y="3186661"/>
            <a:ext cx="256408" cy="16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95" y="1808536"/>
            <a:ext cx="295643" cy="19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8" descr="C:\Users\nick.knowles\AppData\Local\Microsoft\Windows\INetCache\IE\207H1RZW\800px-Flag_of_Germany.svg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75" y="2277145"/>
            <a:ext cx="310705" cy="18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 descr="C:\Users\nick.knowles\AppData\Local\Microsoft\Windows\INetCache\IE\KQSO8PL7\Netherlands_flag[1]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15" y="3429768"/>
            <a:ext cx="291023" cy="19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99554" y="6402387"/>
            <a:ext cx="513675" cy="365125"/>
          </a:xfrm>
        </p:spPr>
        <p:txBody>
          <a:bodyPr/>
          <a:lstStyle/>
          <a:p>
            <a:fld id="{1F530423-F2DA-4A11-9E75-1EB6423D69A6}" type="slidenum">
              <a:rPr lang="en-GB" smtClean="0">
                <a:solidFill>
                  <a:prstClr val="white"/>
                </a:solidFill>
              </a:rPr>
              <a:pPr/>
              <a:t>8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944" y="6398250"/>
            <a:ext cx="4870023" cy="363548"/>
          </a:xfrm>
        </p:spPr>
        <p:txBody>
          <a:bodyPr/>
          <a:lstStyle/>
          <a:p>
            <a:r>
              <a:rPr lang="en-GB" sz="1200" dirty="0"/>
              <a:t>NeTEx UK Fare Profile - Introduction</a:t>
            </a:r>
            <a:endParaRPr lang="en-GB" sz="1000" dirty="0">
              <a:solidFill>
                <a:prstClr val="white"/>
              </a:solidFill>
            </a:endParaRPr>
          </a:p>
        </p:txBody>
      </p:sp>
      <p:pic>
        <p:nvPicPr>
          <p:cNvPr id="58" name="Immagine 1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5" t="23583" r="14882" b="12903"/>
          <a:stretch/>
        </p:blipFill>
        <p:spPr>
          <a:xfrm>
            <a:off x="8471740" y="1085850"/>
            <a:ext cx="375023" cy="368606"/>
          </a:xfrm>
          <a:prstGeom prst="rect">
            <a:avLst/>
          </a:prstGeom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86" y="2051368"/>
            <a:ext cx="758322" cy="36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" descr="Image result for example icon png">
            <a:extLst>
              <a:ext uri="{FF2B5EF4-FFF2-40B4-BE49-F238E27FC236}">
                <a16:creationId xmlns:a16="http://schemas.microsoft.com/office/drawing/2014/main" id="{CB708071-C518-4331-B3A0-CEE23BD92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2" y="43563"/>
            <a:ext cx="648564" cy="64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AAC9E183-D56F-4AC6-BFD2-E2EEEE9C890E}"/>
              </a:ext>
            </a:extLst>
          </p:cNvPr>
          <p:cNvSpPr/>
          <p:nvPr/>
        </p:nvSpPr>
        <p:spPr>
          <a:xfrm rot="19997433">
            <a:off x="3458992" y="1421816"/>
            <a:ext cx="648124" cy="540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Line 19">
            <a:extLst>
              <a:ext uri="{FF2B5EF4-FFF2-40B4-BE49-F238E27FC236}">
                <a16:creationId xmlns:a16="http://schemas.microsoft.com/office/drawing/2014/main" id="{35099DCC-6785-4F52-A92C-02E85B7D8D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90792" y="1760404"/>
            <a:ext cx="7946" cy="2409151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9" name="Arrow: Right 68">
            <a:extLst>
              <a:ext uri="{FF2B5EF4-FFF2-40B4-BE49-F238E27FC236}">
                <a16:creationId xmlns:a16="http://schemas.microsoft.com/office/drawing/2014/main" id="{6A68329B-F6D4-4580-A22D-606C3D13A053}"/>
              </a:ext>
            </a:extLst>
          </p:cNvPr>
          <p:cNvSpPr/>
          <p:nvPr/>
        </p:nvSpPr>
        <p:spPr>
          <a:xfrm rot="19997433">
            <a:off x="6721378" y="1441273"/>
            <a:ext cx="635692" cy="5138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8" name="Picture 11" descr="https://static.thenounproject.com/png/1333414-200.png">
            <a:extLst>
              <a:ext uri="{FF2B5EF4-FFF2-40B4-BE49-F238E27FC236}">
                <a16:creationId xmlns:a16="http://schemas.microsoft.com/office/drawing/2014/main" id="{FBEF4731-BFF6-4F89-ADD1-BF4A98A52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52" y="2888642"/>
            <a:ext cx="568915" cy="56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Scroll: Horizontal 69">
            <a:extLst>
              <a:ext uri="{FF2B5EF4-FFF2-40B4-BE49-F238E27FC236}">
                <a16:creationId xmlns:a16="http://schemas.microsoft.com/office/drawing/2014/main" id="{833E4306-08A8-47EA-A867-8C8114CE5A57}"/>
              </a:ext>
            </a:extLst>
          </p:cNvPr>
          <p:cNvSpPr/>
          <p:nvPr/>
        </p:nvSpPr>
        <p:spPr>
          <a:xfrm>
            <a:off x="7090106" y="4259258"/>
            <a:ext cx="955655" cy="1709753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GB" altLang="en-US" sz="1600" b="1" dirty="0">
                <a:solidFill>
                  <a:srgbClr val="221259"/>
                </a:solidFill>
                <a:latin typeface="Arial" charset="0"/>
              </a:rPr>
              <a:t>NeTEx</a:t>
            </a:r>
          </a:p>
          <a:p>
            <a:pPr algn="ctr">
              <a:spcBef>
                <a:spcPct val="0"/>
              </a:spcBef>
            </a:pPr>
            <a:r>
              <a:rPr lang="en-GB" altLang="en-US" sz="1400" b="1" dirty="0">
                <a:solidFill>
                  <a:srgbClr val="221259"/>
                </a:solidFill>
                <a:latin typeface="Arial" charset="0"/>
              </a:rPr>
              <a:t>EU </a:t>
            </a:r>
          </a:p>
          <a:p>
            <a:pPr algn="ctr">
              <a:spcBef>
                <a:spcPct val="0"/>
              </a:spcBef>
            </a:pPr>
            <a:r>
              <a:rPr lang="en-GB" altLang="en-US" sz="1400" b="1" dirty="0">
                <a:solidFill>
                  <a:srgbClr val="221259"/>
                </a:solidFill>
                <a:latin typeface="Arial" charset="0"/>
              </a:rPr>
              <a:t>PROFILE</a:t>
            </a:r>
          </a:p>
          <a:p>
            <a:pPr algn="ctr">
              <a:spcBef>
                <a:spcPct val="0"/>
              </a:spcBef>
            </a:pPr>
            <a:r>
              <a:rPr lang="en-GB" altLang="en-US" sz="1600" b="1" dirty="0">
                <a:solidFill>
                  <a:srgbClr val="221259"/>
                </a:solidFill>
                <a:latin typeface="Arial" charset="0"/>
              </a:rPr>
              <a:t>Time</a:t>
            </a:r>
          </a:p>
          <a:p>
            <a:pPr algn="ctr">
              <a:spcBef>
                <a:spcPct val="0"/>
              </a:spcBef>
            </a:pPr>
            <a:r>
              <a:rPr lang="en-GB" altLang="en-US" sz="1600" b="1" dirty="0">
                <a:solidFill>
                  <a:srgbClr val="221259"/>
                </a:solidFill>
                <a:latin typeface="Arial" charset="0"/>
              </a:rPr>
              <a:t>tables</a:t>
            </a:r>
          </a:p>
        </p:txBody>
      </p:sp>
      <p:pic>
        <p:nvPicPr>
          <p:cNvPr id="78" name="Picture 3">
            <a:extLst>
              <a:ext uri="{FF2B5EF4-FFF2-40B4-BE49-F238E27FC236}">
                <a16:creationId xmlns:a16="http://schemas.microsoft.com/office/drawing/2014/main" id="{7FB0F0C3-1F4B-453E-AD65-8990ED2C6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879" y="4879977"/>
            <a:ext cx="295643" cy="19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8" descr="C:\Users\nick.knowles\AppData\Local\Microsoft\Windows\INetCache\IE\207H1RZW\800px-Flag_of_Germany.svg[1].png">
            <a:extLst>
              <a:ext uri="{FF2B5EF4-FFF2-40B4-BE49-F238E27FC236}">
                <a16:creationId xmlns:a16="http://schemas.microsoft.com/office/drawing/2014/main" id="{6AF04937-A38C-48D0-AC52-FCD40CBED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817" y="4432841"/>
            <a:ext cx="310705" cy="18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5" descr="C:\Users\nick.knowles\AppData\Local\Microsoft\Windows\INetCache\IE\KQSO8PL7\Netherlands_flag[1].gif">
            <a:extLst>
              <a:ext uri="{FF2B5EF4-FFF2-40B4-BE49-F238E27FC236}">
                <a16:creationId xmlns:a16="http://schemas.microsoft.com/office/drawing/2014/main" id="{D4A01420-1073-4862-AC79-CE288EEA9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979" y="5299024"/>
            <a:ext cx="291023" cy="19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DD4773E4-6D78-41F5-AD36-48C30A01172F}"/>
              </a:ext>
            </a:extLst>
          </p:cNvPr>
          <p:cNvCxnSpPr>
            <a:cxnSpLocks/>
          </p:cNvCxnSpPr>
          <p:nvPr/>
        </p:nvCxnSpPr>
        <p:spPr bwMode="auto">
          <a:xfrm flipV="1">
            <a:off x="4852165" y="3900724"/>
            <a:ext cx="3356837" cy="323941"/>
          </a:xfrm>
          <a:prstGeom prst="straightConnector1">
            <a:avLst/>
          </a:prstGeom>
          <a:solidFill>
            <a:srgbClr val="00B0D8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30" name="AutoShape 4"/>
          <p:cNvSpPr>
            <a:spLocks noChangeArrowheads="1"/>
          </p:cNvSpPr>
          <p:nvPr/>
        </p:nvSpPr>
        <p:spPr bwMode="auto">
          <a:xfrm>
            <a:off x="5712929" y="5234680"/>
            <a:ext cx="1458017" cy="241133"/>
          </a:xfrm>
          <a:prstGeom prst="chevron">
            <a:avLst>
              <a:gd name="adj" fmla="val 49948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600" b="1" dirty="0">
              <a:solidFill>
                <a:srgbClr val="221259"/>
              </a:solidFill>
              <a:latin typeface="Arial" charset="0"/>
            </a:endParaRP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F6A1A68B-54B0-4A0F-B769-E9B130AE412D}"/>
              </a:ext>
            </a:extLst>
          </p:cNvPr>
          <p:cNvSpPr/>
          <p:nvPr/>
        </p:nvSpPr>
        <p:spPr>
          <a:xfrm>
            <a:off x="5889419" y="5148168"/>
            <a:ext cx="1119760" cy="417511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GB" altLang="en-US" sz="1600" b="1" dirty="0">
                <a:solidFill>
                  <a:srgbClr val="221259"/>
                </a:solidFill>
                <a:latin typeface="Arial" charset="0"/>
              </a:rPr>
              <a:t>.nl profile </a:t>
            </a:r>
          </a:p>
        </p:txBody>
      </p:sp>
      <p:sp>
        <p:nvSpPr>
          <p:cNvPr id="72" name="AutoShape 4">
            <a:extLst>
              <a:ext uri="{FF2B5EF4-FFF2-40B4-BE49-F238E27FC236}">
                <a16:creationId xmlns:a16="http://schemas.microsoft.com/office/drawing/2014/main" id="{62382A1C-E377-4CBF-BF3A-682CB68C5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5653" y="4823678"/>
            <a:ext cx="1458017" cy="241133"/>
          </a:xfrm>
          <a:prstGeom prst="chevron">
            <a:avLst>
              <a:gd name="adj" fmla="val 49948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600" b="1" dirty="0">
              <a:solidFill>
                <a:srgbClr val="221259"/>
              </a:solidFill>
              <a:latin typeface="Arial" charset="0"/>
            </a:endParaRPr>
          </a:p>
        </p:txBody>
      </p:sp>
      <p:sp>
        <p:nvSpPr>
          <p:cNvPr id="73" name="Scroll: Horizontal 72">
            <a:extLst>
              <a:ext uri="{FF2B5EF4-FFF2-40B4-BE49-F238E27FC236}">
                <a16:creationId xmlns:a16="http://schemas.microsoft.com/office/drawing/2014/main" id="{F3C29012-DD44-4AC3-B2DF-18AB62035E14}"/>
              </a:ext>
            </a:extLst>
          </p:cNvPr>
          <p:cNvSpPr/>
          <p:nvPr/>
        </p:nvSpPr>
        <p:spPr>
          <a:xfrm>
            <a:off x="5874782" y="4723057"/>
            <a:ext cx="1119760" cy="417511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GB" altLang="en-US" sz="1600" b="1" dirty="0">
                <a:solidFill>
                  <a:srgbClr val="221259"/>
                </a:solidFill>
                <a:latin typeface="Arial" charset="0"/>
              </a:rPr>
              <a:t>.fr profile </a:t>
            </a:r>
          </a:p>
        </p:txBody>
      </p:sp>
      <p:sp>
        <p:nvSpPr>
          <p:cNvPr id="74" name="AutoShape 4">
            <a:extLst>
              <a:ext uri="{FF2B5EF4-FFF2-40B4-BE49-F238E27FC236}">
                <a16:creationId xmlns:a16="http://schemas.microsoft.com/office/drawing/2014/main" id="{6C3451C3-0C24-466F-8947-7C40B52DE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2929" y="5642527"/>
            <a:ext cx="1458017" cy="241133"/>
          </a:xfrm>
          <a:prstGeom prst="chevron">
            <a:avLst>
              <a:gd name="adj" fmla="val 49948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600" b="1" dirty="0">
              <a:solidFill>
                <a:srgbClr val="221259"/>
              </a:solidFill>
              <a:latin typeface="Arial" charset="0"/>
            </a:endParaRPr>
          </a:p>
        </p:txBody>
      </p:sp>
      <p:sp>
        <p:nvSpPr>
          <p:cNvPr id="75" name="Scroll: Horizontal 74">
            <a:extLst>
              <a:ext uri="{FF2B5EF4-FFF2-40B4-BE49-F238E27FC236}">
                <a16:creationId xmlns:a16="http://schemas.microsoft.com/office/drawing/2014/main" id="{62A72546-F4F0-4E66-BD53-AB394C7069CB}"/>
              </a:ext>
            </a:extLst>
          </p:cNvPr>
          <p:cNvSpPr/>
          <p:nvPr/>
        </p:nvSpPr>
        <p:spPr>
          <a:xfrm>
            <a:off x="5874782" y="5542997"/>
            <a:ext cx="1119760" cy="417511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GB" altLang="en-US" sz="1600" b="1" dirty="0">
                <a:solidFill>
                  <a:srgbClr val="221259"/>
                </a:solidFill>
                <a:latin typeface="Arial" charset="0"/>
              </a:rPr>
              <a:t>.no profile </a:t>
            </a:r>
          </a:p>
        </p:txBody>
      </p:sp>
      <p:sp>
        <p:nvSpPr>
          <p:cNvPr id="76" name="AutoShape 4">
            <a:extLst>
              <a:ext uri="{FF2B5EF4-FFF2-40B4-BE49-F238E27FC236}">
                <a16:creationId xmlns:a16="http://schemas.microsoft.com/office/drawing/2014/main" id="{F687FED5-4BC6-40DC-A6F7-EBAF5D6EA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1047" y="4397478"/>
            <a:ext cx="1458017" cy="241133"/>
          </a:xfrm>
          <a:prstGeom prst="chevron">
            <a:avLst>
              <a:gd name="adj" fmla="val 49948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600" b="1" dirty="0">
              <a:solidFill>
                <a:srgbClr val="221259"/>
              </a:solidFill>
              <a:latin typeface="Arial" charset="0"/>
            </a:endParaRPr>
          </a:p>
        </p:txBody>
      </p:sp>
      <p:sp>
        <p:nvSpPr>
          <p:cNvPr id="77" name="Scroll: Horizontal 76">
            <a:extLst>
              <a:ext uri="{FF2B5EF4-FFF2-40B4-BE49-F238E27FC236}">
                <a16:creationId xmlns:a16="http://schemas.microsoft.com/office/drawing/2014/main" id="{70FDEFD5-7A41-4B8B-818A-1764A1E2F6FE}"/>
              </a:ext>
            </a:extLst>
          </p:cNvPr>
          <p:cNvSpPr/>
          <p:nvPr/>
        </p:nvSpPr>
        <p:spPr>
          <a:xfrm>
            <a:off x="5842900" y="4297948"/>
            <a:ext cx="1119760" cy="417511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GB" altLang="en-US" sz="1600" b="1" dirty="0">
                <a:solidFill>
                  <a:srgbClr val="221259"/>
                </a:solidFill>
                <a:latin typeface="Arial" charset="0"/>
              </a:rPr>
              <a:t>.de profile </a:t>
            </a:r>
          </a:p>
        </p:txBody>
      </p:sp>
      <p:pic>
        <p:nvPicPr>
          <p:cNvPr id="83" name="Picture 91" descr="Drapeau de la Norvège">
            <a:extLst>
              <a:ext uri="{FF2B5EF4-FFF2-40B4-BE49-F238E27FC236}">
                <a16:creationId xmlns:a16="http://schemas.microsoft.com/office/drawing/2014/main" id="{07C4FB43-3B04-4CB0-9B8B-E67FFEA3A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179" y="5676688"/>
            <a:ext cx="361872" cy="17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Arrow: Right 83">
            <a:extLst>
              <a:ext uri="{FF2B5EF4-FFF2-40B4-BE49-F238E27FC236}">
                <a16:creationId xmlns:a16="http://schemas.microsoft.com/office/drawing/2014/main" id="{0804845A-0FB9-4697-AB20-A65E11FCF5AF}"/>
              </a:ext>
            </a:extLst>
          </p:cNvPr>
          <p:cNvSpPr/>
          <p:nvPr/>
        </p:nvSpPr>
        <p:spPr>
          <a:xfrm rot="19997433">
            <a:off x="206470" y="1253255"/>
            <a:ext cx="612966" cy="521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Arrow: Right 84">
            <a:extLst>
              <a:ext uri="{FF2B5EF4-FFF2-40B4-BE49-F238E27FC236}">
                <a16:creationId xmlns:a16="http://schemas.microsoft.com/office/drawing/2014/main" id="{13F259F5-F0EA-48BD-A913-9A7EB67A199C}"/>
              </a:ext>
            </a:extLst>
          </p:cNvPr>
          <p:cNvSpPr/>
          <p:nvPr/>
        </p:nvSpPr>
        <p:spPr>
          <a:xfrm rot="19997433">
            <a:off x="5203696" y="1444353"/>
            <a:ext cx="612966" cy="521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731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35B61-FEBB-4FFD-931D-2C8A6A74A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730" y="300833"/>
            <a:ext cx="5805645" cy="832911"/>
          </a:xfrm>
        </p:spPr>
        <p:txBody>
          <a:bodyPr/>
          <a:lstStyle/>
          <a:p>
            <a:r>
              <a:rPr lang="en-GB" dirty="0"/>
              <a:t>Some Drawbacks to a Component based Approach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EC542D-CCF0-491E-A095-35E7654DA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0423-F2DA-4A11-9E75-1EB6423D69A6}" type="slidenum">
              <a:rPr lang="en-GB" smtClean="0"/>
              <a:pPr/>
              <a:t>80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C2B264-26F1-44BD-8990-FD6C3E02B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1630" y="1406285"/>
            <a:ext cx="7760811" cy="4621110"/>
          </a:xfrm>
        </p:spPr>
        <p:txBody>
          <a:bodyPr>
            <a:normAutofit/>
          </a:bodyPr>
          <a:lstStyle/>
          <a:p>
            <a:r>
              <a:rPr lang="en-GB" sz="2100" b="1" dirty="0">
                <a:solidFill>
                  <a:schemeClr val="tx2"/>
                </a:solidFill>
              </a:rPr>
              <a:t>Skills Investment needed to understand Concepts &amp; Components</a:t>
            </a:r>
            <a:endParaRPr lang="en-GB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Tariff structures, Access rights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Uses of different parameters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Product and Sales Offer packaging</a:t>
            </a:r>
          </a:p>
          <a:p>
            <a:r>
              <a:rPr lang="en-GB" sz="2100" b="1" dirty="0">
                <a:solidFill>
                  <a:schemeClr val="tx2"/>
                </a:solidFill>
              </a:rPr>
              <a:t>Component based semantics require attention to assembly and compounding behaviour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Exchange of data does not guarantee exchange of behaviour!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898A51-BEEE-4953-ACAF-B0FB32D2D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768B-2E0F-4CE1-88C6-EB201069FDB3}" type="datetime6">
              <a:rPr lang="en-GB" smtClean="0"/>
              <a:t>September 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752430-A76F-4F57-AAEE-253709EF0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NeTEx UK Fare Profile - Introduction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37385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Arrow: Down 119">
            <a:extLst>
              <a:ext uri="{FF2B5EF4-FFF2-40B4-BE49-F238E27FC236}">
                <a16:creationId xmlns:a16="http://schemas.microsoft.com/office/drawing/2014/main" id="{C0539839-4E4C-44BC-BFBD-399EF8D58B5D}"/>
              </a:ext>
            </a:extLst>
          </p:cNvPr>
          <p:cNvSpPr/>
          <p:nvPr/>
        </p:nvSpPr>
        <p:spPr>
          <a:xfrm rot="16200000">
            <a:off x="8798449" y="4930961"/>
            <a:ext cx="468056" cy="205889"/>
          </a:xfrm>
          <a:prstGeom prst="downArrow">
            <a:avLst>
              <a:gd name="adj1" fmla="val 45659"/>
              <a:gd name="adj2" fmla="val 75058"/>
            </a:avLst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en-GB" sz="1400" b="1">
              <a:solidFill>
                <a:srgbClr val="221259"/>
              </a:solidFill>
              <a:latin typeface="Arial" charset="0"/>
            </a:endParaRPr>
          </a:p>
        </p:txBody>
      </p:sp>
      <p:sp>
        <p:nvSpPr>
          <p:cNvPr id="119" name="Arrow: Down 118">
            <a:extLst>
              <a:ext uri="{FF2B5EF4-FFF2-40B4-BE49-F238E27FC236}">
                <a16:creationId xmlns:a16="http://schemas.microsoft.com/office/drawing/2014/main" id="{F5035877-3F17-461D-A2D1-8CA2AEA6D665}"/>
              </a:ext>
            </a:extLst>
          </p:cNvPr>
          <p:cNvSpPr/>
          <p:nvPr/>
        </p:nvSpPr>
        <p:spPr>
          <a:xfrm rot="16200000">
            <a:off x="7531328" y="5667347"/>
            <a:ext cx="468056" cy="205889"/>
          </a:xfrm>
          <a:prstGeom prst="downArrow">
            <a:avLst>
              <a:gd name="adj1" fmla="val 45659"/>
              <a:gd name="adj2" fmla="val 75058"/>
            </a:avLst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en-GB" sz="1400" b="1">
              <a:solidFill>
                <a:srgbClr val="221259"/>
              </a:solidFill>
              <a:latin typeface="Arial" charset="0"/>
            </a:endParaRPr>
          </a:p>
        </p:txBody>
      </p:sp>
      <p:sp>
        <p:nvSpPr>
          <p:cNvPr id="114" name="Arrow: Down 113">
            <a:extLst>
              <a:ext uri="{FF2B5EF4-FFF2-40B4-BE49-F238E27FC236}">
                <a16:creationId xmlns:a16="http://schemas.microsoft.com/office/drawing/2014/main" id="{2B67749D-D9B2-42D2-A5CB-30B5E81D5D62}"/>
              </a:ext>
            </a:extLst>
          </p:cNvPr>
          <p:cNvSpPr/>
          <p:nvPr/>
        </p:nvSpPr>
        <p:spPr>
          <a:xfrm rot="16200000">
            <a:off x="8748243" y="3513518"/>
            <a:ext cx="468056" cy="205889"/>
          </a:xfrm>
          <a:prstGeom prst="downArrow">
            <a:avLst>
              <a:gd name="adj1" fmla="val 45659"/>
              <a:gd name="adj2" fmla="val 75058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GB" sz="1400" b="1">
              <a:solidFill>
                <a:srgbClr val="221259"/>
              </a:solidFill>
              <a:latin typeface="Arial" charset="0"/>
            </a:endParaRP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EF92DAB6-4D9F-421D-84CA-FAB15DF108B4}"/>
              </a:ext>
            </a:extLst>
          </p:cNvPr>
          <p:cNvSpPr/>
          <p:nvPr/>
        </p:nvSpPr>
        <p:spPr>
          <a:xfrm rot="16200000">
            <a:off x="6854694" y="3548871"/>
            <a:ext cx="468056" cy="205889"/>
          </a:xfrm>
          <a:prstGeom prst="downArrow">
            <a:avLst>
              <a:gd name="adj1" fmla="val 45659"/>
              <a:gd name="adj2" fmla="val 75058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GB" sz="1400" b="1">
              <a:solidFill>
                <a:srgbClr val="221259"/>
              </a:solidFill>
              <a:latin typeface="Arial" charset="0"/>
            </a:endParaRPr>
          </a:p>
        </p:txBody>
      </p: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7EE4DBDB-696C-4550-9D34-43671942BE02}"/>
              </a:ext>
            </a:extLst>
          </p:cNvPr>
          <p:cNvSpPr/>
          <p:nvPr/>
        </p:nvSpPr>
        <p:spPr>
          <a:xfrm rot="18527297">
            <a:off x="1710903" y="4457601"/>
            <a:ext cx="3094383" cy="209845"/>
          </a:xfrm>
          <a:prstGeom prst="rightArrow">
            <a:avLst>
              <a:gd name="adj1" fmla="val 65771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6182" y="137160"/>
            <a:ext cx="1872456" cy="948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896510" y="0"/>
            <a:ext cx="8644445" cy="704348"/>
          </a:xfrm>
        </p:spPr>
        <p:txBody>
          <a:bodyPr lIns="90000" tIns="46800" rIns="90000" bIns="46800" anchor="t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3200" dirty="0"/>
              <a:t>NeTEx – and UK  National Standards</a:t>
            </a:r>
            <a:endParaRPr lang="fr-FR" alt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3" name="AutoShape 17"/>
          <p:cNvSpPr>
            <a:spLocks noChangeArrowheads="1"/>
          </p:cNvSpPr>
          <p:nvPr/>
        </p:nvSpPr>
        <p:spPr bwMode="auto">
          <a:xfrm>
            <a:off x="2937772" y="976223"/>
            <a:ext cx="2182325" cy="731937"/>
          </a:xfrm>
          <a:prstGeom prst="downArrowCallout">
            <a:avLst>
              <a:gd name="adj1" fmla="val 56250"/>
              <a:gd name="adj2" fmla="val 56250"/>
              <a:gd name="adj3" fmla="val 16667"/>
              <a:gd name="adj4" fmla="val 6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algn="ctr" eaLnBrk="0" hangingPunct="0"/>
            <a:r>
              <a:rPr lang="en-GB" altLang="en-US" b="1" dirty="0"/>
              <a:t>Transmodel</a:t>
            </a:r>
          </a:p>
          <a:p>
            <a:pPr algn="ctr" eaLnBrk="0" hangingPunct="0"/>
            <a:r>
              <a:rPr lang="en-GB" altLang="en-US" sz="1400" b="1" dirty="0"/>
              <a:t>v6.0 (P1, P2, P3)</a:t>
            </a:r>
          </a:p>
        </p:txBody>
      </p:sp>
      <p:sp>
        <p:nvSpPr>
          <p:cNvPr id="8209" name="AutoShape 14"/>
          <p:cNvSpPr>
            <a:spLocks noChangeArrowheads="1"/>
          </p:cNvSpPr>
          <p:nvPr/>
        </p:nvSpPr>
        <p:spPr bwMode="auto">
          <a:xfrm>
            <a:off x="942660" y="4248586"/>
            <a:ext cx="914824" cy="381000"/>
          </a:xfrm>
          <a:prstGeom prst="homePlate">
            <a:avLst>
              <a:gd name="adj" fmla="val 90001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altLang="en-US" sz="1200" b="1" dirty="0">
                <a:solidFill>
                  <a:schemeClr val="tx1"/>
                </a:solidFill>
              </a:rPr>
              <a:t>NaPTAN </a:t>
            </a:r>
          </a:p>
          <a:p>
            <a:pPr algn="ctr" eaLnBrk="0" hangingPunct="0"/>
            <a:r>
              <a:rPr lang="en-GB" altLang="en-US" sz="1200" b="1" dirty="0">
                <a:solidFill>
                  <a:schemeClr val="tx1"/>
                </a:solidFill>
              </a:rPr>
              <a:t>v2.1</a:t>
            </a:r>
          </a:p>
        </p:txBody>
      </p:sp>
      <p:sp>
        <p:nvSpPr>
          <p:cNvPr id="8210" name="AutoShape 23"/>
          <p:cNvSpPr>
            <a:spLocks noChangeArrowheads="1"/>
          </p:cNvSpPr>
          <p:nvPr/>
        </p:nvSpPr>
        <p:spPr bwMode="auto">
          <a:xfrm>
            <a:off x="3329405" y="1705690"/>
            <a:ext cx="1702421" cy="587122"/>
          </a:xfrm>
          <a:prstGeom prst="homePlate">
            <a:avLst>
              <a:gd name="adj" fmla="val 30856"/>
            </a:avLst>
          </a:prstGeom>
          <a:solidFill>
            <a:srgbClr val="CC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altLang="en-US" sz="1400" b="1" dirty="0"/>
              <a:t>CEN NeTEx v1.0</a:t>
            </a:r>
          </a:p>
          <a:p>
            <a:pPr algn="ctr" eaLnBrk="0" hangingPunct="0"/>
            <a:r>
              <a:rPr lang="en-GB" altLang="en-US" sz="1400" b="1" dirty="0"/>
              <a:t>Part1 Core +Stops</a:t>
            </a:r>
          </a:p>
        </p:txBody>
      </p:sp>
      <p:graphicFrame>
        <p:nvGraphicFramePr>
          <p:cNvPr id="8215" name="Object 34"/>
          <p:cNvGraphicFramePr>
            <a:graphicFrameLocks noChangeAspect="1"/>
          </p:cNvGraphicFramePr>
          <p:nvPr/>
        </p:nvGraphicFramePr>
        <p:xfrm>
          <a:off x="69451" y="2079351"/>
          <a:ext cx="628356" cy="477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0" r:id="rId4" imgW="304200" imgH="235080" progId="">
                  <p:embed/>
                </p:oleObj>
              </mc:Choice>
              <mc:Fallback>
                <p:oleObj r:id="rId4" imgW="304200" imgH="235080" progId="">
                  <p:embed/>
                  <p:pic>
                    <p:nvPicPr>
                      <p:cNvPr id="821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51" y="2079351"/>
                        <a:ext cx="628356" cy="477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5283017" y="3365261"/>
            <a:ext cx="1713479" cy="589685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rgbClr val="221259"/>
                </a:solidFill>
                <a:latin typeface="Arial" charset="0"/>
              </a:rPr>
              <a:t>EU </a:t>
            </a:r>
            <a:r>
              <a:rPr lang="en-GB" altLang="en-US" sz="1400" b="1" dirty="0" err="1">
                <a:solidFill>
                  <a:srgbClr val="221259"/>
                </a:solidFill>
                <a:latin typeface="Arial" charset="0"/>
              </a:rPr>
              <a:t>Nx</a:t>
            </a:r>
            <a:r>
              <a:rPr lang="en-GB" altLang="en-US" sz="1400" b="1" dirty="0">
                <a:solidFill>
                  <a:srgbClr val="221259"/>
                </a:solidFill>
                <a:latin typeface="Arial" charset="0"/>
              </a:rPr>
              <a:t> PROFILE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solidFill>
                  <a:srgbClr val="221259"/>
                </a:solidFill>
                <a:latin typeface="Arial" charset="0"/>
              </a:rPr>
              <a:t>Timetables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46894" y="5572443"/>
            <a:ext cx="581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4" name="AutoShape 24"/>
          <p:cNvSpPr>
            <a:spLocks noChangeArrowheads="1"/>
          </p:cNvSpPr>
          <p:nvPr/>
        </p:nvSpPr>
        <p:spPr bwMode="auto">
          <a:xfrm>
            <a:off x="6577367" y="976223"/>
            <a:ext cx="1371600" cy="731937"/>
          </a:xfrm>
          <a:prstGeom prst="downArrowCallout">
            <a:avLst>
              <a:gd name="adj1" fmla="val 56250"/>
              <a:gd name="adj2" fmla="val 56250"/>
              <a:gd name="adj3" fmla="val 16667"/>
              <a:gd name="adj4" fmla="val 6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algn="ctr" eaLnBrk="0" hangingPunct="0"/>
            <a:r>
              <a:rPr lang="en-GB" altLang="en-US" b="1" dirty="0"/>
              <a:t>Transmodel</a:t>
            </a:r>
          </a:p>
          <a:p>
            <a:pPr algn="ctr" eaLnBrk="0" hangingPunct="0"/>
            <a:r>
              <a:rPr lang="en-GB" altLang="en-US" sz="1400" b="1" dirty="0"/>
              <a:t>v6.0 (P7,P8)</a:t>
            </a:r>
          </a:p>
        </p:txBody>
      </p:sp>
      <p:sp>
        <p:nvSpPr>
          <p:cNvPr id="35" name="AutoShape 24"/>
          <p:cNvSpPr>
            <a:spLocks noChangeArrowheads="1"/>
          </p:cNvSpPr>
          <p:nvPr/>
        </p:nvSpPr>
        <p:spPr bwMode="auto">
          <a:xfrm>
            <a:off x="312736" y="1003638"/>
            <a:ext cx="2393025" cy="662186"/>
          </a:xfrm>
          <a:prstGeom prst="downArrowCallout">
            <a:avLst>
              <a:gd name="adj1" fmla="val 56250"/>
              <a:gd name="adj2" fmla="val 56250"/>
              <a:gd name="adj3" fmla="val 16667"/>
              <a:gd name="adj4" fmla="val 6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algn="ctr" eaLnBrk="0" hangingPunct="0"/>
            <a:r>
              <a:rPr lang="en-GB" altLang="en-US" b="1" dirty="0"/>
              <a:t>Transmodel</a:t>
            </a:r>
          </a:p>
          <a:p>
            <a:pPr algn="ctr" eaLnBrk="0" hangingPunct="0"/>
            <a:r>
              <a:rPr lang="en-GB" altLang="en-US" sz="1600" b="1" dirty="0"/>
              <a:t>v1.0- v5.1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182" y="706854"/>
            <a:ext cx="792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2000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98686" y="658804"/>
            <a:ext cx="792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2018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114697" y="678314"/>
            <a:ext cx="792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2011</a:t>
            </a:r>
          </a:p>
        </p:txBody>
      </p:sp>
      <p:sp>
        <p:nvSpPr>
          <p:cNvPr id="44" name="AutoShape 24"/>
          <p:cNvSpPr>
            <a:spLocks noChangeArrowheads="1"/>
          </p:cNvSpPr>
          <p:nvPr/>
        </p:nvSpPr>
        <p:spPr bwMode="auto">
          <a:xfrm>
            <a:off x="5162932" y="976223"/>
            <a:ext cx="1371600" cy="731937"/>
          </a:xfrm>
          <a:prstGeom prst="downArrowCallout">
            <a:avLst>
              <a:gd name="adj1" fmla="val 56250"/>
              <a:gd name="adj2" fmla="val 56250"/>
              <a:gd name="adj3" fmla="val 16667"/>
              <a:gd name="adj4" fmla="val 6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algn="ctr" eaLnBrk="0" hangingPunct="0"/>
            <a:r>
              <a:rPr lang="en-GB" altLang="en-US" b="1" dirty="0"/>
              <a:t>Transmodel</a:t>
            </a:r>
          </a:p>
          <a:p>
            <a:pPr algn="ctr" eaLnBrk="0" hangingPunct="0"/>
            <a:r>
              <a:rPr lang="en-GB" altLang="en-US" sz="1400" b="1" dirty="0"/>
              <a:t>v6.0 (P4, P5, P6)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99273" y="620190"/>
            <a:ext cx="792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2017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217391" y="640679"/>
            <a:ext cx="792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2016</a:t>
            </a:r>
          </a:p>
        </p:txBody>
      </p:sp>
      <p:sp>
        <p:nvSpPr>
          <p:cNvPr id="47" name="AutoShape 14"/>
          <p:cNvSpPr>
            <a:spLocks noChangeArrowheads="1"/>
          </p:cNvSpPr>
          <p:nvPr/>
        </p:nvSpPr>
        <p:spPr bwMode="auto">
          <a:xfrm>
            <a:off x="1521014" y="5820648"/>
            <a:ext cx="1240730" cy="381000"/>
          </a:xfrm>
          <a:prstGeom prst="homePlate">
            <a:avLst>
              <a:gd name="adj" fmla="val 90001"/>
            </a:avLst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B0D8"/>
              </a:buClr>
              <a:buSzPct val="12500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B0D8"/>
              </a:buClr>
              <a:buSzPct val="125000"/>
              <a:buChar char="•"/>
              <a:defRPr sz="3200">
                <a:solidFill>
                  <a:schemeClr val="tx1"/>
                </a:solidFill>
                <a:latin typeface="Myriad Pro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200" b="1" dirty="0">
                <a:solidFill>
                  <a:srgbClr val="221259"/>
                </a:solidFill>
                <a:latin typeface="Arial" pitchFamily="34" charset="0"/>
              </a:rPr>
              <a:t>FareXChange,</a:t>
            </a:r>
          </a:p>
        </p:txBody>
      </p:sp>
      <p:sp>
        <p:nvSpPr>
          <p:cNvPr id="49" name="AutoShape 20"/>
          <p:cNvSpPr>
            <a:spLocks/>
          </p:cNvSpPr>
          <p:nvPr/>
        </p:nvSpPr>
        <p:spPr bwMode="auto">
          <a:xfrm>
            <a:off x="4273900" y="3789651"/>
            <a:ext cx="642202" cy="1478264"/>
          </a:xfrm>
          <a:prstGeom prst="rightBrace">
            <a:avLst>
              <a:gd name="adj1" fmla="val 14217"/>
              <a:gd name="adj2" fmla="val 4821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51" name="AutoShape 14"/>
          <p:cNvSpPr>
            <a:spLocks noChangeArrowheads="1"/>
          </p:cNvSpPr>
          <p:nvPr/>
        </p:nvSpPr>
        <p:spPr bwMode="auto">
          <a:xfrm>
            <a:off x="84855" y="4250606"/>
            <a:ext cx="799022" cy="347114"/>
          </a:xfrm>
          <a:prstGeom prst="homePlate">
            <a:avLst>
              <a:gd name="adj" fmla="val 90001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B0D8"/>
              </a:buClr>
              <a:buSzPct val="12500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B0D8"/>
              </a:buClr>
              <a:buSzPct val="125000"/>
              <a:buChar char="•"/>
              <a:defRPr sz="3200">
                <a:solidFill>
                  <a:schemeClr val="tx1"/>
                </a:solidFill>
                <a:latin typeface="Myriad Pro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 b="1" dirty="0">
                <a:solidFill>
                  <a:srgbClr val="221259"/>
                </a:solidFill>
                <a:latin typeface="Arial" pitchFamily="34" charset="0"/>
              </a:rPr>
              <a:t>CIF .</a:t>
            </a:r>
            <a:r>
              <a:rPr lang="en-GB" altLang="en-US" sz="1100" b="1" dirty="0" err="1">
                <a:solidFill>
                  <a:srgbClr val="221259"/>
                </a:solidFill>
                <a:latin typeface="Arial" pitchFamily="34" charset="0"/>
              </a:rPr>
              <a:t>uk</a:t>
            </a:r>
            <a:endParaRPr lang="en-GB" altLang="en-US" sz="1100" b="1" dirty="0">
              <a:solidFill>
                <a:srgbClr val="221259"/>
              </a:solidFill>
              <a:latin typeface="Arial" pitchFamily="34" charset="0"/>
            </a:endParaRPr>
          </a:p>
        </p:txBody>
      </p:sp>
      <p:sp>
        <p:nvSpPr>
          <p:cNvPr id="54" name="AutoShape 4"/>
          <p:cNvSpPr>
            <a:spLocks noChangeArrowheads="1"/>
          </p:cNvSpPr>
          <p:nvPr/>
        </p:nvSpPr>
        <p:spPr bwMode="auto">
          <a:xfrm>
            <a:off x="7297280" y="3294015"/>
            <a:ext cx="1597147" cy="683494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rgbClr val="221259"/>
                </a:solidFill>
                <a:latin typeface="Arial" charset="0"/>
              </a:rPr>
              <a:t> EU </a:t>
            </a:r>
            <a:r>
              <a:rPr lang="en-GB" altLang="en-US" sz="1400" b="1" dirty="0" err="1">
                <a:solidFill>
                  <a:srgbClr val="221259"/>
                </a:solidFill>
                <a:latin typeface="Arial" charset="0"/>
              </a:rPr>
              <a:t>Nx</a:t>
            </a:r>
            <a:r>
              <a:rPr lang="en-GB" altLang="en-US" sz="1400" b="1" dirty="0">
                <a:solidFill>
                  <a:srgbClr val="221259"/>
                </a:solidFill>
                <a:latin typeface="Arial" charset="0"/>
              </a:rPr>
              <a:t> PROFILE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solidFill>
                  <a:srgbClr val="221259"/>
                </a:solidFill>
                <a:latin typeface="Arial" charset="0"/>
              </a:rPr>
              <a:t>Fares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4267881" y="3624153"/>
            <a:ext cx="978780" cy="100269"/>
          </a:xfrm>
          <a:prstGeom prst="straightConnector1">
            <a:avLst/>
          </a:prstGeom>
          <a:solidFill>
            <a:srgbClr val="00B0D8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5" name="Picture 78" descr="gbf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058" y="4894239"/>
            <a:ext cx="232962" cy="11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78" descr="gb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6" y="3177218"/>
            <a:ext cx="756324" cy="37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78" descr="gb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145" y="4107357"/>
            <a:ext cx="424790" cy="21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99554" y="6402387"/>
            <a:ext cx="513675" cy="365125"/>
          </a:xfrm>
        </p:spPr>
        <p:txBody>
          <a:bodyPr/>
          <a:lstStyle/>
          <a:p>
            <a:fld id="{1F530423-F2DA-4A11-9E75-1EB6423D69A6}" type="slidenum">
              <a:rPr lang="en-GB" smtClean="0">
                <a:solidFill>
                  <a:prstClr val="white"/>
                </a:solidFill>
              </a:rPr>
              <a:pPr/>
              <a:t>9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944" y="6398250"/>
            <a:ext cx="4870023" cy="363548"/>
          </a:xfrm>
        </p:spPr>
        <p:txBody>
          <a:bodyPr/>
          <a:lstStyle/>
          <a:p>
            <a:r>
              <a:rPr lang="en-GB" sz="1200" dirty="0"/>
              <a:t>NeTEx UK Profile - Introduction</a:t>
            </a:r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69" name="Arrow: Right 68">
            <a:extLst>
              <a:ext uri="{FF2B5EF4-FFF2-40B4-BE49-F238E27FC236}">
                <a16:creationId xmlns:a16="http://schemas.microsoft.com/office/drawing/2014/main" id="{6A68329B-F6D4-4580-A22D-606C3D13A053}"/>
              </a:ext>
            </a:extLst>
          </p:cNvPr>
          <p:cNvSpPr/>
          <p:nvPr/>
        </p:nvSpPr>
        <p:spPr>
          <a:xfrm rot="19997433">
            <a:off x="1738757" y="2918498"/>
            <a:ext cx="1835257" cy="38075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AutoShape 14">
            <a:extLst>
              <a:ext uri="{FF2B5EF4-FFF2-40B4-BE49-F238E27FC236}">
                <a16:creationId xmlns:a16="http://schemas.microsoft.com/office/drawing/2014/main" id="{E4C707EB-11C8-458E-95AF-BC90A9537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162" y="4846478"/>
            <a:ext cx="1366409" cy="551718"/>
          </a:xfrm>
          <a:prstGeom prst="homePlate">
            <a:avLst>
              <a:gd name="adj" fmla="val 90000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altLang="en-US" sz="1200" b="1" dirty="0">
                <a:solidFill>
                  <a:schemeClr val="tx1"/>
                </a:solidFill>
              </a:rPr>
              <a:t>TransXChange </a:t>
            </a:r>
          </a:p>
          <a:p>
            <a:pPr algn="ctr" eaLnBrk="0" hangingPunct="0"/>
            <a:r>
              <a:rPr lang="en-GB" altLang="en-US" sz="1200" b="1" dirty="0">
                <a:solidFill>
                  <a:schemeClr val="tx1"/>
                </a:solidFill>
              </a:rPr>
              <a:t>v2.1</a:t>
            </a:r>
          </a:p>
        </p:txBody>
      </p:sp>
      <p:sp>
        <p:nvSpPr>
          <p:cNvPr id="71" name="AutoShape 14">
            <a:extLst>
              <a:ext uri="{FF2B5EF4-FFF2-40B4-BE49-F238E27FC236}">
                <a16:creationId xmlns:a16="http://schemas.microsoft.com/office/drawing/2014/main" id="{B65241DA-367C-45A4-91FC-F28596715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737" y="3631116"/>
            <a:ext cx="823920" cy="381000"/>
          </a:xfrm>
          <a:prstGeom prst="homePlate">
            <a:avLst>
              <a:gd name="adj" fmla="val 90001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altLang="en-US" sz="1200" b="1" dirty="0">
                <a:solidFill>
                  <a:schemeClr val="tx1"/>
                </a:solidFill>
              </a:rPr>
              <a:t>NPTG </a:t>
            </a:r>
          </a:p>
          <a:p>
            <a:pPr algn="ctr" eaLnBrk="0" hangingPunct="0"/>
            <a:r>
              <a:rPr lang="en-GB" altLang="en-US" sz="1200" b="1" dirty="0">
                <a:solidFill>
                  <a:schemeClr val="tx1"/>
                </a:solidFill>
              </a:rPr>
              <a:t>v2.1</a:t>
            </a:r>
          </a:p>
        </p:txBody>
      </p:sp>
      <p:sp>
        <p:nvSpPr>
          <p:cNvPr id="73" name="AutoShape 14">
            <a:extLst>
              <a:ext uri="{FF2B5EF4-FFF2-40B4-BE49-F238E27FC236}">
                <a16:creationId xmlns:a16="http://schemas.microsoft.com/office/drawing/2014/main" id="{81F73040-D26C-44F7-8BFC-F600C79ED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564" y="3616463"/>
            <a:ext cx="809062" cy="381000"/>
          </a:xfrm>
          <a:prstGeom prst="homePlate">
            <a:avLst>
              <a:gd name="adj" fmla="val 90001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altLang="en-US" sz="1200" b="1" dirty="0">
                <a:solidFill>
                  <a:schemeClr val="tx1"/>
                </a:solidFill>
              </a:rPr>
              <a:t>NPTG </a:t>
            </a:r>
          </a:p>
          <a:p>
            <a:pPr algn="ctr" eaLnBrk="0" hangingPunct="0"/>
            <a:r>
              <a:rPr lang="en-GB" altLang="en-US" sz="1200" b="1" dirty="0">
                <a:solidFill>
                  <a:schemeClr val="tx1"/>
                </a:solidFill>
              </a:rPr>
              <a:t>v2.5</a:t>
            </a:r>
          </a:p>
        </p:txBody>
      </p:sp>
      <p:sp>
        <p:nvSpPr>
          <p:cNvPr id="74" name="AutoShape 14">
            <a:extLst>
              <a:ext uri="{FF2B5EF4-FFF2-40B4-BE49-F238E27FC236}">
                <a16:creationId xmlns:a16="http://schemas.microsoft.com/office/drawing/2014/main" id="{BE47EA7D-30C1-45C5-A059-400A18A03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0405" y="4221446"/>
            <a:ext cx="1089631" cy="381000"/>
          </a:xfrm>
          <a:prstGeom prst="homePlate">
            <a:avLst>
              <a:gd name="adj" fmla="val 90001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altLang="en-US" sz="1200" b="1" dirty="0"/>
              <a:t>NAPTAN </a:t>
            </a:r>
            <a:endParaRPr lang="en-GB" altLang="en-US" sz="1200" b="1" dirty="0">
              <a:solidFill>
                <a:schemeClr val="tx1"/>
              </a:solidFill>
            </a:endParaRPr>
          </a:p>
          <a:p>
            <a:pPr algn="ctr" eaLnBrk="0" hangingPunct="0"/>
            <a:r>
              <a:rPr lang="en-GB" altLang="en-US" sz="1200" b="1" dirty="0">
                <a:solidFill>
                  <a:schemeClr val="tx1"/>
                </a:solidFill>
              </a:rPr>
              <a:t>v2.5</a:t>
            </a:r>
          </a:p>
        </p:txBody>
      </p:sp>
      <p:sp>
        <p:nvSpPr>
          <p:cNvPr id="75" name="AutoShape 14">
            <a:extLst>
              <a:ext uri="{FF2B5EF4-FFF2-40B4-BE49-F238E27FC236}">
                <a16:creationId xmlns:a16="http://schemas.microsoft.com/office/drawing/2014/main" id="{6324FC36-8625-4B88-89DB-A80CEBF83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147" y="4951073"/>
            <a:ext cx="1020057" cy="433660"/>
          </a:xfrm>
          <a:prstGeom prst="homePlate">
            <a:avLst>
              <a:gd name="adj" fmla="val 90000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altLang="en-US" sz="1200" b="1" dirty="0">
                <a:solidFill>
                  <a:schemeClr val="tx1"/>
                </a:solidFill>
              </a:rPr>
              <a:t>TXC</a:t>
            </a:r>
          </a:p>
          <a:p>
            <a:pPr algn="ctr" eaLnBrk="0" hangingPunct="0"/>
            <a:r>
              <a:rPr lang="en-GB" altLang="en-US" sz="1200" b="1" dirty="0">
                <a:solidFill>
                  <a:schemeClr val="tx1"/>
                </a:solidFill>
              </a:rPr>
              <a:t>v2.5</a:t>
            </a:r>
          </a:p>
        </p:txBody>
      </p:sp>
      <p:sp>
        <p:nvSpPr>
          <p:cNvPr id="77" name="AutoShape 23">
            <a:extLst>
              <a:ext uri="{FF2B5EF4-FFF2-40B4-BE49-F238E27FC236}">
                <a16:creationId xmlns:a16="http://schemas.microsoft.com/office/drawing/2014/main" id="{66DA5A70-8C90-4BC6-BAEA-AE4E4EB80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1800" y="2245803"/>
            <a:ext cx="1702421" cy="587121"/>
          </a:xfrm>
          <a:prstGeom prst="homePlate">
            <a:avLst>
              <a:gd name="adj" fmla="val 30856"/>
            </a:avLst>
          </a:prstGeom>
          <a:solidFill>
            <a:srgbClr val="CC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altLang="en-US" sz="1400" b="1" dirty="0"/>
              <a:t>CEN NeTEx v1.0</a:t>
            </a:r>
          </a:p>
          <a:p>
            <a:pPr algn="ctr" eaLnBrk="0" hangingPunct="0"/>
            <a:r>
              <a:rPr lang="en-GB" altLang="en-US" sz="1400" b="1" dirty="0"/>
              <a:t>Part2 Timetables</a:t>
            </a:r>
          </a:p>
        </p:txBody>
      </p:sp>
      <p:sp>
        <p:nvSpPr>
          <p:cNvPr id="79" name="AutoShape 4">
            <a:extLst>
              <a:ext uri="{FF2B5EF4-FFF2-40B4-BE49-F238E27FC236}">
                <a16:creationId xmlns:a16="http://schemas.microsoft.com/office/drawing/2014/main" id="{D167D02C-CFE2-4EDC-83DC-7CC8D9F29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0932" y="5465585"/>
            <a:ext cx="1678583" cy="627523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en-US" sz="1400" b="1" dirty="0">
                <a:solidFill>
                  <a:srgbClr val="221259"/>
                </a:solidFill>
                <a:latin typeface="Arial" charset="0"/>
              </a:rPr>
              <a:t>UK </a:t>
            </a:r>
            <a:r>
              <a:rPr lang="en-GB" altLang="en-US" sz="1400" b="1" dirty="0" err="1">
                <a:solidFill>
                  <a:srgbClr val="221259"/>
                </a:solidFill>
                <a:latin typeface="Arial" charset="0"/>
              </a:rPr>
              <a:t>Nx</a:t>
            </a:r>
            <a:r>
              <a:rPr lang="en-GB" altLang="en-US" sz="1400" b="1" dirty="0">
                <a:solidFill>
                  <a:srgbClr val="221259"/>
                </a:solidFill>
                <a:latin typeface="Arial" charset="0"/>
              </a:rPr>
              <a:t> PROFILE</a:t>
            </a:r>
          </a:p>
          <a:p>
            <a:pPr algn="ctr">
              <a:spcBef>
                <a:spcPct val="0"/>
              </a:spcBef>
              <a:buNone/>
            </a:pPr>
            <a:r>
              <a:rPr lang="en-GB" altLang="en-US" sz="1400" b="1" dirty="0">
                <a:solidFill>
                  <a:srgbClr val="221259"/>
                </a:solidFill>
                <a:latin typeface="Arial" charset="0"/>
              </a:rPr>
              <a:t>Fares</a:t>
            </a:r>
          </a:p>
        </p:txBody>
      </p:sp>
      <p:sp>
        <p:nvSpPr>
          <p:cNvPr id="82" name="AutoShape 23">
            <a:extLst>
              <a:ext uri="{FF2B5EF4-FFF2-40B4-BE49-F238E27FC236}">
                <a16:creationId xmlns:a16="http://schemas.microsoft.com/office/drawing/2014/main" id="{C9DAFA9C-783F-4176-AAC8-2E93D9EFF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9111" y="1692234"/>
            <a:ext cx="1702421" cy="486650"/>
          </a:xfrm>
          <a:prstGeom prst="homePlate">
            <a:avLst>
              <a:gd name="adj" fmla="val 30856"/>
            </a:avLst>
          </a:prstGeom>
          <a:gradFill rotWithShape="1">
            <a:gsLst>
              <a:gs pos="0">
                <a:srgbClr val="789C31"/>
              </a:gs>
              <a:gs pos="50000">
                <a:srgbClr val="AEE04B"/>
              </a:gs>
              <a:gs pos="100000">
                <a:srgbClr val="D0FF5B"/>
              </a:gs>
            </a:gsLst>
            <a:lin ang="108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altLang="en-US" sz="1400" b="1" dirty="0"/>
              <a:t>CEN NeTEx v1.1</a:t>
            </a:r>
          </a:p>
          <a:p>
            <a:pPr algn="ctr" eaLnBrk="0" hangingPunct="0"/>
            <a:r>
              <a:rPr lang="en-GB" altLang="en-US" sz="1400" b="1" dirty="0"/>
              <a:t>Part1 Core + Stops</a:t>
            </a:r>
          </a:p>
        </p:txBody>
      </p:sp>
      <p:sp>
        <p:nvSpPr>
          <p:cNvPr id="83" name="AutoShape 23">
            <a:extLst>
              <a:ext uri="{FF2B5EF4-FFF2-40B4-BE49-F238E27FC236}">
                <a16:creationId xmlns:a16="http://schemas.microsoft.com/office/drawing/2014/main" id="{A51DA5EC-FFBC-44F2-B68B-F3D6EA375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907" y="2766959"/>
            <a:ext cx="1613493" cy="547874"/>
          </a:xfrm>
          <a:prstGeom prst="homePlate">
            <a:avLst>
              <a:gd name="adj" fmla="val 30856"/>
            </a:avLst>
          </a:prstGeom>
          <a:solidFill>
            <a:srgbClr val="CC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altLang="en-US" sz="1400" b="1" dirty="0"/>
              <a:t>CEN NeTEx v1.0</a:t>
            </a:r>
          </a:p>
          <a:p>
            <a:pPr algn="ctr" eaLnBrk="0" hangingPunct="0"/>
            <a:r>
              <a:rPr lang="en-GB" altLang="en-US" sz="1400" b="1" dirty="0"/>
              <a:t>Part3 Fares</a:t>
            </a:r>
          </a:p>
        </p:txBody>
      </p:sp>
      <p:sp>
        <p:nvSpPr>
          <p:cNvPr id="84" name="AutoShape 23">
            <a:extLst>
              <a:ext uri="{FF2B5EF4-FFF2-40B4-BE49-F238E27FC236}">
                <a16:creationId xmlns:a16="http://schemas.microsoft.com/office/drawing/2014/main" id="{13CF01DF-9425-4831-83C3-E8A46A527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1614" y="2204864"/>
            <a:ext cx="1767805" cy="548230"/>
          </a:xfrm>
          <a:prstGeom prst="homePlate">
            <a:avLst>
              <a:gd name="adj" fmla="val 30856"/>
            </a:avLst>
          </a:prstGeom>
          <a:gradFill rotWithShape="1">
            <a:gsLst>
              <a:gs pos="0">
                <a:srgbClr val="789C31"/>
              </a:gs>
              <a:gs pos="50000">
                <a:srgbClr val="AEE04B"/>
              </a:gs>
              <a:gs pos="100000">
                <a:srgbClr val="D0FF5B"/>
              </a:gs>
            </a:gsLst>
            <a:lin ang="108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altLang="en-US" sz="1400" b="1" dirty="0"/>
              <a:t>CEN NeTEx v1.1</a:t>
            </a:r>
          </a:p>
          <a:p>
            <a:pPr algn="ctr" eaLnBrk="0" hangingPunct="0"/>
            <a:r>
              <a:rPr lang="en-GB" altLang="en-US" sz="1400" b="1" dirty="0"/>
              <a:t>Part2 Timetables</a:t>
            </a:r>
          </a:p>
        </p:txBody>
      </p:sp>
      <p:sp>
        <p:nvSpPr>
          <p:cNvPr id="86" name="Arrow: Right 85">
            <a:extLst>
              <a:ext uri="{FF2B5EF4-FFF2-40B4-BE49-F238E27FC236}">
                <a16:creationId xmlns:a16="http://schemas.microsoft.com/office/drawing/2014/main" id="{8F280F77-33F1-42DE-974C-43EA130139BA}"/>
              </a:ext>
            </a:extLst>
          </p:cNvPr>
          <p:cNvSpPr/>
          <p:nvPr/>
        </p:nvSpPr>
        <p:spPr>
          <a:xfrm rot="19997433">
            <a:off x="1127080" y="2331312"/>
            <a:ext cx="2146278" cy="39199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AutoShape 4">
            <a:extLst>
              <a:ext uri="{FF2B5EF4-FFF2-40B4-BE49-F238E27FC236}">
                <a16:creationId xmlns:a16="http://schemas.microsoft.com/office/drawing/2014/main" id="{5DC7B3DA-46FE-4A83-8491-8B577B224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0484" y="4783987"/>
            <a:ext cx="1810866" cy="605555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rgbClr val="221259"/>
                </a:solidFill>
                <a:latin typeface="Arial" charset="0"/>
              </a:rPr>
              <a:t>UK </a:t>
            </a:r>
            <a:r>
              <a:rPr lang="en-GB" altLang="en-US" sz="1400" b="1" dirty="0" err="1">
                <a:solidFill>
                  <a:srgbClr val="221259"/>
                </a:solidFill>
                <a:latin typeface="Arial" charset="0"/>
              </a:rPr>
              <a:t>Nx</a:t>
            </a:r>
            <a:r>
              <a:rPr lang="en-GB" altLang="en-US" sz="1400" b="1" dirty="0">
                <a:solidFill>
                  <a:srgbClr val="221259"/>
                </a:solidFill>
                <a:latin typeface="Arial" charset="0"/>
              </a:rPr>
              <a:t> PROFILE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solidFill>
                  <a:srgbClr val="221259"/>
                </a:solidFill>
                <a:latin typeface="Arial" charset="0"/>
              </a:rPr>
              <a:t>Full Timetable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F366B05-70AF-43FE-B5CE-1E8078605F22}"/>
              </a:ext>
            </a:extLst>
          </p:cNvPr>
          <p:cNvCxnSpPr>
            <a:cxnSpLocks/>
            <a:endCxn id="87" idx="1"/>
          </p:cNvCxnSpPr>
          <p:nvPr/>
        </p:nvCxnSpPr>
        <p:spPr>
          <a:xfrm>
            <a:off x="4744127" y="4557886"/>
            <a:ext cx="2386357" cy="528879"/>
          </a:xfrm>
          <a:prstGeom prst="straightConnector1">
            <a:avLst/>
          </a:prstGeom>
          <a:ln w="57150">
            <a:solidFill>
              <a:schemeClr val="tx1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DCB3BA0-396C-4320-9A17-79B06710DB55}"/>
              </a:ext>
            </a:extLst>
          </p:cNvPr>
          <p:cNvCxnSpPr>
            <a:cxnSpLocks/>
          </p:cNvCxnSpPr>
          <p:nvPr/>
        </p:nvCxnSpPr>
        <p:spPr>
          <a:xfrm>
            <a:off x="1674566" y="4624071"/>
            <a:ext cx="171499" cy="2509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F6715303-33E8-4545-9376-C4375F30CE84}"/>
              </a:ext>
            </a:extLst>
          </p:cNvPr>
          <p:cNvCxnSpPr>
            <a:cxnSpLocks/>
          </p:cNvCxnSpPr>
          <p:nvPr/>
        </p:nvCxnSpPr>
        <p:spPr>
          <a:xfrm>
            <a:off x="1556365" y="3999442"/>
            <a:ext cx="118141" cy="2434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F34F1B6F-7DB5-4281-B8D8-08633A06D157}"/>
              </a:ext>
            </a:extLst>
          </p:cNvPr>
          <p:cNvCxnSpPr>
            <a:cxnSpLocks/>
          </p:cNvCxnSpPr>
          <p:nvPr/>
        </p:nvCxnSpPr>
        <p:spPr>
          <a:xfrm>
            <a:off x="3839671" y="4671724"/>
            <a:ext cx="105686" cy="2032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0BF26D3-818A-4DD4-AE04-0BC45CC35313}"/>
              </a:ext>
            </a:extLst>
          </p:cNvPr>
          <p:cNvCxnSpPr>
            <a:cxnSpLocks/>
          </p:cNvCxnSpPr>
          <p:nvPr/>
        </p:nvCxnSpPr>
        <p:spPr>
          <a:xfrm>
            <a:off x="3660156" y="4033803"/>
            <a:ext cx="142143" cy="2037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0BECF00-DCCA-4779-B801-136D369B0A02}"/>
              </a:ext>
            </a:extLst>
          </p:cNvPr>
          <p:cNvCxnSpPr>
            <a:cxnSpLocks/>
          </p:cNvCxnSpPr>
          <p:nvPr/>
        </p:nvCxnSpPr>
        <p:spPr>
          <a:xfrm>
            <a:off x="5871170" y="4705910"/>
            <a:ext cx="527516" cy="7596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AutoShape 23">
            <a:extLst>
              <a:ext uri="{FF2B5EF4-FFF2-40B4-BE49-F238E27FC236}">
                <a16:creationId xmlns:a16="http://schemas.microsoft.com/office/drawing/2014/main" id="{CF698979-4E74-42CC-B056-25592A352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3476" y="2705829"/>
            <a:ext cx="1646039" cy="587121"/>
          </a:xfrm>
          <a:prstGeom prst="homePlate">
            <a:avLst>
              <a:gd name="adj" fmla="val 30856"/>
            </a:avLst>
          </a:prstGeom>
          <a:gradFill rotWithShape="1">
            <a:gsLst>
              <a:gs pos="0">
                <a:srgbClr val="789C31"/>
              </a:gs>
              <a:gs pos="50000">
                <a:srgbClr val="AEE04B"/>
              </a:gs>
              <a:gs pos="100000">
                <a:srgbClr val="D0FF5B"/>
              </a:gs>
            </a:gsLst>
            <a:lin ang="108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altLang="en-US" sz="1400" b="1" dirty="0"/>
              <a:t>CEN NeTEx v1.1</a:t>
            </a:r>
          </a:p>
          <a:p>
            <a:pPr algn="ctr" eaLnBrk="0" hangingPunct="0"/>
            <a:r>
              <a:rPr lang="en-GB" altLang="en-US" sz="1400" b="1" dirty="0"/>
              <a:t>Part3 Fares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4487F984-7D60-4D4C-9E52-F3DAEBBF1A23}"/>
              </a:ext>
            </a:extLst>
          </p:cNvPr>
          <p:cNvCxnSpPr>
            <a:cxnSpLocks/>
          </p:cNvCxnSpPr>
          <p:nvPr/>
        </p:nvCxnSpPr>
        <p:spPr>
          <a:xfrm flipV="1">
            <a:off x="4798059" y="4392286"/>
            <a:ext cx="987001" cy="85429"/>
          </a:xfrm>
          <a:prstGeom prst="straightConnector1">
            <a:avLst/>
          </a:prstGeom>
          <a:ln w="57150">
            <a:solidFill>
              <a:schemeClr val="tx1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2B8BB298-09D0-40F5-8AC8-26CEA8535D10}"/>
              </a:ext>
            </a:extLst>
          </p:cNvPr>
          <p:cNvCxnSpPr>
            <a:cxnSpLocks/>
          </p:cNvCxnSpPr>
          <p:nvPr/>
        </p:nvCxnSpPr>
        <p:spPr>
          <a:xfrm>
            <a:off x="4737802" y="4594434"/>
            <a:ext cx="1233661" cy="1173062"/>
          </a:xfrm>
          <a:prstGeom prst="straightConnector1">
            <a:avLst/>
          </a:prstGeom>
          <a:ln w="57150">
            <a:solidFill>
              <a:schemeClr val="tx1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4CC12695-4752-4521-8599-EA895B40EBED}"/>
              </a:ext>
            </a:extLst>
          </p:cNvPr>
          <p:cNvCxnSpPr>
            <a:cxnSpLocks/>
            <a:stCxn id="47" idx="3"/>
          </p:cNvCxnSpPr>
          <p:nvPr/>
        </p:nvCxnSpPr>
        <p:spPr>
          <a:xfrm flipV="1">
            <a:off x="2761744" y="5900350"/>
            <a:ext cx="3181778" cy="110798"/>
          </a:xfrm>
          <a:prstGeom prst="straightConnector1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" name="Picture 78" descr="gbf">
            <a:extLst>
              <a:ext uri="{FF2B5EF4-FFF2-40B4-BE49-F238E27FC236}">
                <a16:creationId xmlns:a16="http://schemas.microsoft.com/office/drawing/2014/main" id="{CD945EB7-8EF7-46A0-A027-1C93D0B6A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869" y="5623292"/>
            <a:ext cx="424790" cy="21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5DA6C20C-C031-4216-91F3-1E7A415A91DE}"/>
              </a:ext>
            </a:extLst>
          </p:cNvPr>
          <p:cNvCxnSpPr>
            <a:cxnSpLocks/>
          </p:cNvCxnSpPr>
          <p:nvPr/>
        </p:nvCxnSpPr>
        <p:spPr>
          <a:xfrm>
            <a:off x="7474022" y="4392286"/>
            <a:ext cx="582668" cy="4222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C6DB51F-87FC-49D3-A066-F130C880B525}"/>
              </a:ext>
            </a:extLst>
          </p:cNvPr>
          <p:cNvCxnSpPr>
            <a:cxnSpLocks/>
          </p:cNvCxnSpPr>
          <p:nvPr/>
        </p:nvCxnSpPr>
        <p:spPr>
          <a:xfrm flipV="1">
            <a:off x="4736365" y="3672796"/>
            <a:ext cx="528474" cy="817612"/>
          </a:xfrm>
          <a:prstGeom prst="straightConnector1">
            <a:avLst/>
          </a:prstGeom>
          <a:ln w="57150">
            <a:solidFill>
              <a:schemeClr val="tx1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Arrow: Right 75">
            <a:extLst>
              <a:ext uri="{FF2B5EF4-FFF2-40B4-BE49-F238E27FC236}">
                <a16:creationId xmlns:a16="http://schemas.microsoft.com/office/drawing/2014/main" id="{5D0369D9-13D6-4D0A-8E65-FF30C7BBD790}"/>
              </a:ext>
            </a:extLst>
          </p:cNvPr>
          <p:cNvSpPr/>
          <p:nvPr/>
        </p:nvSpPr>
        <p:spPr>
          <a:xfrm rot="18075075">
            <a:off x="6316335" y="4659909"/>
            <a:ext cx="1811204" cy="184244"/>
          </a:xfrm>
          <a:prstGeom prst="rightArrow">
            <a:avLst>
              <a:gd name="adj1" fmla="val 65771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Arrow: Right 90">
            <a:extLst>
              <a:ext uri="{FF2B5EF4-FFF2-40B4-BE49-F238E27FC236}">
                <a16:creationId xmlns:a16="http://schemas.microsoft.com/office/drawing/2014/main" id="{B028F207-F58F-4413-8F53-300EFF80C754}"/>
              </a:ext>
            </a:extLst>
          </p:cNvPr>
          <p:cNvSpPr/>
          <p:nvPr/>
        </p:nvSpPr>
        <p:spPr>
          <a:xfrm rot="3455140">
            <a:off x="187675" y="2330984"/>
            <a:ext cx="2206219" cy="40388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Arrow: Right 93">
            <a:extLst>
              <a:ext uri="{FF2B5EF4-FFF2-40B4-BE49-F238E27FC236}">
                <a16:creationId xmlns:a16="http://schemas.microsoft.com/office/drawing/2014/main" id="{2A27B2D1-7645-45A6-9425-797A619AB061}"/>
              </a:ext>
            </a:extLst>
          </p:cNvPr>
          <p:cNvSpPr/>
          <p:nvPr/>
        </p:nvSpPr>
        <p:spPr>
          <a:xfrm rot="3455140">
            <a:off x="1254224" y="2343808"/>
            <a:ext cx="2206219" cy="40388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27A1D572-5DCD-4FC1-8B80-2C278FDF5D6A}"/>
              </a:ext>
            </a:extLst>
          </p:cNvPr>
          <p:cNvCxnSpPr>
            <a:cxnSpLocks/>
          </p:cNvCxnSpPr>
          <p:nvPr/>
        </p:nvCxnSpPr>
        <p:spPr>
          <a:xfrm>
            <a:off x="2538787" y="4691454"/>
            <a:ext cx="171499" cy="2509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59EA33E-032C-4002-8812-10F2EBFD09B2}"/>
              </a:ext>
            </a:extLst>
          </p:cNvPr>
          <p:cNvCxnSpPr>
            <a:cxnSpLocks/>
          </p:cNvCxnSpPr>
          <p:nvPr/>
        </p:nvCxnSpPr>
        <p:spPr>
          <a:xfrm>
            <a:off x="2340968" y="4033803"/>
            <a:ext cx="171499" cy="2509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66F95F97-1D11-4B08-9D6D-719851941E0D}"/>
              </a:ext>
            </a:extLst>
          </p:cNvPr>
          <p:cNvCxnSpPr>
            <a:cxnSpLocks/>
            <a:stCxn id="8209" idx="3"/>
            <a:endCxn id="74" idx="1"/>
          </p:cNvCxnSpPr>
          <p:nvPr/>
        </p:nvCxnSpPr>
        <p:spPr>
          <a:xfrm flipV="1">
            <a:off x="1857484" y="4411946"/>
            <a:ext cx="1472921" cy="27140"/>
          </a:xfrm>
          <a:prstGeom prst="straightConnector1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AutoShape 14">
            <a:extLst>
              <a:ext uri="{FF2B5EF4-FFF2-40B4-BE49-F238E27FC236}">
                <a16:creationId xmlns:a16="http://schemas.microsoft.com/office/drawing/2014/main" id="{730034B6-5E69-4B5D-B33A-56DC53D3B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228" y="4297631"/>
            <a:ext cx="979656" cy="381000"/>
          </a:xfrm>
          <a:prstGeom prst="homePlate">
            <a:avLst>
              <a:gd name="adj" fmla="val 90001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altLang="en-US" sz="1200" b="1" dirty="0">
                <a:solidFill>
                  <a:schemeClr val="tx1"/>
                </a:solidFill>
              </a:rPr>
              <a:t>NAPTAN </a:t>
            </a:r>
          </a:p>
          <a:p>
            <a:pPr algn="ctr" eaLnBrk="0" hangingPunct="0"/>
            <a:r>
              <a:rPr lang="en-GB" altLang="en-US" sz="1200" b="1" dirty="0">
                <a:solidFill>
                  <a:schemeClr val="tx1"/>
                </a:solidFill>
              </a:rPr>
              <a:t>v2.4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B5167CCC-F0E4-4B3E-A1E6-7DAF4E4D7834}"/>
              </a:ext>
            </a:extLst>
          </p:cNvPr>
          <p:cNvCxnSpPr>
            <a:cxnSpLocks/>
          </p:cNvCxnSpPr>
          <p:nvPr/>
        </p:nvCxnSpPr>
        <p:spPr>
          <a:xfrm>
            <a:off x="1812292" y="3810904"/>
            <a:ext cx="1434654" cy="22974"/>
          </a:xfrm>
          <a:prstGeom prst="straightConnector1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AutoShape 14">
            <a:extLst>
              <a:ext uri="{FF2B5EF4-FFF2-40B4-BE49-F238E27FC236}">
                <a16:creationId xmlns:a16="http://schemas.microsoft.com/office/drawing/2014/main" id="{E877D01D-1451-40F1-9B16-4752AB776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9587" y="3616463"/>
            <a:ext cx="809062" cy="381000"/>
          </a:xfrm>
          <a:prstGeom prst="homePlate">
            <a:avLst>
              <a:gd name="adj" fmla="val 90001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altLang="en-US" sz="1200" b="1" dirty="0">
                <a:solidFill>
                  <a:schemeClr val="tx1"/>
                </a:solidFill>
              </a:rPr>
              <a:t>NPTG, </a:t>
            </a:r>
          </a:p>
          <a:p>
            <a:pPr algn="ctr" eaLnBrk="0" hangingPunct="0"/>
            <a:r>
              <a:rPr lang="en-GB" altLang="en-US" sz="1200" b="1" dirty="0">
                <a:solidFill>
                  <a:schemeClr val="tx1"/>
                </a:solidFill>
              </a:rPr>
              <a:t>v2.4</a:t>
            </a: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E167627-56B4-441A-A235-D5E219D5304A}"/>
              </a:ext>
            </a:extLst>
          </p:cNvPr>
          <p:cNvCxnSpPr>
            <a:cxnSpLocks/>
          </p:cNvCxnSpPr>
          <p:nvPr/>
        </p:nvCxnSpPr>
        <p:spPr>
          <a:xfrm>
            <a:off x="2123228" y="5151366"/>
            <a:ext cx="1434654" cy="22974"/>
          </a:xfrm>
          <a:prstGeom prst="straightConnector1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AutoShape 14">
            <a:extLst>
              <a:ext uri="{FF2B5EF4-FFF2-40B4-BE49-F238E27FC236}">
                <a16:creationId xmlns:a16="http://schemas.microsoft.com/office/drawing/2014/main" id="{95EB9058-527B-4CE8-9793-5CA282531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9387" y="4945406"/>
            <a:ext cx="1158863" cy="433660"/>
          </a:xfrm>
          <a:prstGeom prst="homePlate">
            <a:avLst>
              <a:gd name="adj" fmla="val 90000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altLang="en-US" sz="1200" b="1" dirty="0">
                <a:solidFill>
                  <a:schemeClr val="tx1"/>
                </a:solidFill>
              </a:rPr>
              <a:t>TXC</a:t>
            </a:r>
          </a:p>
          <a:p>
            <a:pPr algn="ctr" eaLnBrk="0" hangingPunct="0"/>
            <a:r>
              <a:rPr lang="en-GB" altLang="en-US" sz="1200" b="1" dirty="0">
                <a:solidFill>
                  <a:schemeClr val="tx1"/>
                </a:solidFill>
              </a:rPr>
              <a:t>v2.4</a:t>
            </a:r>
          </a:p>
        </p:txBody>
      </p:sp>
      <p:sp>
        <p:nvSpPr>
          <p:cNvPr id="104" name="AutoShape 14">
            <a:extLst>
              <a:ext uri="{FF2B5EF4-FFF2-40B4-BE49-F238E27FC236}">
                <a16:creationId xmlns:a16="http://schemas.microsoft.com/office/drawing/2014/main" id="{089E0F66-8E6C-46B1-8660-23256655E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136" y="5314813"/>
            <a:ext cx="1114625" cy="300094"/>
          </a:xfrm>
          <a:prstGeom prst="homePlate">
            <a:avLst>
              <a:gd name="adj" fmla="val 9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altLang="en-US" sz="1200" b="1" dirty="0">
                <a:solidFill>
                  <a:schemeClr val="tx1"/>
                </a:solidFill>
              </a:rPr>
              <a:t>TXC Publisher</a:t>
            </a:r>
          </a:p>
        </p:txBody>
      </p:sp>
      <p:pic>
        <p:nvPicPr>
          <p:cNvPr id="2055" name="Picture 7" descr="Image result for publish icon">
            <a:extLst>
              <a:ext uri="{FF2B5EF4-FFF2-40B4-BE49-F238E27FC236}">
                <a16:creationId xmlns:a16="http://schemas.microsoft.com/office/drawing/2014/main" id="{807856C8-22CF-4985-BE12-20C821955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10" y="5541978"/>
            <a:ext cx="451037" cy="45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AutoShape 14">
            <a:extLst>
              <a:ext uri="{FF2B5EF4-FFF2-40B4-BE49-F238E27FC236}">
                <a16:creationId xmlns:a16="http://schemas.microsoft.com/office/drawing/2014/main" id="{E62D6C37-333F-4D46-9684-7B2603094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106" y="5340078"/>
            <a:ext cx="1065144" cy="278299"/>
          </a:xfrm>
          <a:prstGeom prst="homePlate">
            <a:avLst>
              <a:gd name="adj" fmla="val 90000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altLang="en-US" sz="1200" b="1" dirty="0">
                <a:solidFill>
                  <a:schemeClr val="tx1"/>
                </a:solidFill>
              </a:rPr>
              <a:t>TXC Publisher</a:t>
            </a:r>
          </a:p>
        </p:txBody>
      </p:sp>
      <p:sp>
        <p:nvSpPr>
          <p:cNvPr id="108" name="AutoShape 14">
            <a:extLst>
              <a:ext uri="{FF2B5EF4-FFF2-40B4-BE49-F238E27FC236}">
                <a16:creationId xmlns:a16="http://schemas.microsoft.com/office/drawing/2014/main" id="{E1C73E5F-B9FD-4993-A5F3-0FE46EB66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0177" y="5659785"/>
            <a:ext cx="1185608" cy="481129"/>
          </a:xfrm>
          <a:prstGeom prst="homePlate">
            <a:avLst>
              <a:gd name="adj" fmla="val 90000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altLang="en-US" sz="1200" b="1" dirty="0">
                <a:solidFill>
                  <a:schemeClr val="tx1"/>
                </a:solidFill>
              </a:rPr>
              <a:t>UK NeTEx </a:t>
            </a:r>
          </a:p>
          <a:p>
            <a:pPr algn="ctr" eaLnBrk="0" hangingPunct="0"/>
            <a:r>
              <a:rPr lang="en-GB" altLang="en-US" sz="1200" b="1" dirty="0">
                <a:solidFill>
                  <a:schemeClr val="tx1"/>
                </a:solidFill>
              </a:rPr>
              <a:t>Publisher??</a:t>
            </a:r>
          </a:p>
        </p:txBody>
      </p:sp>
      <p:pic>
        <p:nvPicPr>
          <p:cNvPr id="110" name="Picture 4">
            <a:extLst>
              <a:ext uri="{FF2B5EF4-FFF2-40B4-BE49-F238E27FC236}">
                <a16:creationId xmlns:a16="http://schemas.microsoft.com/office/drawing/2014/main" id="{8937D0EB-A99A-470A-BB70-9606CBE552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8" r="16628"/>
          <a:stretch/>
        </p:blipFill>
        <p:spPr bwMode="auto">
          <a:xfrm>
            <a:off x="589339" y="5536264"/>
            <a:ext cx="313181" cy="38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7" descr="Image result for publish icon">
            <a:extLst>
              <a:ext uri="{FF2B5EF4-FFF2-40B4-BE49-F238E27FC236}">
                <a16:creationId xmlns:a16="http://schemas.microsoft.com/office/drawing/2014/main" id="{0BBF60E7-0B0A-4433-ABF2-0EBFAFE9D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58" y="6066607"/>
            <a:ext cx="451037" cy="45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4">
            <a:extLst>
              <a:ext uri="{FF2B5EF4-FFF2-40B4-BE49-F238E27FC236}">
                <a16:creationId xmlns:a16="http://schemas.microsoft.com/office/drawing/2014/main" id="{BBE16C93-9B62-4331-873E-25C42F550C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8" r="16628"/>
          <a:stretch/>
        </p:blipFill>
        <p:spPr bwMode="auto">
          <a:xfrm>
            <a:off x="7305987" y="6060893"/>
            <a:ext cx="313181" cy="38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" name="Arrow: Down 116">
            <a:extLst>
              <a:ext uri="{FF2B5EF4-FFF2-40B4-BE49-F238E27FC236}">
                <a16:creationId xmlns:a16="http://schemas.microsoft.com/office/drawing/2014/main" id="{1E9FA5C8-ABF3-4C6C-A3B8-4EC78AAC055D}"/>
              </a:ext>
            </a:extLst>
          </p:cNvPr>
          <p:cNvSpPr/>
          <p:nvPr/>
        </p:nvSpPr>
        <p:spPr>
          <a:xfrm rot="16200000">
            <a:off x="7368454" y="4225325"/>
            <a:ext cx="468056" cy="205889"/>
          </a:xfrm>
          <a:prstGeom prst="downArrow">
            <a:avLst>
              <a:gd name="adj1" fmla="val 45659"/>
              <a:gd name="adj2" fmla="val 75058"/>
            </a:avLst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r>
              <a:rPr lang="en-GB" sz="1400" b="1" dirty="0">
                <a:solidFill>
                  <a:srgbClr val="221259"/>
                </a:solidFill>
                <a:latin typeface="Arial" charset="0"/>
              </a:rPr>
              <a:t>\</a:t>
            </a:r>
          </a:p>
        </p:txBody>
      </p:sp>
      <p:sp>
        <p:nvSpPr>
          <p:cNvPr id="81" name="AutoShape 4">
            <a:extLst>
              <a:ext uri="{FF2B5EF4-FFF2-40B4-BE49-F238E27FC236}">
                <a16:creationId xmlns:a16="http://schemas.microsoft.com/office/drawing/2014/main" id="{B6C50832-7F11-48FE-B1DC-A9AE2C7AC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2855" y="4041525"/>
            <a:ext cx="1812349" cy="636248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en-US" sz="1400" b="1" dirty="0">
                <a:solidFill>
                  <a:srgbClr val="221259"/>
                </a:solidFill>
                <a:latin typeface="Arial" charset="0"/>
              </a:rPr>
              <a:t>UK </a:t>
            </a:r>
            <a:r>
              <a:rPr lang="en-GB" altLang="en-US" sz="1400" b="1" dirty="0" err="1">
                <a:solidFill>
                  <a:srgbClr val="221259"/>
                </a:solidFill>
                <a:latin typeface="Arial" charset="0"/>
              </a:rPr>
              <a:t>Nx</a:t>
            </a:r>
            <a:r>
              <a:rPr lang="en-GB" altLang="en-US" sz="1400" b="1" dirty="0">
                <a:solidFill>
                  <a:srgbClr val="221259"/>
                </a:solidFill>
                <a:latin typeface="Arial" charset="0"/>
              </a:rPr>
              <a:t> PROFILE</a:t>
            </a:r>
          </a:p>
          <a:p>
            <a:pPr algn="ctr">
              <a:spcBef>
                <a:spcPct val="0"/>
              </a:spcBef>
              <a:buNone/>
            </a:pPr>
            <a:r>
              <a:rPr lang="en-GB" altLang="en-US" sz="1400" b="1" dirty="0">
                <a:solidFill>
                  <a:srgbClr val="221259"/>
                </a:solidFill>
                <a:latin typeface="Arial" charset="0"/>
              </a:rPr>
              <a:t>Basic Timetable</a:t>
            </a:r>
          </a:p>
        </p:txBody>
      </p:sp>
      <p:sp>
        <p:nvSpPr>
          <p:cNvPr id="67" name="Arrow: Right 66">
            <a:extLst>
              <a:ext uri="{FF2B5EF4-FFF2-40B4-BE49-F238E27FC236}">
                <a16:creationId xmlns:a16="http://schemas.microsoft.com/office/drawing/2014/main" id="{B2DF79E9-BF42-44AE-AFA0-92C449FFCF50}"/>
              </a:ext>
            </a:extLst>
          </p:cNvPr>
          <p:cNvSpPr/>
          <p:nvPr/>
        </p:nvSpPr>
        <p:spPr>
          <a:xfrm rot="2616550">
            <a:off x="5450069" y="3866917"/>
            <a:ext cx="433561" cy="336732"/>
          </a:xfrm>
          <a:prstGeom prst="rightArrow">
            <a:avLst>
              <a:gd name="adj1" fmla="val 47822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Arrow: Right 120">
            <a:extLst>
              <a:ext uri="{FF2B5EF4-FFF2-40B4-BE49-F238E27FC236}">
                <a16:creationId xmlns:a16="http://schemas.microsoft.com/office/drawing/2014/main" id="{DE548814-2C79-42E7-A547-96874E683748}"/>
              </a:ext>
            </a:extLst>
          </p:cNvPr>
          <p:cNvSpPr/>
          <p:nvPr/>
        </p:nvSpPr>
        <p:spPr>
          <a:xfrm rot="7704191">
            <a:off x="5379291" y="2894985"/>
            <a:ext cx="677429" cy="336732"/>
          </a:xfrm>
          <a:prstGeom prst="rightArrow">
            <a:avLst>
              <a:gd name="adj1" fmla="val 47822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0" name="Picture 2">
            <a:extLst>
              <a:ext uri="{FF2B5EF4-FFF2-40B4-BE49-F238E27FC236}">
                <a16:creationId xmlns:a16="http://schemas.microsoft.com/office/drawing/2014/main" id="{65E869A5-4C8D-4CE2-9B03-C70B75D5C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3951">
            <a:off x="659554" y="551252"/>
            <a:ext cx="404908" cy="40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https://static.thenounproject.com/png/1333414-200.png">
            <a:extLst>
              <a:ext uri="{FF2B5EF4-FFF2-40B4-BE49-F238E27FC236}">
                <a16:creationId xmlns:a16="http://schemas.microsoft.com/office/drawing/2014/main" id="{D409CBF8-36B8-495D-96D3-C2761F48F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23" y="1673194"/>
            <a:ext cx="379732" cy="37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11" descr="https://static.thenounproject.com/png/1333414-200.png">
            <a:extLst>
              <a:ext uri="{FF2B5EF4-FFF2-40B4-BE49-F238E27FC236}">
                <a16:creationId xmlns:a16="http://schemas.microsoft.com/office/drawing/2014/main" id="{1DD51A98-08C3-4633-8C50-106C44373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24" y="3124967"/>
            <a:ext cx="379732" cy="37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78" descr="gbf">
            <a:extLst>
              <a:ext uri="{FF2B5EF4-FFF2-40B4-BE49-F238E27FC236}">
                <a16:creationId xmlns:a16="http://schemas.microsoft.com/office/drawing/2014/main" id="{188E32EA-43D5-44AF-BF09-773F5D07A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205" y="5084108"/>
            <a:ext cx="424790" cy="21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2" name="Object 34">
            <a:extLst>
              <a:ext uri="{FF2B5EF4-FFF2-40B4-BE49-F238E27FC236}">
                <a16:creationId xmlns:a16="http://schemas.microsoft.com/office/drawing/2014/main" id="{08B7F697-10FE-48D3-8740-DF98039AF8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99852" y="3476591"/>
          <a:ext cx="329126" cy="249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1" r:id="rId4" imgW="304200" imgH="235080" progId="">
                  <p:embed/>
                </p:oleObj>
              </mc:Choice>
              <mc:Fallback>
                <p:oleObj r:id="rId4" imgW="304200" imgH="235080" progId="">
                  <p:embed/>
                  <p:pic>
                    <p:nvPicPr>
                      <p:cNvPr id="132" name="Object 34">
                        <a:extLst>
                          <a:ext uri="{FF2B5EF4-FFF2-40B4-BE49-F238E27FC236}">
                            <a16:creationId xmlns:a16="http://schemas.microsoft.com/office/drawing/2014/main" id="{08B7F697-10FE-48D3-8740-DF98039AF8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852" y="3476591"/>
                        <a:ext cx="329126" cy="2499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B4AE0B9D-7B8C-477A-A543-296D579254B8}"/>
              </a:ext>
            </a:extLst>
          </p:cNvPr>
          <p:cNvCxnSpPr>
            <a:cxnSpLocks/>
          </p:cNvCxnSpPr>
          <p:nvPr/>
        </p:nvCxnSpPr>
        <p:spPr>
          <a:xfrm>
            <a:off x="3399764" y="2293229"/>
            <a:ext cx="142143" cy="2037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CDA463E7-6733-4B88-9EC2-1BB5BD5B8692}"/>
              </a:ext>
            </a:extLst>
          </p:cNvPr>
          <p:cNvCxnSpPr>
            <a:cxnSpLocks/>
          </p:cNvCxnSpPr>
          <p:nvPr/>
        </p:nvCxnSpPr>
        <p:spPr>
          <a:xfrm>
            <a:off x="3576470" y="2840680"/>
            <a:ext cx="142143" cy="2037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FF1415AB-DB52-494F-8055-F1F8161ABE15}"/>
              </a:ext>
            </a:extLst>
          </p:cNvPr>
          <p:cNvCxnSpPr>
            <a:cxnSpLocks/>
          </p:cNvCxnSpPr>
          <p:nvPr/>
        </p:nvCxnSpPr>
        <p:spPr>
          <a:xfrm>
            <a:off x="5688967" y="2220381"/>
            <a:ext cx="142143" cy="2037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EA377AE5-5211-42AA-9CF7-D2BB3D78F21D}"/>
              </a:ext>
            </a:extLst>
          </p:cNvPr>
          <p:cNvCxnSpPr>
            <a:cxnSpLocks/>
          </p:cNvCxnSpPr>
          <p:nvPr/>
        </p:nvCxnSpPr>
        <p:spPr>
          <a:xfrm>
            <a:off x="5883545" y="2766292"/>
            <a:ext cx="142143" cy="2037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8" name="Immagine 13">
            <a:extLst>
              <a:ext uri="{FF2B5EF4-FFF2-40B4-BE49-F238E27FC236}">
                <a16:creationId xmlns:a16="http://schemas.microsoft.com/office/drawing/2014/main" id="{732C424B-5BD4-4DAD-9E1F-E3FC2AACC5A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5" t="23583" r="14882" b="12903"/>
          <a:stretch/>
        </p:blipFill>
        <p:spPr>
          <a:xfrm>
            <a:off x="126503" y="1099183"/>
            <a:ext cx="480120" cy="471905"/>
          </a:xfrm>
          <a:prstGeom prst="rect">
            <a:avLst/>
          </a:prstGeom>
        </p:spPr>
      </p:pic>
      <p:pic>
        <p:nvPicPr>
          <p:cNvPr id="139" name="Picture 78" descr="gbf">
            <a:extLst>
              <a:ext uri="{FF2B5EF4-FFF2-40B4-BE49-F238E27FC236}">
                <a16:creationId xmlns:a16="http://schemas.microsoft.com/office/drawing/2014/main" id="{DEE40DF1-3AF1-4172-B427-1295E3788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135" y="618967"/>
            <a:ext cx="662159" cy="32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" name="Picture 2">
            <a:extLst>
              <a:ext uri="{FF2B5EF4-FFF2-40B4-BE49-F238E27FC236}">
                <a16:creationId xmlns:a16="http://schemas.microsoft.com/office/drawing/2014/main" id="{B01620C3-7867-4721-8C07-C1B85E7EF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853" y="171635"/>
            <a:ext cx="758322" cy="36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AutoShape 14">
            <a:extLst>
              <a:ext uri="{FF2B5EF4-FFF2-40B4-BE49-F238E27FC236}">
                <a16:creationId xmlns:a16="http://schemas.microsoft.com/office/drawing/2014/main" id="{E0874439-9471-4588-B7F2-7F4E114C2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96" y="3730809"/>
            <a:ext cx="799022" cy="347114"/>
          </a:xfrm>
          <a:prstGeom prst="homePlate">
            <a:avLst>
              <a:gd name="adj" fmla="val 90001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B0D8"/>
              </a:buClr>
              <a:buSzPct val="12500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B0D8"/>
              </a:buClr>
              <a:buSzPct val="125000"/>
              <a:buChar char="•"/>
              <a:defRPr sz="3200">
                <a:solidFill>
                  <a:schemeClr val="tx1"/>
                </a:solidFill>
                <a:latin typeface="Myriad Pro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 b="1" dirty="0">
                <a:solidFill>
                  <a:srgbClr val="221259"/>
                </a:solidFill>
                <a:latin typeface="Arial" pitchFamily="34" charset="0"/>
              </a:rPr>
              <a:t>NaPTAN 1.o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 b="1" dirty="0">
                <a:solidFill>
                  <a:srgbClr val="221259"/>
                </a:solidFill>
                <a:latin typeface="Arial" pitchFamily="34" charset="0"/>
              </a:rPr>
              <a:t>csv</a:t>
            </a:r>
          </a:p>
        </p:txBody>
      </p:sp>
    </p:spTree>
    <p:extLst>
      <p:ext uri="{BB962C8B-B14F-4D97-AF65-F5344CB8AC3E}">
        <p14:creationId xmlns:p14="http://schemas.microsoft.com/office/powerpoint/2010/main" val="7153728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fT Onscreen Master (4:3)">
  <a:themeElements>
    <a:clrScheme name="Dft Orignal Corporate Green">
      <a:dk1>
        <a:srgbClr val="323437"/>
      </a:dk1>
      <a:lt1>
        <a:sysClr val="window" lastClr="FFFFFF"/>
      </a:lt1>
      <a:dk2>
        <a:srgbClr val="006853"/>
      </a:dk2>
      <a:lt2>
        <a:srgbClr val="66A498"/>
      </a:lt2>
      <a:accent1>
        <a:srgbClr val="006853"/>
      </a:accent1>
      <a:accent2>
        <a:srgbClr val="338675"/>
      </a:accent2>
      <a:accent3>
        <a:srgbClr val="54565B"/>
      </a:accent3>
      <a:accent4>
        <a:srgbClr val="989A9D"/>
      </a:accent4>
      <a:accent5>
        <a:srgbClr val="66A498"/>
      </a:accent5>
      <a:accent6>
        <a:srgbClr val="CCE1DD"/>
      </a:accent6>
      <a:hlink>
        <a:srgbClr val="0082CA"/>
      </a:hlink>
      <a:folHlink>
        <a:srgbClr val="0099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9B1239C5-857A-4134-9FB9-039862E98780}" vid="{DA11D363-0FF9-4765-807C-628F449C4401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fT Print Master A4">
  <a:themeElements>
    <a:clrScheme name="Dft Orignal Corporate Green">
      <a:dk1>
        <a:srgbClr val="323437"/>
      </a:dk1>
      <a:lt1>
        <a:srgbClr val="FFFFFF"/>
      </a:lt1>
      <a:dk2>
        <a:srgbClr val="006853"/>
      </a:dk2>
      <a:lt2>
        <a:srgbClr val="66A498"/>
      </a:lt2>
      <a:accent1>
        <a:srgbClr val="006853"/>
      </a:accent1>
      <a:accent2>
        <a:srgbClr val="338675"/>
      </a:accent2>
      <a:accent3>
        <a:srgbClr val="54565B"/>
      </a:accent3>
      <a:accent4>
        <a:srgbClr val="989A9D"/>
      </a:accent4>
      <a:accent5>
        <a:srgbClr val="66A498"/>
      </a:accent5>
      <a:accent6>
        <a:srgbClr val="CCE1DD"/>
      </a:accent6>
      <a:hlink>
        <a:srgbClr val="0082CA"/>
      </a:hlink>
      <a:folHlink>
        <a:srgbClr val="009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A308D02-8FCC-4D0E-B6CE-1E133763A112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80909</TotalTime>
  <Words>6127</Words>
  <Application>Microsoft Office PowerPoint</Application>
  <PresentationFormat>On-screen Show (4:3)</PresentationFormat>
  <Paragraphs>1766</Paragraphs>
  <Slides>80</Slides>
  <Notes>35</Notes>
  <HiddenSlides>3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80</vt:i4>
      </vt:variant>
    </vt:vector>
  </HeadingPairs>
  <TitlesOfParts>
    <vt:vector size="95" baseType="lpstr">
      <vt:lpstr>Arial</vt:lpstr>
      <vt:lpstr>Arimo</vt:lpstr>
      <vt:lpstr>Bauhaus 93</vt:lpstr>
      <vt:lpstr>Britannic Bold</vt:lpstr>
      <vt:lpstr>Calibri</vt:lpstr>
      <vt:lpstr>Courier New</vt:lpstr>
      <vt:lpstr>Noto Sans Symbols</vt:lpstr>
      <vt:lpstr>Times</vt:lpstr>
      <vt:lpstr>Times New Roman</vt:lpstr>
      <vt:lpstr>Webdings</vt:lpstr>
      <vt:lpstr>Wingdings</vt:lpstr>
      <vt:lpstr>DfT Onscreen Master (4:3)</vt:lpstr>
      <vt:lpstr>1_Custom Design</vt:lpstr>
      <vt:lpstr>Custom Design</vt:lpstr>
      <vt:lpstr>DfT Print Master A4</vt:lpstr>
      <vt:lpstr>UK Fares and NeTEx  Profile –   Knowledge Share  </vt:lpstr>
      <vt:lpstr>NeTEx &amp; UK Standards A Brief Overview</vt:lpstr>
      <vt:lpstr>Aggregating &amp; Integrating Data for Passenger Information  </vt:lpstr>
      <vt:lpstr>What is NeTEx?</vt:lpstr>
      <vt:lpstr>NeTEx is for bulk static data (SIRI is for real-time data)</vt:lpstr>
      <vt:lpstr>Integrating data from different sources to create  PI services</vt:lpstr>
      <vt:lpstr>Transmodel and the EC ACT/ ITS   MMTIS Regulation</vt:lpstr>
      <vt:lpstr>NeTEx – Evolution from National Standards</vt:lpstr>
      <vt:lpstr>NeTEx – and UK  National Standards</vt:lpstr>
      <vt:lpstr>What is a NeTEx  Profile?</vt:lpstr>
      <vt:lpstr>Public Transport data - Functional Activity vs Time of Travel</vt:lpstr>
      <vt:lpstr>Standards Scope Transmodel subdomains</vt:lpstr>
      <vt:lpstr>Simplifying implementation Aspects of a NeTEx Profile</vt:lpstr>
      <vt:lpstr>Scope of Profiles</vt:lpstr>
      <vt:lpstr>European Passenger Information Profile (EPIP) </vt:lpstr>
      <vt:lpstr> UK NeTEx  Profile Project</vt:lpstr>
      <vt:lpstr>Conformance to a Profile</vt:lpstr>
      <vt:lpstr>Degrees of Conformance</vt:lpstr>
      <vt:lpstr>EPIP vs UK Profiles - comparison</vt:lpstr>
      <vt:lpstr>NeTEx Validators &amp; Profiles</vt:lpstr>
      <vt:lpstr>NeTEx  Resources</vt:lpstr>
      <vt:lpstr>NeTEx &amp; Transmodel  CEN Specifications Documents</vt:lpstr>
      <vt:lpstr>MODEL DRIVEN DESIGN</vt:lpstr>
      <vt:lpstr>Designing a CEN Exchange format  - Package &amp; Element level traceability</vt:lpstr>
      <vt:lpstr>NeTEx Deliverables  &amp; IPR</vt:lpstr>
      <vt:lpstr>UK NeTEx Deliverables  &amp; IPR</vt:lpstr>
      <vt:lpstr>NeTEx UK Profile Progress - Specification     </vt:lpstr>
      <vt:lpstr>Netex.uk mirror site</vt:lpstr>
      <vt:lpstr>Resource -UK profile  “FareXChange”</vt:lpstr>
      <vt:lpstr> Scope of UK  NeTEx Bus Fare profile   </vt:lpstr>
      <vt:lpstr>Main UK use case is Fare &amp; Price distribution – i.e. Downstream</vt:lpstr>
      <vt:lpstr>#1.2: The Data Distribution Use Case</vt:lpstr>
      <vt:lpstr>UK NeTEx profile: Aspects &amp; Phasing</vt:lpstr>
      <vt:lpstr>UK Profile scope -  Modes </vt:lpstr>
      <vt:lpstr>“What is the minimum set of products needed to describe  all common  UK bus fares? ”</vt:lpstr>
      <vt:lpstr>Basic Product Types - terminology</vt:lpstr>
      <vt:lpstr>Tariff Structures - Spatial aspects:</vt:lpstr>
      <vt:lpstr>P2P / Z2Z Tariff Structure</vt:lpstr>
      <vt:lpstr>Zonal Pass with choice of durations –  </vt:lpstr>
      <vt:lpstr>Stage /Section Count Fares</vt:lpstr>
      <vt:lpstr>Basic UK Bus fare products</vt:lpstr>
      <vt:lpstr>Carnets: Multi-trip / Multi-pass offers</vt:lpstr>
      <vt:lpstr>   UK NeTEx Bus Fare  Profile Advanced features   </vt:lpstr>
      <vt:lpstr>Some types of Complexity found of fares</vt:lpstr>
      <vt:lpstr>Peak and Offpeak  – Fares </vt:lpstr>
      <vt:lpstr>Interoperating fares – eg Plus Bus : Zonal add on for rail tickets</vt:lpstr>
      <vt:lpstr>  UK Rail card products</vt:lpstr>
      <vt:lpstr>Complex UK Bus Fare Products Discount cards, etc</vt:lpstr>
      <vt:lpstr>Additional Product Types - terminology</vt:lpstr>
      <vt:lpstr>UK Fare profile: Basic vs Advanced Fare features. </vt:lpstr>
      <vt:lpstr>Fare Prices</vt:lpstr>
      <vt:lpstr>Pricing Dimensions</vt:lpstr>
      <vt:lpstr>Membership of Tariff Zones by Stops is explicit.</vt:lpstr>
      <vt:lpstr>Fare Prices</vt:lpstr>
      <vt:lpstr>Pricing Dimensions</vt:lpstr>
      <vt:lpstr>Price dimensions</vt:lpstr>
      <vt:lpstr> Routes for which multiple Tariffs are applicable?  Products valid on Multiple Operators?</vt:lpstr>
      <vt:lpstr>Each tariff describes itself; it is the trip planner/ fare engine’s task to find the applicable, best value fares for given trip </vt:lpstr>
      <vt:lpstr>PLUS BUS – National bus fare trip supplements</vt:lpstr>
      <vt:lpstr>Interoperating fares – eg Plus Bus : Zonal add on for rail tickets</vt:lpstr>
      <vt:lpstr>Plus Bus tariff - Crawley</vt:lpstr>
      <vt:lpstr>Modularise ; references may be internal or external</vt:lpstr>
      <vt:lpstr>How to partition a Multi-operator product</vt:lpstr>
      <vt:lpstr>Multiple Tariffs applicable </vt:lpstr>
      <vt:lpstr>Approach   </vt:lpstr>
      <vt:lpstr>Describing Fares with NeTEx </vt:lpstr>
      <vt:lpstr>Describing Fares with NeTEx</vt:lpstr>
      <vt:lpstr>Instances for a typical  Fare Product &amp; Sales Offer</vt:lpstr>
      <vt:lpstr>UK Fares – core  UML Model</vt:lpstr>
      <vt:lpstr>A Zone to Zone Product: Use DISTANCE MATRIX + Assign OPERATOR, MODE, USER PROFLEs, etc</vt:lpstr>
      <vt:lpstr>A Season Pass Product : Assign FARE ZONEs + OPERATOR, MODE, &amp; USER PROFILEs</vt:lpstr>
      <vt:lpstr>Modelling – Stage definitions </vt:lpstr>
      <vt:lpstr>Summary   </vt:lpstr>
      <vt:lpstr>Key Points: Fares are complex, but not that complex! </vt:lpstr>
      <vt:lpstr>Describing Fares with NeTEx</vt:lpstr>
      <vt:lpstr>Component Based Fares</vt:lpstr>
      <vt:lpstr>Instances for a typical  Fare Product &amp; Sales Offer</vt:lpstr>
      <vt:lpstr>Some principles for  Scoping UK bus tariffs</vt:lpstr>
      <vt:lpstr>Benefits of  Transmodel / NeTEx Approach to Fares</vt:lpstr>
      <vt:lpstr>Some Drawbacks to a Component based Approach</vt:lpstr>
    </vt:vector>
  </TitlesOfParts>
  <Company>DfT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Knowles</dc:creator>
  <cp:lastModifiedBy>Nicholas Knowles</cp:lastModifiedBy>
  <cp:revision>1120</cp:revision>
  <dcterms:created xsi:type="dcterms:W3CDTF">2018-05-14T07:22:21Z</dcterms:created>
  <dcterms:modified xsi:type="dcterms:W3CDTF">2020-09-16T22:12:39Z</dcterms:modified>
</cp:coreProperties>
</file>